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1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82" r:id="rId17"/>
    <p:sldId id="283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637" autoAdjust="0"/>
  </p:normalViewPr>
  <p:slideViewPr>
    <p:cSldViewPr>
      <p:cViewPr varScale="1">
        <p:scale>
          <a:sx n="72" d="100"/>
          <a:sy n="72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7CF5A5-6FDE-42D7-83DA-01840E04A76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922D5B24-7A4F-43E7-86AE-5CE970A4BED3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Άξονας Προτεραιότητας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C2359D55-33CB-4CC6-AC75-666F8F6CDAE8}" type="parTrans" cxnId="{C7A6E1DB-584D-49E5-AA36-5603FFB03076}">
      <dgm:prSet/>
      <dgm:spPr/>
      <dgm:t>
        <a:bodyPr/>
        <a:lstStyle/>
        <a:p>
          <a:pPr algn="ctr"/>
          <a:endParaRPr lang="el-GR" sz="2000"/>
        </a:p>
      </dgm:t>
    </dgm:pt>
    <dgm:pt modelId="{75258F34-8CAA-4FDC-A73C-AA56929FE060}" type="sibTrans" cxnId="{C7A6E1DB-584D-49E5-AA36-5603FFB03076}">
      <dgm:prSet/>
      <dgm:spPr/>
      <dgm:t>
        <a:bodyPr/>
        <a:lstStyle/>
        <a:p>
          <a:pPr algn="ctr"/>
          <a:endParaRPr lang="el-GR" sz="2000"/>
        </a:p>
      </dgm:t>
    </dgm:pt>
    <dgm:pt modelId="{2513D6E5-4A1A-462E-BA1F-43BCBDC87027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Περιοχή Παρέμβασης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707213A9-FF9D-4483-8A4E-2D9208EEB369}" type="parTrans" cxnId="{1D2171D1-AEB2-4D34-B6FE-F1CD3763EFAD}">
      <dgm:prSet/>
      <dgm:spPr/>
      <dgm:t>
        <a:bodyPr/>
        <a:lstStyle/>
        <a:p>
          <a:pPr algn="ctr"/>
          <a:endParaRPr lang="el-GR" sz="2000"/>
        </a:p>
      </dgm:t>
    </dgm:pt>
    <dgm:pt modelId="{4F29914A-F8B5-47ED-91A8-B94331C2F940}" type="sibTrans" cxnId="{1D2171D1-AEB2-4D34-B6FE-F1CD3763EFAD}">
      <dgm:prSet/>
      <dgm:spPr/>
      <dgm:t>
        <a:bodyPr/>
        <a:lstStyle/>
        <a:p>
          <a:pPr algn="ctr"/>
          <a:endParaRPr lang="el-GR" sz="2000"/>
        </a:p>
      </dgm:t>
    </dgm:pt>
    <dgm:pt modelId="{490DD3C5-9FB4-44D3-A054-43E842C5DAA3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Συνεργαζόμενοι Εταίροι 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7D1CCDD8-F5AC-4610-A58F-9101189B2C6F}" type="parTrans" cxnId="{6BC0FF4D-617E-4C6C-818B-711B71373266}">
      <dgm:prSet/>
      <dgm:spPr/>
      <dgm:t>
        <a:bodyPr/>
        <a:lstStyle/>
        <a:p>
          <a:pPr algn="ctr"/>
          <a:endParaRPr lang="el-GR" sz="2000"/>
        </a:p>
      </dgm:t>
    </dgm:pt>
    <dgm:pt modelId="{F9FDAEC4-96B8-4BB7-9D74-A9BF4AC0892C}" type="sibTrans" cxnId="{6BC0FF4D-617E-4C6C-818B-711B71373266}">
      <dgm:prSet/>
      <dgm:spPr/>
      <dgm:t>
        <a:bodyPr/>
        <a:lstStyle/>
        <a:p>
          <a:pPr algn="ctr"/>
          <a:endParaRPr lang="el-GR" sz="2000"/>
        </a:p>
      </dgm:t>
    </dgm:pt>
    <dgm:pt modelId="{5612783D-F46D-413A-94AE-A5676D2BF9B0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Συνολικός Αριθμός Εταίρων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8876C2CF-4EF2-4AD7-B7D2-643AA2AB851B}" type="parTrans" cxnId="{C63A439F-C20A-448F-80D7-4ABDCA8BBD54}">
      <dgm:prSet/>
      <dgm:spPr/>
      <dgm:t>
        <a:bodyPr/>
        <a:lstStyle/>
        <a:p>
          <a:pPr algn="ctr"/>
          <a:endParaRPr lang="el-GR" sz="2000"/>
        </a:p>
      </dgm:t>
    </dgm:pt>
    <dgm:pt modelId="{FFF776C0-C29E-4E2F-9AFB-61AA2C3D530A}" type="sibTrans" cxnId="{C63A439F-C20A-448F-80D7-4ABDCA8BBD54}">
      <dgm:prSet/>
      <dgm:spPr/>
      <dgm:t>
        <a:bodyPr/>
        <a:lstStyle/>
        <a:p>
          <a:pPr algn="ctr"/>
          <a:endParaRPr lang="el-GR" sz="2000"/>
        </a:p>
      </dgm:t>
    </dgm:pt>
    <dgm:pt modelId="{3CE3A8BA-5AA7-40F4-A376-60C1820A46EF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Προϋπολογισμός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CDA1ABA2-7C19-4971-8E96-730582321000}" type="parTrans" cxnId="{3FA2A84A-B9E1-40A6-8B8A-882704A5BBB0}">
      <dgm:prSet/>
      <dgm:spPr/>
      <dgm:t>
        <a:bodyPr/>
        <a:lstStyle/>
        <a:p>
          <a:pPr algn="ctr"/>
          <a:endParaRPr lang="el-GR" sz="2000"/>
        </a:p>
      </dgm:t>
    </dgm:pt>
    <dgm:pt modelId="{14F489E5-15F1-492B-B431-C5BD7A1F164E}" type="sibTrans" cxnId="{3FA2A84A-B9E1-40A6-8B8A-882704A5BBB0}">
      <dgm:prSet/>
      <dgm:spPr/>
      <dgm:t>
        <a:bodyPr/>
        <a:lstStyle/>
        <a:p>
          <a:pPr algn="ctr"/>
          <a:endParaRPr lang="el-GR" sz="2000"/>
        </a:p>
      </dgm:t>
    </dgm:pt>
    <dgm:pt modelId="{79F90159-7C82-4C99-9C9B-B11CED0D1A19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Εταιρίες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B6D370DF-0995-41FD-9432-1E1AEE3DFBFF}" type="parTrans" cxnId="{705F5B63-9BDB-4B9C-86BD-03AD415D6A1F}">
      <dgm:prSet custT="1"/>
      <dgm:spPr/>
      <dgm:t>
        <a:bodyPr/>
        <a:lstStyle/>
        <a:p>
          <a:pPr algn="ctr"/>
          <a:endParaRPr lang="el-GR" sz="2000"/>
        </a:p>
      </dgm:t>
    </dgm:pt>
    <dgm:pt modelId="{9DF8D924-B97F-47D1-A317-208A4B1FA094}" type="sibTrans" cxnId="{705F5B63-9BDB-4B9C-86BD-03AD415D6A1F}">
      <dgm:prSet/>
      <dgm:spPr/>
      <dgm:t>
        <a:bodyPr/>
        <a:lstStyle/>
        <a:p>
          <a:pPr algn="ctr"/>
          <a:endParaRPr lang="el-GR" sz="2000"/>
        </a:p>
      </dgm:t>
    </dgm:pt>
    <dgm:pt modelId="{A3AFF73F-FAFC-4E7C-ACEB-82818114AD6D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Κυβερνητικοί Φορείς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E37278E4-62EB-47C1-9BA7-513BDD1E2436}" type="parTrans" cxnId="{884FE879-DBA6-40B5-8493-4A3F1FA0E33F}">
      <dgm:prSet custT="1"/>
      <dgm:spPr/>
      <dgm:t>
        <a:bodyPr/>
        <a:lstStyle/>
        <a:p>
          <a:pPr algn="ctr"/>
          <a:endParaRPr lang="el-GR" sz="2000"/>
        </a:p>
      </dgm:t>
    </dgm:pt>
    <dgm:pt modelId="{8F36FF89-079E-4660-9E3A-7EBA491B9F93}" type="sibTrans" cxnId="{884FE879-DBA6-40B5-8493-4A3F1FA0E33F}">
      <dgm:prSet/>
      <dgm:spPr/>
      <dgm:t>
        <a:bodyPr/>
        <a:lstStyle/>
        <a:p>
          <a:pPr algn="ctr"/>
          <a:endParaRPr lang="el-GR" sz="2000"/>
        </a:p>
      </dgm:t>
    </dgm:pt>
    <dgm:pt modelId="{A65EF883-BC21-4864-91FA-806A829C19D6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Ενδιάμεσοι Οργανισμοί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3EF4C544-C660-4C84-B1FB-C83B8AEADDEA}" type="parTrans" cxnId="{0EAC924E-0F74-4BA4-ABBB-EE6DF9B837E3}">
      <dgm:prSet custT="1"/>
      <dgm:spPr/>
      <dgm:t>
        <a:bodyPr/>
        <a:lstStyle/>
        <a:p>
          <a:pPr algn="ctr"/>
          <a:endParaRPr lang="el-GR" sz="2000"/>
        </a:p>
      </dgm:t>
    </dgm:pt>
    <dgm:pt modelId="{9B001154-BCFD-40F9-9D80-07627DADBBE3}" type="sibTrans" cxnId="{0EAC924E-0F74-4BA4-ABBB-EE6DF9B837E3}">
      <dgm:prSet/>
      <dgm:spPr/>
      <dgm:t>
        <a:bodyPr/>
        <a:lstStyle/>
        <a:p>
          <a:pPr algn="ctr"/>
          <a:endParaRPr lang="el-GR" sz="2000"/>
        </a:p>
      </dgm:t>
    </dgm:pt>
    <dgm:pt modelId="{50C6FA20-9EBC-44EA-8120-619BDB5BFAF6}">
      <dgm:prSet phldrT="[Text]" custT="1"/>
      <dgm:spPr/>
      <dgm:t>
        <a:bodyPr/>
        <a:lstStyle/>
        <a:p>
          <a:pPr algn="ctr"/>
          <a:r>
            <a:rPr lang="el-GR" sz="2000" dirty="0" smtClean="0">
              <a:latin typeface="Arial" pitchFamily="34" charset="0"/>
              <a:cs typeface="Arial" pitchFamily="34" charset="0"/>
            </a:rPr>
            <a:t>Πανεπιστήμια &amp; Ερευνητικά Ινστιτούτα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D442EC24-F2D0-4EFA-8E3A-77733A850ECD}" type="parTrans" cxnId="{3CB5EA37-9AA5-4D66-A685-5738239384CB}">
      <dgm:prSet custT="1"/>
      <dgm:spPr/>
      <dgm:t>
        <a:bodyPr/>
        <a:lstStyle/>
        <a:p>
          <a:pPr algn="ctr"/>
          <a:endParaRPr lang="el-GR" sz="2000"/>
        </a:p>
      </dgm:t>
    </dgm:pt>
    <dgm:pt modelId="{93EE492A-21F8-46B4-AE72-8A8555803CD8}" type="sibTrans" cxnId="{3CB5EA37-9AA5-4D66-A685-5738239384CB}">
      <dgm:prSet/>
      <dgm:spPr/>
      <dgm:t>
        <a:bodyPr/>
        <a:lstStyle/>
        <a:p>
          <a:pPr algn="ctr"/>
          <a:endParaRPr lang="el-GR" sz="2000"/>
        </a:p>
      </dgm:t>
    </dgm:pt>
    <dgm:pt modelId="{02526871-C056-4DE0-9698-B022A62B73E4}">
      <dgm:prSet phldrT="[Text]" custT="1"/>
      <dgm:spPr/>
      <dgm:t>
        <a:bodyPr/>
        <a:lstStyle/>
        <a:p>
          <a:pPr algn="ctr"/>
          <a:r>
            <a:rPr lang="en-US" sz="2000" dirty="0" smtClean="0">
              <a:latin typeface="Arial" pitchFamily="34" charset="0"/>
              <a:cs typeface="Arial" pitchFamily="34" charset="0"/>
            </a:rPr>
            <a:t>Input</a:t>
          </a:r>
          <a:endParaRPr lang="el-GR" sz="2000" dirty="0">
            <a:latin typeface="Arial" pitchFamily="34" charset="0"/>
            <a:cs typeface="Arial" pitchFamily="34" charset="0"/>
          </a:endParaRPr>
        </a:p>
      </dgm:t>
    </dgm:pt>
    <dgm:pt modelId="{F1E86565-F995-429F-B4C4-D2E3AA55E17A}" type="parTrans" cxnId="{9F164F28-D588-4755-BBDD-CE3ECD5D2CD7}">
      <dgm:prSet/>
      <dgm:spPr/>
      <dgm:t>
        <a:bodyPr/>
        <a:lstStyle/>
        <a:p>
          <a:pPr algn="ctr"/>
          <a:endParaRPr lang="el-GR"/>
        </a:p>
      </dgm:t>
    </dgm:pt>
    <dgm:pt modelId="{D0399951-80D8-4B39-926A-FFB3EF7A2A59}" type="sibTrans" cxnId="{9F164F28-D588-4755-BBDD-CE3ECD5D2CD7}">
      <dgm:prSet/>
      <dgm:spPr/>
      <dgm:t>
        <a:bodyPr/>
        <a:lstStyle/>
        <a:p>
          <a:pPr algn="ctr"/>
          <a:endParaRPr lang="el-GR"/>
        </a:p>
      </dgm:t>
    </dgm:pt>
    <dgm:pt modelId="{9B6EAD85-E20D-4F00-9C5B-60E7FA14B7C8}" type="pres">
      <dgm:prSet presAssocID="{937CF5A5-6FDE-42D7-83DA-01840E04A76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B4EE233D-3491-4EAA-9D12-20F72E2B713A}" type="pres">
      <dgm:prSet presAssocID="{02526871-C056-4DE0-9698-B022A62B73E4}" presName="root1" presStyleCnt="0"/>
      <dgm:spPr/>
    </dgm:pt>
    <dgm:pt modelId="{15FE6F60-42B7-45D1-9929-AFBCA4B24846}" type="pres">
      <dgm:prSet presAssocID="{02526871-C056-4DE0-9698-B022A62B73E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6A80D9A3-82C5-4D3C-9477-655C0EAE3DAA}" type="pres">
      <dgm:prSet presAssocID="{02526871-C056-4DE0-9698-B022A62B73E4}" presName="level2hierChild" presStyleCnt="0"/>
      <dgm:spPr/>
    </dgm:pt>
    <dgm:pt modelId="{BFE663F1-D7E5-4731-8647-7BE81A743FE9}" type="pres">
      <dgm:prSet presAssocID="{C2359D55-33CB-4CC6-AC75-666F8F6CDAE8}" presName="conn2-1" presStyleLbl="parChTrans1D2" presStyleIdx="0" presStyleCnt="5"/>
      <dgm:spPr/>
      <dgm:t>
        <a:bodyPr/>
        <a:lstStyle/>
        <a:p>
          <a:endParaRPr lang="el-GR"/>
        </a:p>
      </dgm:t>
    </dgm:pt>
    <dgm:pt modelId="{0093B21E-6996-4FD1-B5CD-A34583DD3B14}" type="pres">
      <dgm:prSet presAssocID="{C2359D55-33CB-4CC6-AC75-666F8F6CDAE8}" presName="connTx" presStyleLbl="parChTrans1D2" presStyleIdx="0" presStyleCnt="5"/>
      <dgm:spPr/>
      <dgm:t>
        <a:bodyPr/>
        <a:lstStyle/>
        <a:p>
          <a:endParaRPr lang="el-GR"/>
        </a:p>
      </dgm:t>
    </dgm:pt>
    <dgm:pt modelId="{E8D27CCB-898B-4422-A0FA-E9EAA3109118}" type="pres">
      <dgm:prSet presAssocID="{922D5B24-7A4F-43E7-86AE-5CE970A4BED3}" presName="root2" presStyleCnt="0"/>
      <dgm:spPr/>
    </dgm:pt>
    <dgm:pt modelId="{FE93732B-002A-43DD-B7D3-B6EE65767F5D}" type="pres">
      <dgm:prSet presAssocID="{922D5B24-7A4F-43E7-86AE-5CE970A4BED3}" presName="LevelTwoTextNode" presStyleLbl="node2" presStyleIdx="0" presStyleCnt="5" custScaleX="11770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473ED47D-4748-4711-B2FF-59916F1AE4B0}" type="pres">
      <dgm:prSet presAssocID="{922D5B24-7A4F-43E7-86AE-5CE970A4BED3}" presName="level3hierChild" presStyleCnt="0"/>
      <dgm:spPr/>
    </dgm:pt>
    <dgm:pt modelId="{D82DAC36-DCC3-4160-8E99-F024C164C641}" type="pres">
      <dgm:prSet presAssocID="{707213A9-FF9D-4483-8A4E-2D9208EEB369}" presName="conn2-1" presStyleLbl="parChTrans1D2" presStyleIdx="1" presStyleCnt="5"/>
      <dgm:spPr/>
      <dgm:t>
        <a:bodyPr/>
        <a:lstStyle/>
        <a:p>
          <a:endParaRPr lang="el-GR"/>
        </a:p>
      </dgm:t>
    </dgm:pt>
    <dgm:pt modelId="{21B627D5-B635-4EF2-A63E-FAECCED7E24C}" type="pres">
      <dgm:prSet presAssocID="{707213A9-FF9D-4483-8A4E-2D9208EEB369}" presName="connTx" presStyleLbl="parChTrans1D2" presStyleIdx="1" presStyleCnt="5"/>
      <dgm:spPr/>
      <dgm:t>
        <a:bodyPr/>
        <a:lstStyle/>
        <a:p>
          <a:endParaRPr lang="el-GR"/>
        </a:p>
      </dgm:t>
    </dgm:pt>
    <dgm:pt modelId="{E38E8F85-BF47-4D7F-BD78-5257C8316BD0}" type="pres">
      <dgm:prSet presAssocID="{2513D6E5-4A1A-462E-BA1F-43BCBDC87027}" presName="root2" presStyleCnt="0"/>
      <dgm:spPr/>
    </dgm:pt>
    <dgm:pt modelId="{59B3A63D-AEAE-4A58-BBBA-8FFDD1E97640}" type="pres">
      <dgm:prSet presAssocID="{2513D6E5-4A1A-462E-BA1F-43BCBDC87027}" presName="LevelTwoTextNode" presStyleLbl="node2" presStyleIdx="1" presStyleCnt="5" custScaleX="11770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2687E600-35BB-42A0-9F50-DD62F8A431BD}" type="pres">
      <dgm:prSet presAssocID="{2513D6E5-4A1A-462E-BA1F-43BCBDC87027}" presName="level3hierChild" presStyleCnt="0"/>
      <dgm:spPr/>
    </dgm:pt>
    <dgm:pt modelId="{B5BDF02B-A6B2-4234-80EC-4943E528B801}" type="pres">
      <dgm:prSet presAssocID="{7D1CCDD8-F5AC-4610-A58F-9101189B2C6F}" presName="conn2-1" presStyleLbl="parChTrans1D2" presStyleIdx="2" presStyleCnt="5"/>
      <dgm:spPr/>
      <dgm:t>
        <a:bodyPr/>
        <a:lstStyle/>
        <a:p>
          <a:endParaRPr lang="el-GR"/>
        </a:p>
      </dgm:t>
    </dgm:pt>
    <dgm:pt modelId="{B82C8883-AE2F-4621-B20E-0DD329C652EC}" type="pres">
      <dgm:prSet presAssocID="{7D1CCDD8-F5AC-4610-A58F-9101189B2C6F}" presName="connTx" presStyleLbl="parChTrans1D2" presStyleIdx="2" presStyleCnt="5"/>
      <dgm:spPr/>
      <dgm:t>
        <a:bodyPr/>
        <a:lstStyle/>
        <a:p>
          <a:endParaRPr lang="el-GR"/>
        </a:p>
      </dgm:t>
    </dgm:pt>
    <dgm:pt modelId="{8B395A21-8BD6-4B0C-A07B-2FC6876F82F6}" type="pres">
      <dgm:prSet presAssocID="{490DD3C5-9FB4-44D3-A054-43E842C5DAA3}" presName="root2" presStyleCnt="0"/>
      <dgm:spPr/>
    </dgm:pt>
    <dgm:pt modelId="{182FB21A-7104-4CA4-A81A-6393DEF575AD}" type="pres">
      <dgm:prSet presAssocID="{490DD3C5-9FB4-44D3-A054-43E842C5DAA3}" presName="LevelTwoTextNode" presStyleLbl="node2" presStyleIdx="2" presStyleCnt="5" custScaleX="115762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6ADBFEF7-8CCC-460B-9666-C27782FFC97F}" type="pres">
      <dgm:prSet presAssocID="{490DD3C5-9FB4-44D3-A054-43E842C5DAA3}" presName="level3hierChild" presStyleCnt="0"/>
      <dgm:spPr/>
    </dgm:pt>
    <dgm:pt modelId="{8CC485DF-A6BB-401E-9979-86E4BEB96245}" type="pres">
      <dgm:prSet presAssocID="{B6D370DF-0995-41FD-9432-1E1AEE3DFBFF}" presName="conn2-1" presStyleLbl="parChTrans1D3" presStyleIdx="0" presStyleCnt="4"/>
      <dgm:spPr/>
      <dgm:t>
        <a:bodyPr/>
        <a:lstStyle/>
        <a:p>
          <a:endParaRPr lang="el-GR"/>
        </a:p>
      </dgm:t>
    </dgm:pt>
    <dgm:pt modelId="{026288A6-BD7F-4122-ABAB-042CEA0E448C}" type="pres">
      <dgm:prSet presAssocID="{B6D370DF-0995-41FD-9432-1E1AEE3DFBFF}" presName="connTx" presStyleLbl="parChTrans1D3" presStyleIdx="0" presStyleCnt="4"/>
      <dgm:spPr/>
      <dgm:t>
        <a:bodyPr/>
        <a:lstStyle/>
        <a:p>
          <a:endParaRPr lang="el-GR"/>
        </a:p>
      </dgm:t>
    </dgm:pt>
    <dgm:pt modelId="{823D4A72-DC1C-4E61-AE63-D80C77A205BE}" type="pres">
      <dgm:prSet presAssocID="{79F90159-7C82-4C99-9C9B-B11CED0D1A19}" presName="root2" presStyleCnt="0"/>
      <dgm:spPr/>
    </dgm:pt>
    <dgm:pt modelId="{810351C4-9B1F-4991-AA64-10DF6C31B683}" type="pres">
      <dgm:prSet presAssocID="{79F90159-7C82-4C99-9C9B-B11CED0D1A19}" presName="LevelTwoTextNode" presStyleLbl="node3" presStyleIdx="0" presStyleCnt="4" custScaleX="10623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DE9C5BBA-AF7D-4C82-8AF0-2B80142E76EB}" type="pres">
      <dgm:prSet presAssocID="{79F90159-7C82-4C99-9C9B-B11CED0D1A19}" presName="level3hierChild" presStyleCnt="0"/>
      <dgm:spPr/>
    </dgm:pt>
    <dgm:pt modelId="{DD093285-DB8C-4FF6-BAAC-1E51507933C9}" type="pres">
      <dgm:prSet presAssocID="{E37278E4-62EB-47C1-9BA7-513BDD1E2436}" presName="conn2-1" presStyleLbl="parChTrans1D3" presStyleIdx="1" presStyleCnt="4"/>
      <dgm:spPr/>
      <dgm:t>
        <a:bodyPr/>
        <a:lstStyle/>
        <a:p>
          <a:endParaRPr lang="el-GR"/>
        </a:p>
      </dgm:t>
    </dgm:pt>
    <dgm:pt modelId="{513B7B3D-A396-4925-ABBE-DED80C9434D2}" type="pres">
      <dgm:prSet presAssocID="{E37278E4-62EB-47C1-9BA7-513BDD1E2436}" presName="connTx" presStyleLbl="parChTrans1D3" presStyleIdx="1" presStyleCnt="4"/>
      <dgm:spPr/>
      <dgm:t>
        <a:bodyPr/>
        <a:lstStyle/>
        <a:p>
          <a:endParaRPr lang="el-GR"/>
        </a:p>
      </dgm:t>
    </dgm:pt>
    <dgm:pt modelId="{1B3E5CBE-01EC-4D48-9A30-EF3D7BB6E5D2}" type="pres">
      <dgm:prSet presAssocID="{A3AFF73F-FAFC-4E7C-ACEB-82818114AD6D}" presName="root2" presStyleCnt="0"/>
      <dgm:spPr/>
    </dgm:pt>
    <dgm:pt modelId="{79F07285-321B-4202-B20C-D77611D130E9}" type="pres">
      <dgm:prSet presAssocID="{A3AFF73F-FAFC-4E7C-ACEB-82818114AD6D}" presName="LevelTwoTextNode" presStyleLbl="node3" presStyleIdx="1" presStyleCnt="4" custScaleX="109527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63921D0F-46F0-44A0-A2BA-6E0231D9F75A}" type="pres">
      <dgm:prSet presAssocID="{A3AFF73F-FAFC-4E7C-ACEB-82818114AD6D}" presName="level3hierChild" presStyleCnt="0"/>
      <dgm:spPr/>
    </dgm:pt>
    <dgm:pt modelId="{8D5B1CFB-B895-42A2-AD89-D79567B84672}" type="pres">
      <dgm:prSet presAssocID="{3EF4C544-C660-4C84-B1FB-C83B8AEADDEA}" presName="conn2-1" presStyleLbl="parChTrans1D3" presStyleIdx="2" presStyleCnt="4"/>
      <dgm:spPr/>
      <dgm:t>
        <a:bodyPr/>
        <a:lstStyle/>
        <a:p>
          <a:endParaRPr lang="el-GR"/>
        </a:p>
      </dgm:t>
    </dgm:pt>
    <dgm:pt modelId="{B3893269-C8F5-4A97-B603-F58F9A44571D}" type="pres">
      <dgm:prSet presAssocID="{3EF4C544-C660-4C84-B1FB-C83B8AEADDEA}" presName="connTx" presStyleLbl="parChTrans1D3" presStyleIdx="2" presStyleCnt="4"/>
      <dgm:spPr/>
      <dgm:t>
        <a:bodyPr/>
        <a:lstStyle/>
        <a:p>
          <a:endParaRPr lang="el-GR"/>
        </a:p>
      </dgm:t>
    </dgm:pt>
    <dgm:pt modelId="{5EF259C0-8C20-4215-A2EE-7DFD2B4DEAC4}" type="pres">
      <dgm:prSet presAssocID="{A65EF883-BC21-4864-91FA-806A829C19D6}" presName="root2" presStyleCnt="0"/>
      <dgm:spPr/>
    </dgm:pt>
    <dgm:pt modelId="{7B4131D4-BE76-47C7-BADC-C1E42EC7FB1F}" type="pres">
      <dgm:prSet presAssocID="{A65EF883-BC21-4864-91FA-806A829C19D6}" presName="LevelTwoTextNode" presStyleLbl="node3" presStyleIdx="2" presStyleCnt="4" custScaleX="10658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11C4D2C2-B622-4028-98CA-17A62198BEDF}" type="pres">
      <dgm:prSet presAssocID="{A65EF883-BC21-4864-91FA-806A829C19D6}" presName="level3hierChild" presStyleCnt="0"/>
      <dgm:spPr/>
    </dgm:pt>
    <dgm:pt modelId="{5CF37113-97FF-4EBE-BD6F-8E1C80906964}" type="pres">
      <dgm:prSet presAssocID="{D442EC24-F2D0-4EFA-8E3A-77733A850ECD}" presName="conn2-1" presStyleLbl="parChTrans1D3" presStyleIdx="3" presStyleCnt="4"/>
      <dgm:spPr/>
      <dgm:t>
        <a:bodyPr/>
        <a:lstStyle/>
        <a:p>
          <a:endParaRPr lang="el-GR"/>
        </a:p>
      </dgm:t>
    </dgm:pt>
    <dgm:pt modelId="{4C5D371D-01B0-491C-B019-C91FE148BB12}" type="pres">
      <dgm:prSet presAssocID="{D442EC24-F2D0-4EFA-8E3A-77733A850ECD}" presName="connTx" presStyleLbl="parChTrans1D3" presStyleIdx="3" presStyleCnt="4"/>
      <dgm:spPr/>
      <dgm:t>
        <a:bodyPr/>
        <a:lstStyle/>
        <a:p>
          <a:endParaRPr lang="el-GR"/>
        </a:p>
      </dgm:t>
    </dgm:pt>
    <dgm:pt modelId="{14F2213F-C444-43BB-B8CE-68D66FB3D438}" type="pres">
      <dgm:prSet presAssocID="{50C6FA20-9EBC-44EA-8120-619BDB5BFAF6}" presName="root2" presStyleCnt="0"/>
      <dgm:spPr/>
    </dgm:pt>
    <dgm:pt modelId="{AB72A6FF-2BE4-417A-AC70-2B2FE356F1BE}" type="pres">
      <dgm:prSet presAssocID="{50C6FA20-9EBC-44EA-8120-619BDB5BFAF6}" presName="LevelTwoTextNode" presStyleLbl="node3" presStyleIdx="3" presStyleCnt="4" custScaleX="10658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D7862B52-560B-472B-B712-86640A99C70E}" type="pres">
      <dgm:prSet presAssocID="{50C6FA20-9EBC-44EA-8120-619BDB5BFAF6}" presName="level3hierChild" presStyleCnt="0"/>
      <dgm:spPr/>
    </dgm:pt>
    <dgm:pt modelId="{EE63BF20-3010-4279-9678-11C474E5A6DB}" type="pres">
      <dgm:prSet presAssocID="{8876C2CF-4EF2-4AD7-B7D2-643AA2AB851B}" presName="conn2-1" presStyleLbl="parChTrans1D2" presStyleIdx="3" presStyleCnt="5"/>
      <dgm:spPr/>
      <dgm:t>
        <a:bodyPr/>
        <a:lstStyle/>
        <a:p>
          <a:endParaRPr lang="el-GR"/>
        </a:p>
      </dgm:t>
    </dgm:pt>
    <dgm:pt modelId="{04E2699B-DF41-4140-8CCC-9E2161259926}" type="pres">
      <dgm:prSet presAssocID="{8876C2CF-4EF2-4AD7-B7D2-643AA2AB851B}" presName="connTx" presStyleLbl="parChTrans1D2" presStyleIdx="3" presStyleCnt="5"/>
      <dgm:spPr/>
      <dgm:t>
        <a:bodyPr/>
        <a:lstStyle/>
        <a:p>
          <a:endParaRPr lang="el-GR"/>
        </a:p>
      </dgm:t>
    </dgm:pt>
    <dgm:pt modelId="{1F06819C-06D7-4A2E-A650-0EA278825EFD}" type="pres">
      <dgm:prSet presAssocID="{5612783D-F46D-413A-94AE-A5676D2BF9B0}" presName="root2" presStyleCnt="0"/>
      <dgm:spPr/>
    </dgm:pt>
    <dgm:pt modelId="{3D4E3F6A-6465-4C10-80C2-489AEC0F438A}" type="pres">
      <dgm:prSet presAssocID="{5612783D-F46D-413A-94AE-A5676D2BF9B0}" presName="LevelTwoTextNode" presStyleLbl="node2" presStyleIdx="3" presStyleCnt="5" custScaleX="117707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83C5481B-A062-4DCF-B4EF-4102F1C1F547}" type="pres">
      <dgm:prSet presAssocID="{5612783D-F46D-413A-94AE-A5676D2BF9B0}" presName="level3hierChild" presStyleCnt="0"/>
      <dgm:spPr/>
    </dgm:pt>
    <dgm:pt modelId="{F524C938-4BF7-4FBB-830E-E163A4CC1B3B}" type="pres">
      <dgm:prSet presAssocID="{CDA1ABA2-7C19-4971-8E96-730582321000}" presName="conn2-1" presStyleLbl="parChTrans1D2" presStyleIdx="4" presStyleCnt="5"/>
      <dgm:spPr/>
      <dgm:t>
        <a:bodyPr/>
        <a:lstStyle/>
        <a:p>
          <a:endParaRPr lang="el-GR"/>
        </a:p>
      </dgm:t>
    </dgm:pt>
    <dgm:pt modelId="{C87EE718-2BA3-48BE-94B9-3D9DE9BD73FC}" type="pres">
      <dgm:prSet presAssocID="{CDA1ABA2-7C19-4971-8E96-730582321000}" presName="connTx" presStyleLbl="parChTrans1D2" presStyleIdx="4" presStyleCnt="5"/>
      <dgm:spPr/>
      <dgm:t>
        <a:bodyPr/>
        <a:lstStyle/>
        <a:p>
          <a:endParaRPr lang="el-GR"/>
        </a:p>
      </dgm:t>
    </dgm:pt>
    <dgm:pt modelId="{F25065C7-94EE-4BA2-8CAF-CB74942CB733}" type="pres">
      <dgm:prSet presAssocID="{3CE3A8BA-5AA7-40F4-A376-60C1820A46EF}" presName="root2" presStyleCnt="0"/>
      <dgm:spPr/>
    </dgm:pt>
    <dgm:pt modelId="{335A56A2-9649-4849-9BD7-B6B8F3DCD82E}" type="pres">
      <dgm:prSet presAssocID="{3CE3A8BA-5AA7-40F4-A376-60C1820A46EF}" presName="LevelTwoTextNode" presStyleLbl="node2" presStyleIdx="4" presStyleCnt="5" custScaleX="124616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4868DA5F-927F-4F41-B18B-2966C5DA476E}" type="pres">
      <dgm:prSet presAssocID="{3CE3A8BA-5AA7-40F4-A376-60C1820A46EF}" presName="level3hierChild" presStyleCnt="0"/>
      <dgm:spPr/>
    </dgm:pt>
  </dgm:ptLst>
  <dgm:cxnLst>
    <dgm:cxn modelId="{4C7B4D76-85A8-4F30-A67A-CF76574977F4}" type="presOf" srcId="{E37278E4-62EB-47C1-9BA7-513BDD1E2436}" destId="{DD093285-DB8C-4FF6-BAAC-1E51507933C9}" srcOrd="0" destOrd="0" presId="urn:microsoft.com/office/officeart/2005/8/layout/hierarchy2"/>
    <dgm:cxn modelId="{0D47FCF2-4C93-487A-9F52-47A6A458EC21}" type="presOf" srcId="{B6D370DF-0995-41FD-9432-1E1AEE3DFBFF}" destId="{8CC485DF-A6BB-401E-9979-86E4BEB96245}" srcOrd="0" destOrd="0" presId="urn:microsoft.com/office/officeart/2005/8/layout/hierarchy2"/>
    <dgm:cxn modelId="{9F164F28-D588-4755-BBDD-CE3ECD5D2CD7}" srcId="{937CF5A5-6FDE-42D7-83DA-01840E04A760}" destId="{02526871-C056-4DE0-9698-B022A62B73E4}" srcOrd="0" destOrd="0" parTransId="{F1E86565-F995-429F-B4C4-D2E3AA55E17A}" sibTransId="{D0399951-80D8-4B39-926A-FFB3EF7A2A59}"/>
    <dgm:cxn modelId="{0EAC924E-0F74-4BA4-ABBB-EE6DF9B837E3}" srcId="{490DD3C5-9FB4-44D3-A054-43E842C5DAA3}" destId="{A65EF883-BC21-4864-91FA-806A829C19D6}" srcOrd="2" destOrd="0" parTransId="{3EF4C544-C660-4C84-B1FB-C83B8AEADDEA}" sibTransId="{9B001154-BCFD-40F9-9D80-07627DADBBE3}"/>
    <dgm:cxn modelId="{64E78250-2E91-4651-9F70-97E9358EDA5F}" type="presOf" srcId="{A65EF883-BC21-4864-91FA-806A829C19D6}" destId="{7B4131D4-BE76-47C7-BADC-C1E42EC7FB1F}" srcOrd="0" destOrd="0" presId="urn:microsoft.com/office/officeart/2005/8/layout/hierarchy2"/>
    <dgm:cxn modelId="{9882E1D6-8A6E-4308-A990-A91FA918E51D}" type="presOf" srcId="{C2359D55-33CB-4CC6-AC75-666F8F6CDAE8}" destId="{0093B21E-6996-4FD1-B5CD-A34583DD3B14}" srcOrd="1" destOrd="0" presId="urn:microsoft.com/office/officeart/2005/8/layout/hierarchy2"/>
    <dgm:cxn modelId="{8013A99D-0F4E-4153-AD7E-458C4B4A5076}" type="presOf" srcId="{490DD3C5-9FB4-44D3-A054-43E842C5DAA3}" destId="{182FB21A-7104-4CA4-A81A-6393DEF575AD}" srcOrd="0" destOrd="0" presId="urn:microsoft.com/office/officeart/2005/8/layout/hierarchy2"/>
    <dgm:cxn modelId="{31669E40-A948-46F2-9EC7-9DCB8F2A64AE}" type="presOf" srcId="{3EF4C544-C660-4C84-B1FB-C83B8AEADDEA}" destId="{8D5B1CFB-B895-42A2-AD89-D79567B84672}" srcOrd="0" destOrd="0" presId="urn:microsoft.com/office/officeart/2005/8/layout/hierarchy2"/>
    <dgm:cxn modelId="{D4B9EE03-5907-4CF8-AA79-CA49D253B6FD}" type="presOf" srcId="{B6D370DF-0995-41FD-9432-1E1AEE3DFBFF}" destId="{026288A6-BD7F-4122-ABAB-042CEA0E448C}" srcOrd="1" destOrd="0" presId="urn:microsoft.com/office/officeart/2005/8/layout/hierarchy2"/>
    <dgm:cxn modelId="{89BD2B87-C11D-43E2-85FF-1C89DF7EFE5C}" type="presOf" srcId="{E37278E4-62EB-47C1-9BA7-513BDD1E2436}" destId="{513B7B3D-A396-4925-ABBE-DED80C9434D2}" srcOrd="1" destOrd="0" presId="urn:microsoft.com/office/officeart/2005/8/layout/hierarchy2"/>
    <dgm:cxn modelId="{3CB5EA37-9AA5-4D66-A685-5738239384CB}" srcId="{490DD3C5-9FB4-44D3-A054-43E842C5DAA3}" destId="{50C6FA20-9EBC-44EA-8120-619BDB5BFAF6}" srcOrd="3" destOrd="0" parTransId="{D442EC24-F2D0-4EFA-8E3A-77733A850ECD}" sibTransId="{93EE492A-21F8-46B4-AE72-8A8555803CD8}"/>
    <dgm:cxn modelId="{5BED506C-C83D-4A19-B6E4-9484055A6A85}" type="presOf" srcId="{D442EC24-F2D0-4EFA-8E3A-77733A850ECD}" destId="{5CF37113-97FF-4EBE-BD6F-8E1C80906964}" srcOrd="0" destOrd="0" presId="urn:microsoft.com/office/officeart/2005/8/layout/hierarchy2"/>
    <dgm:cxn modelId="{FD59C8D1-E719-4F8A-9294-1B2B5AB4C317}" type="presOf" srcId="{02526871-C056-4DE0-9698-B022A62B73E4}" destId="{15FE6F60-42B7-45D1-9929-AFBCA4B24846}" srcOrd="0" destOrd="0" presId="urn:microsoft.com/office/officeart/2005/8/layout/hierarchy2"/>
    <dgm:cxn modelId="{3FA2A84A-B9E1-40A6-8B8A-882704A5BBB0}" srcId="{02526871-C056-4DE0-9698-B022A62B73E4}" destId="{3CE3A8BA-5AA7-40F4-A376-60C1820A46EF}" srcOrd="4" destOrd="0" parTransId="{CDA1ABA2-7C19-4971-8E96-730582321000}" sibTransId="{14F489E5-15F1-492B-B431-C5BD7A1F164E}"/>
    <dgm:cxn modelId="{3C86EC55-5487-43C2-A742-131C2C39B5C4}" type="presOf" srcId="{7D1CCDD8-F5AC-4610-A58F-9101189B2C6F}" destId="{B82C8883-AE2F-4621-B20E-0DD329C652EC}" srcOrd="1" destOrd="0" presId="urn:microsoft.com/office/officeart/2005/8/layout/hierarchy2"/>
    <dgm:cxn modelId="{7EE009C9-6F4C-498A-9C71-246D1EC91FAC}" type="presOf" srcId="{3EF4C544-C660-4C84-B1FB-C83B8AEADDEA}" destId="{B3893269-C8F5-4A97-B603-F58F9A44571D}" srcOrd="1" destOrd="0" presId="urn:microsoft.com/office/officeart/2005/8/layout/hierarchy2"/>
    <dgm:cxn modelId="{5B6625F7-2BA3-4E63-AB42-3EE9976F1613}" type="presOf" srcId="{8876C2CF-4EF2-4AD7-B7D2-643AA2AB851B}" destId="{04E2699B-DF41-4140-8CCC-9E2161259926}" srcOrd="1" destOrd="0" presId="urn:microsoft.com/office/officeart/2005/8/layout/hierarchy2"/>
    <dgm:cxn modelId="{C7A6E1DB-584D-49E5-AA36-5603FFB03076}" srcId="{02526871-C056-4DE0-9698-B022A62B73E4}" destId="{922D5B24-7A4F-43E7-86AE-5CE970A4BED3}" srcOrd="0" destOrd="0" parTransId="{C2359D55-33CB-4CC6-AC75-666F8F6CDAE8}" sibTransId="{75258F34-8CAA-4FDC-A73C-AA56929FE060}"/>
    <dgm:cxn modelId="{6BC0FF4D-617E-4C6C-818B-711B71373266}" srcId="{02526871-C056-4DE0-9698-B022A62B73E4}" destId="{490DD3C5-9FB4-44D3-A054-43E842C5DAA3}" srcOrd="2" destOrd="0" parTransId="{7D1CCDD8-F5AC-4610-A58F-9101189B2C6F}" sibTransId="{F9FDAEC4-96B8-4BB7-9D74-A9BF4AC0892C}"/>
    <dgm:cxn modelId="{9EE405F5-643C-4AB0-8692-15D67A7AD4BE}" type="presOf" srcId="{A3AFF73F-FAFC-4E7C-ACEB-82818114AD6D}" destId="{79F07285-321B-4202-B20C-D77611D130E9}" srcOrd="0" destOrd="0" presId="urn:microsoft.com/office/officeart/2005/8/layout/hierarchy2"/>
    <dgm:cxn modelId="{4E72B7FE-7D8B-4237-B8BB-6CD49CA7E4A6}" type="presOf" srcId="{CDA1ABA2-7C19-4971-8E96-730582321000}" destId="{F524C938-4BF7-4FBB-830E-E163A4CC1B3B}" srcOrd="0" destOrd="0" presId="urn:microsoft.com/office/officeart/2005/8/layout/hierarchy2"/>
    <dgm:cxn modelId="{E28841A8-DDC0-48BB-B57F-0363DBE5CD66}" type="presOf" srcId="{5612783D-F46D-413A-94AE-A5676D2BF9B0}" destId="{3D4E3F6A-6465-4C10-80C2-489AEC0F438A}" srcOrd="0" destOrd="0" presId="urn:microsoft.com/office/officeart/2005/8/layout/hierarchy2"/>
    <dgm:cxn modelId="{9ADCC552-A0D8-4E0E-8263-1CB8744E1BF5}" type="presOf" srcId="{D442EC24-F2D0-4EFA-8E3A-77733A850ECD}" destId="{4C5D371D-01B0-491C-B019-C91FE148BB12}" srcOrd="1" destOrd="0" presId="urn:microsoft.com/office/officeart/2005/8/layout/hierarchy2"/>
    <dgm:cxn modelId="{859F97EA-08E8-4102-8315-A92FA59DA4FA}" type="presOf" srcId="{C2359D55-33CB-4CC6-AC75-666F8F6CDAE8}" destId="{BFE663F1-D7E5-4731-8647-7BE81A743FE9}" srcOrd="0" destOrd="0" presId="urn:microsoft.com/office/officeart/2005/8/layout/hierarchy2"/>
    <dgm:cxn modelId="{8048982A-2AC0-4A92-A911-49B67F3CE36A}" type="presOf" srcId="{937CF5A5-6FDE-42D7-83DA-01840E04A760}" destId="{9B6EAD85-E20D-4F00-9C5B-60E7FA14B7C8}" srcOrd="0" destOrd="0" presId="urn:microsoft.com/office/officeart/2005/8/layout/hierarchy2"/>
    <dgm:cxn modelId="{988DFA46-7108-4C84-8DA8-2CE73D049C44}" type="presOf" srcId="{922D5B24-7A4F-43E7-86AE-5CE970A4BED3}" destId="{FE93732B-002A-43DD-B7D3-B6EE65767F5D}" srcOrd="0" destOrd="0" presId="urn:microsoft.com/office/officeart/2005/8/layout/hierarchy2"/>
    <dgm:cxn modelId="{304866A2-CB8B-49B5-8549-FA46DD86869F}" type="presOf" srcId="{CDA1ABA2-7C19-4971-8E96-730582321000}" destId="{C87EE718-2BA3-48BE-94B9-3D9DE9BD73FC}" srcOrd="1" destOrd="0" presId="urn:microsoft.com/office/officeart/2005/8/layout/hierarchy2"/>
    <dgm:cxn modelId="{4BEFD076-30C0-4D3A-8BF9-CD784E254692}" type="presOf" srcId="{707213A9-FF9D-4483-8A4E-2D9208EEB369}" destId="{D82DAC36-DCC3-4160-8E99-F024C164C641}" srcOrd="0" destOrd="0" presId="urn:microsoft.com/office/officeart/2005/8/layout/hierarchy2"/>
    <dgm:cxn modelId="{BB423D74-A1FF-450A-B69D-D6C6BD800074}" type="presOf" srcId="{7D1CCDD8-F5AC-4610-A58F-9101189B2C6F}" destId="{B5BDF02B-A6B2-4234-80EC-4943E528B801}" srcOrd="0" destOrd="0" presId="urn:microsoft.com/office/officeart/2005/8/layout/hierarchy2"/>
    <dgm:cxn modelId="{705F5B63-9BDB-4B9C-86BD-03AD415D6A1F}" srcId="{490DD3C5-9FB4-44D3-A054-43E842C5DAA3}" destId="{79F90159-7C82-4C99-9C9B-B11CED0D1A19}" srcOrd="0" destOrd="0" parTransId="{B6D370DF-0995-41FD-9432-1E1AEE3DFBFF}" sibTransId="{9DF8D924-B97F-47D1-A317-208A4B1FA094}"/>
    <dgm:cxn modelId="{1EE79C6E-3737-48BF-8F92-7C2F29CE48BC}" type="presOf" srcId="{707213A9-FF9D-4483-8A4E-2D9208EEB369}" destId="{21B627D5-B635-4EF2-A63E-FAECCED7E24C}" srcOrd="1" destOrd="0" presId="urn:microsoft.com/office/officeart/2005/8/layout/hierarchy2"/>
    <dgm:cxn modelId="{1FC56788-1911-43E9-898F-A30C5916686B}" type="presOf" srcId="{3CE3A8BA-5AA7-40F4-A376-60C1820A46EF}" destId="{335A56A2-9649-4849-9BD7-B6B8F3DCD82E}" srcOrd="0" destOrd="0" presId="urn:microsoft.com/office/officeart/2005/8/layout/hierarchy2"/>
    <dgm:cxn modelId="{E38F9012-6B8A-468B-BEF7-4BC753A38F06}" type="presOf" srcId="{2513D6E5-4A1A-462E-BA1F-43BCBDC87027}" destId="{59B3A63D-AEAE-4A58-BBBA-8FFDD1E97640}" srcOrd="0" destOrd="0" presId="urn:microsoft.com/office/officeart/2005/8/layout/hierarchy2"/>
    <dgm:cxn modelId="{884FE879-DBA6-40B5-8493-4A3F1FA0E33F}" srcId="{490DD3C5-9FB4-44D3-A054-43E842C5DAA3}" destId="{A3AFF73F-FAFC-4E7C-ACEB-82818114AD6D}" srcOrd="1" destOrd="0" parTransId="{E37278E4-62EB-47C1-9BA7-513BDD1E2436}" sibTransId="{8F36FF89-079E-4660-9E3A-7EBA491B9F93}"/>
    <dgm:cxn modelId="{1D2171D1-AEB2-4D34-B6FE-F1CD3763EFAD}" srcId="{02526871-C056-4DE0-9698-B022A62B73E4}" destId="{2513D6E5-4A1A-462E-BA1F-43BCBDC87027}" srcOrd="1" destOrd="0" parTransId="{707213A9-FF9D-4483-8A4E-2D9208EEB369}" sibTransId="{4F29914A-F8B5-47ED-91A8-B94331C2F940}"/>
    <dgm:cxn modelId="{A11C11C5-CADC-4A85-B2B4-291E4225670B}" type="presOf" srcId="{79F90159-7C82-4C99-9C9B-B11CED0D1A19}" destId="{810351C4-9B1F-4991-AA64-10DF6C31B683}" srcOrd="0" destOrd="0" presId="urn:microsoft.com/office/officeart/2005/8/layout/hierarchy2"/>
    <dgm:cxn modelId="{EB0CACB0-4376-4F3B-8015-2139D30C9F53}" type="presOf" srcId="{8876C2CF-4EF2-4AD7-B7D2-643AA2AB851B}" destId="{EE63BF20-3010-4279-9678-11C474E5A6DB}" srcOrd="0" destOrd="0" presId="urn:microsoft.com/office/officeart/2005/8/layout/hierarchy2"/>
    <dgm:cxn modelId="{C63A439F-C20A-448F-80D7-4ABDCA8BBD54}" srcId="{02526871-C056-4DE0-9698-B022A62B73E4}" destId="{5612783D-F46D-413A-94AE-A5676D2BF9B0}" srcOrd="3" destOrd="0" parTransId="{8876C2CF-4EF2-4AD7-B7D2-643AA2AB851B}" sibTransId="{FFF776C0-C29E-4E2F-9AFB-61AA2C3D530A}"/>
    <dgm:cxn modelId="{B7CE41AA-C04F-40C1-A2E4-986B32C2FE56}" type="presOf" srcId="{50C6FA20-9EBC-44EA-8120-619BDB5BFAF6}" destId="{AB72A6FF-2BE4-417A-AC70-2B2FE356F1BE}" srcOrd="0" destOrd="0" presId="urn:microsoft.com/office/officeart/2005/8/layout/hierarchy2"/>
    <dgm:cxn modelId="{6A7C9426-9BD6-433B-8491-A0C0A268152F}" type="presParOf" srcId="{9B6EAD85-E20D-4F00-9C5B-60E7FA14B7C8}" destId="{B4EE233D-3491-4EAA-9D12-20F72E2B713A}" srcOrd="0" destOrd="0" presId="urn:microsoft.com/office/officeart/2005/8/layout/hierarchy2"/>
    <dgm:cxn modelId="{88E1E763-C2BE-459A-9562-C4E0A518374F}" type="presParOf" srcId="{B4EE233D-3491-4EAA-9D12-20F72E2B713A}" destId="{15FE6F60-42B7-45D1-9929-AFBCA4B24846}" srcOrd="0" destOrd="0" presId="urn:microsoft.com/office/officeart/2005/8/layout/hierarchy2"/>
    <dgm:cxn modelId="{22E15DD6-B021-44B1-B2F1-F799478BF660}" type="presParOf" srcId="{B4EE233D-3491-4EAA-9D12-20F72E2B713A}" destId="{6A80D9A3-82C5-4D3C-9477-655C0EAE3DAA}" srcOrd="1" destOrd="0" presId="urn:microsoft.com/office/officeart/2005/8/layout/hierarchy2"/>
    <dgm:cxn modelId="{07A048BC-95B5-44B2-A445-49EF7806CAAE}" type="presParOf" srcId="{6A80D9A3-82C5-4D3C-9477-655C0EAE3DAA}" destId="{BFE663F1-D7E5-4731-8647-7BE81A743FE9}" srcOrd="0" destOrd="0" presId="urn:microsoft.com/office/officeart/2005/8/layout/hierarchy2"/>
    <dgm:cxn modelId="{CD3FA767-DE6D-41E5-AB42-0A4195B478B6}" type="presParOf" srcId="{BFE663F1-D7E5-4731-8647-7BE81A743FE9}" destId="{0093B21E-6996-4FD1-B5CD-A34583DD3B14}" srcOrd="0" destOrd="0" presId="urn:microsoft.com/office/officeart/2005/8/layout/hierarchy2"/>
    <dgm:cxn modelId="{24A3D2C2-E156-4E90-BDA8-39454E77F931}" type="presParOf" srcId="{6A80D9A3-82C5-4D3C-9477-655C0EAE3DAA}" destId="{E8D27CCB-898B-4422-A0FA-E9EAA3109118}" srcOrd="1" destOrd="0" presId="urn:microsoft.com/office/officeart/2005/8/layout/hierarchy2"/>
    <dgm:cxn modelId="{40192851-CB87-4AE4-876F-0F257B59EF6C}" type="presParOf" srcId="{E8D27CCB-898B-4422-A0FA-E9EAA3109118}" destId="{FE93732B-002A-43DD-B7D3-B6EE65767F5D}" srcOrd="0" destOrd="0" presId="urn:microsoft.com/office/officeart/2005/8/layout/hierarchy2"/>
    <dgm:cxn modelId="{C9F927BC-90AE-465C-B2FC-66941283692B}" type="presParOf" srcId="{E8D27CCB-898B-4422-A0FA-E9EAA3109118}" destId="{473ED47D-4748-4711-B2FF-59916F1AE4B0}" srcOrd="1" destOrd="0" presId="urn:microsoft.com/office/officeart/2005/8/layout/hierarchy2"/>
    <dgm:cxn modelId="{CB0E6355-6D0E-45AC-A571-CD8A62513053}" type="presParOf" srcId="{6A80D9A3-82C5-4D3C-9477-655C0EAE3DAA}" destId="{D82DAC36-DCC3-4160-8E99-F024C164C641}" srcOrd="2" destOrd="0" presId="urn:microsoft.com/office/officeart/2005/8/layout/hierarchy2"/>
    <dgm:cxn modelId="{BF83C7B6-2FB5-49CD-A80B-DEDCBED0FE23}" type="presParOf" srcId="{D82DAC36-DCC3-4160-8E99-F024C164C641}" destId="{21B627D5-B635-4EF2-A63E-FAECCED7E24C}" srcOrd="0" destOrd="0" presId="urn:microsoft.com/office/officeart/2005/8/layout/hierarchy2"/>
    <dgm:cxn modelId="{FCB81B64-849A-46E8-AEE6-1AB3FF1B7EA2}" type="presParOf" srcId="{6A80D9A3-82C5-4D3C-9477-655C0EAE3DAA}" destId="{E38E8F85-BF47-4D7F-BD78-5257C8316BD0}" srcOrd="3" destOrd="0" presId="urn:microsoft.com/office/officeart/2005/8/layout/hierarchy2"/>
    <dgm:cxn modelId="{7C7711B1-7080-45A7-889B-5F6EC1C9A052}" type="presParOf" srcId="{E38E8F85-BF47-4D7F-BD78-5257C8316BD0}" destId="{59B3A63D-AEAE-4A58-BBBA-8FFDD1E97640}" srcOrd="0" destOrd="0" presId="urn:microsoft.com/office/officeart/2005/8/layout/hierarchy2"/>
    <dgm:cxn modelId="{1F5F6770-4734-4CD5-8CAD-7623329CB312}" type="presParOf" srcId="{E38E8F85-BF47-4D7F-BD78-5257C8316BD0}" destId="{2687E600-35BB-42A0-9F50-DD62F8A431BD}" srcOrd="1" destOrd="0" presId="urn:microsoft.com/office/officeart/2005/8/layout/hierarchy2"/>
    <dgm:cxn modelId="{CD92BA6D-FE4F-4A40-8792-278CDC285A05}" type="presParOf" srcId="{6A80D9A3-82C5-4D3C-9477-655C0EAE3DAA}" destId="{B5BDF02B-A6B2-4234-80EC-4943E528B801}" srcOrd="4" destOrd="0" presId="urn:microsoft.com/office/officeart/2005/8/layout/hierarchy2"/>
    <dgm:cxn modelId="{E6C064FE-364C-4B42-8593-B01FD38EDA3A}" type="presParOf" srcId="{B5BDF02B-A6B2-4234-80EC-4943E528B801}" destId="{B82C8883-AE2F-4621-B20E-0DD329C652EC}" srcOrd="0" destOrd="0" presId="urn:microsoft.com/office/officeart/2005/8/layout/hierarchy2"/>
    <dgm:cxn modelId="{E37FA758-1B0C-41DC-80D2-F98E2F466F54}" type="presParOf" srcId="{6A80D9A3-82C5-4D3C-9477-655C0EAE3DAA}" destId="{8B395A21-8BD6-4B0C-A07B-2FC6876F82F6}" srcOrd="5" destOrd="0" presId="urn:microsoft.com/office/officeart/2005/8/layout/hierarchy2"/>
    <dgm:cxn modelId="{E9B18E5E-E278-4A88-B62F-5A562AAE6767}" type="presParOf" srcId="{8B395A21-8BD6-4B0C-A07B-2FC6876F82F6}" destId="{182FB21A-7104-4CA4-A81A-6393DEF575AD}" srcOrd="0" destOrd="0" presId="urn:microsoft.com/office/officeart/2005/8/layout/hierarchy2"/>
    <dgm:cxn modelId="{E3E40273-D68D-472E-815D-98288A83D86B}" type="presParOf" srcId="{8B395A21-8BD6-4B0C-A07B-2FC6876F82F6}" destId="{6ADBFEF7-8CCC-460B-9666-C27782FFC97F}" srcOrd="1" destOrd="0" presId="urn:microsoft.com/office/officeart/2005/8/layout/hierarchy2"/>
    <dgm:cxn modelId="{526889DB-8EFB-4549-B357-9F6352C6E436}" type="presParOf" srcId="{6ADBFEF7-8CCC-460B-9666-C27782FFC97F}" destId="{8CC485DF-A6BB-401E-9979-86E4BEB96245}" srcOrd="0" destOrd="0" presId="urn:microsoft.com/office/officeart/2005/8/layout/hierarchy2"/>
    <dgm:cxn modelId="{9B3D137B-56CB-4112-AF9F-FD33CE294FE6}" type="presParOf" srcId="{8CC485DF-A6BB-401E-9979-86E4BEB96245}" destId="{026288A6-BD7F-4122-ABAB-042CEA0E448C}" srcOrd="0" destOrd="0" presId="urn:microsoft.com/office/officeart/2005/8/layout/hierarchy2"/>
    <dgm:cxn modelId="{C3713647-B80F-4D4A-A269-48B39F9ED066}" type="presParOf" srcId="{6ADBFEF7-8CCC-460B-9666-C27782FFC97F}" destId="{823D4A72-DC1C-4E61-AE63-D80C77A205BE}" srcOrd="1" destOrd="0" presId="urn:microsoft.com/office/officeart/2005/8/layout/hierarchy2"/>
    <dgm:cxn modelId="{E5F20323-C977-44F6-9B1A-3D554408EAC6}" type="presParOf" srcId="{823D4A72-DC1C-4E61-AE63-D80C77A205BE}" destId="{810351C4-9B1F-4991-AA64-10DF6C31B683}" srcOrd="0" destOrd="0" presId="urn:microsoft.com/office/officeart/2005/8/layout/hierarchy2"/>
    <dgm:cxn modelId="{3E4A049D-F509-452B-931D-35356B9696FC}" type="presParOf" srcId="{823D4A72-DC1C-4E61-AE63-D80C77A205BE}" destId="{DE9C5BBA-AF7D-4C82-8AF0-2B80142E76EB}" srcOrd="1" destOrd="0" presId="urn:microsoft.com/office/officeart/2005/8/layout/hierarchy2"/>
    <dgm:cxn modelId="{691061E8-55FB-4444-87AB-74D9ABB70070}" type="presParOf" srcId="{6ADBFEF7-8CCC-460B-9666-C27782FFC97F}" destId="{DD093285-DB8C-4FF6-BAAC-1E51507933C9}" srcOrd="2" destOrd="0" presId="urn:microsoft.com/office/officeart/2005/8/layout/hierarchy2"/>
    <dgm:cxn modelId="{2950D18B-D6D2-4258-B852-2BB1BE949518}" type="presParOf" srcId="{DD093285-DB8C-4FF6-BAAC-1E51507933C9}" destId="{513B7B3D-A396-4925-ABBE-DED80C9434D2}" srcOrd="0" destOrd="0" presId="urn:microsoft.com/office/officeart/2005/8/layout/hierarchy2"/>
    <dgm:cxn modelId="{BBE98158-158A-4283-A3BD-1DE648387158}" type="presParOf" srcId="{6ADBFEF7-8CCC-460B-9666-C27782FFC97F}" destId="{1B3E5CBE-01EC-4D48-9A30-EF3D7BB6E5D2}" srcOrd="3" destOrd="0" presId="urn:microsoft.com/office/officeart/2005/8/layout/hierarchy2"/>
    <dgm:cxn modelId="{EB9F4592-38BB-44E9-8B5F-4385BF60024C}" type="presParOf" srcId="{1B3E5CBE-01EC-4D48-9A30-EF3D7BB6E5D2}" destId="{79F07285-321B-4202-B20C-D77611D130E9}" srcOrd="0" destOrd="0" presId="urn:microsoft.com/office/officeart/2005/8/layout/hierarchy2"/>
    <dgm:cxn modelId="{9C69CEBE-CAAD-4863-B2BB-40436A23D68A}" type="presParOf" srcId="{1B3E5CBE-01EC-4D48-9A30-EF3D7BB6E5D2}" destId="{63921D0F-46F0-44A0-A2BA-6E0231D9F75A}" srcOrd="1" destOrd="0" presId="urn:microsoft.com/office/officeart/2005/8/layout/hierarchy2"/>
    <dgm:cxn modelId="{7456E3EF-1444-45CB-BBB0-BAEF691578C9}" type="presParOf" srcId="{6ADBFEF7-8CCC-460B-9666-C27782FFC97F}" destId="{8D5B1CFB-B895-42A2-AD89-D79567B84672}" srcOrd="4" destOrd="0" presId="urn:microsoft.com/office/officeart/2005/8/layout/hierarchy2"/>
    <dgm:cxn modelId="{8A6C7BBD-500D-433F-A3EC-F2C7968A9F61}" type="presParOf" srcId="{8D5B1CFB-B895-42A2-AD89-D79567B84672}" destId="{B3893269-C8F5-4A97-B603-F58F9A44571D}" srcOrd="0" destOrd="0" presId="urn:microsoft.com/office/officeart/2005/8/layout/hierarchy2"/>
    <dgm:cxn modelId="{1C39E54B-D92E-4085-9BBC-E1CD2AEA5542}" type="presParOf" srcId="{6ADBFEF7-8CCC-460B-9666-C27782FFC97F}" destId="{5EF259C0-8C20-4215-A2EE-7DFD2B4DEAC4}" srcOrd="5" destOrd="0" presId="urn:microsoft.com/office/officeart/2005/8/layout/hierarchy2"/>
    <dgm:cxn modelId="{DE6ABF14-3B18-4F14-8D94-47967FE45142}" type="presParOf" srcId="{5EF259C0-8C20-4215-A2EE-7DFD2B4DEAC4}" destId="{7B4131D4-BE76-47C7-BADC-C1E42EC7FB1F}" srcOrd="0" destOrd="0" presId="urn:microsoft.com/office/officeart/2005/8/layout/hierarchy2"/>
    <dgm:cxn modelId="{CE6A4BA9-2719-4A5F-8A9C-A62A68C0F8FB}" type="presParOf" srcId="{5EF259C0-8C20-4215-A2EE-7DFD2B4DEAC4}" destId="{11C4D2C2-B622-4028-98CA-17A62198BEDF}" srcOrd="1" destOrd="0" presId="urn:microsoft.com/office/officeart/2005/8/layout/hierarchy2"/>
    <dgm:cxn modelId="{0AE35D47-781D-4633-ADBF-D72F8375D8E4}" type="presParOf" srcId="{6ADBFEF7-8CCC-460B-9666-C27782FFC97F}" destId="{5CF37113-97FF-4EBE-BD6F-8E1C80906964}" srcOrd="6" destOrd="0" presId="urn:microsoft.com/office/officeart/2005/8/layout/hierarchy2"/>
    <dgm:cxn modelId="{7A8A91CE-0E4B-4296-BF7B-2FFBDC621B1D}" type="presParOf" srcId="{5CF37113-97FF-4EBE-BD6F-8E1C80906964}" destId="{4C5D371D-01B0-491C-B019-C91FE148BB12}" srcOrd="0" destOrd="0" presId="urn:microsoft.com/office/officeart/2005/8/layout/hierarchy2"/>
    <dgm:cxn modelId="{3DBC3990-22FD-476C-B194-5342F4F18F70}" type="presParOf" srcId="{6ADBFEF7-8CCC-460B-9666-C27782FFC97F}" destId="{14F2213F-C444-43BB-B8CE-68D66FB3D438}" srcOrd="7" destOrd="0" presId="urn:microsoft.com/office/officeart/2005/8/layout/hierarchy2"/>
    <dgm:cxn modelId="{01A3EEF5-758D-4201-9EA3-B5F65A63F574}" type="presParOf" srcId="{14F2213F-C444-43BB-B8CE-68D66FB3D438}" destId="{AB72A6FF-2BE4-417A-AC70-2B2FE356F1BE}" srcOrd="0" destOrd="0" presId="urn:microsoft.com/office/officeart/2005/8/layout/hierarchy2"/>
    <dgm:cxn modelId="{B21B358D-3768-48B4-90F3-0EDDC1DF145A}" type="presParOf" srcId="{14F2213F-C444-43BB-B8CE-68D66FB3D438}" destId="{D7862B52-560B-472B-B712-86640A99C70E}" srcOrd="1" destOrd="0" presId="urn:microsoft.com/office/officeart/2005/8/layout/hierarchy2"/>
    <dgm:cxn modelId="{81169121-F355-40CB-8AEC-6991121A99AF}" type="presParOf" srcId="{6A80D9A3-82C5-4D3C-9477-655C0EAE3DAA}" destId="{EE63BF20-3010-4279-9678-11C474E5A6DB}" srcOrd="6" destOrd="0" presId="urn:microsoft.com/office/officeart/2005/8/layout/hierarchy2"/>
    <dgm:cxn modelId="{9E039730-6962-42FD-836D-C1B35411284B}" type="presParOf" srcId="{EE63BF20-3010-4279-9678-11C474E5A6DB}" destId="{04E2699B-DF41-4140-8CCC-9E2161259926}" srcOrd="0" destOrd="0" presId="urn:microsoft.com/office/officeart/2005/8/layout/hierarchy2"/>
    <dgm:cxn modelId="{0982DC72-0AB8-41EA-A7DC-1D47411DD64D}" type="presParOf" srcId="{6A80D9A3-82C5-4D3C-9477-655C0EAE3DAA}" destId="{1F06819C-06D7-4A2E-A650-0EA278825EFD}" srcOrd="7" destOrd="0" presId="urn:microsoft.com/office/officeart/2005/8/layout/hierarchy2"/>
    <dgm:cxn modelId="{EC6EAC66-7FE6-4B65-B3CC-DD864C80F837}" type="presParOf" srcId="{1F06819C-06D7-4A2E-A650-0EA278825EFD}" destId="{3D4E3F6A-6465-4C10-80C2-489AEC0F438A}" srcOrd="0" destOrd="0" presId="urn:microsoft.com/office/officeart/2005/8/layout/hierarchy2"/>
    <dgm:cxn modelId="{A63A0959-F020-4D49-90ED-725AB3050805}" type="presParOf" srcId="{1F06819C-06D7-4A2E-A650-0EA278825EFD}" destId="{83C5481B-A062-4DCF-B4EF-4102F1C1F547}" srcOrd="1" destOrd="0" presId="urn:microsoft.com/office/officeart/2005/8/layout/hierarchy2"/>
    <dgm:cxn modelId="{5DDF09B7-03FC-4D34-A6E9-CF6FE7956696}" type="presParOf" srcId="{6A80D9A3-82C5-4D3C-9477-655C0EAE3DAA}" destId="{F524C938-4BF7-4FBB-830E-E163A4CC1B3B}" srcOrd="8" destOrd="0" presId="urn:microsoft.com/office/officeart/2005/8/layout/hierarchy2"/>
    <dgm:cxn modelId="{9FC2481C-E6E3-4635-8AB9-0A5D9FC7DB1D}" type="presParOf" srcId="{F524C938-4BF7-4FBB-830E-E163A4CC1B3B}" destId="{C87EE718-2BA3-48BE-94B9-3D9DE9BD73FC}" srcOrd="0" destOrd="0" presId="urn:microsoft.com/office/officeart/2005/8/layout/hierarchy2"/>
    <dgm:cxn modelId="{37A4558D-338F-4FB3-8AF7-F44A4EDBA845}" type="presParOf" srcId="{6A80D9A3-82C5-4D3C-9477-655C0EAE3DAA}" destId="{F25065C7-94EE-4BA2-8CAF-CB74942CB733}" srcOrd="9" destOrd="0" presId="urn:microsoft.com/office/officeart/2005/8/layout/hierarchy2"/>
    <dgm:cxn modelId="{8099A858-B09A-483C-AA46-6AA213E349CF}" type="presParOf" srcId="{F25065C7-94EE-4BA2-8CAF-CB74942CB733}" destId="{335A56A2-9649-4849-9BD7-B6B8F3DCD82E}" srcOrd="0" destOrd="0" presId="urn:microsoft.com/office/officeart/2005/8/layout/hierarchy2"/>
    <dgm:cxn modelId="{2A2EF0C5-576C-4ADE-96D1-56B4CE435EFE}" type="presParOf" srcId="{F25065C7-94EE-4BA2-8CAF-CB74942CB733}" destId="{4868DA5F-927F-4F41-B18B-2966C5DA476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E6F60-42B7-45D1-9929-AFBCA4B24846}">
      <dsp:nvSpPr>
        <dsp:cNvPr id="0" name=""/>
        <dsp:cNvSpPr/>
      </dsp:nvSpPr>
      <dsp:spPr>
        <a:xfrm>
          <a:off x="844339" y="1859508"/>
          <a:ext cx="1613890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itchFamily="34" charset="0"/>
              <a:cs typeface="Arial" pitchFamily="34" charset="0"/>
            </a:rPr>
            <a:t>Input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867974" y="1883143"/>
        <a:ext cx="1566620" cy="759675"/>
      </dsp:txXfrm>
    </dsp:sp>
    <dsp:sp modelId="{BFE663F1-D7E5-4731-8647-7BE81A743FE9}">
      <dsp:nvSpPr>
        <dsp:cNvPr id="0" name=""/>
        <dsp:cNvSpPr/>
      </dsp:nvSpPr>
      <dsp:spPr>
        <a:xfrm rot="17350740">
          <a:off x="1798488" y="1318948"/>
          <a:ext cx="196504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965040" y="160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700" kern="1200"/>
        </a:p>
      </dsp:txBody>
      <dsp:txXfrm>
        <a:off x="2731882" y="1285868"/>
        <a:ext cx="98252" cy="98252"/>
      </dsp:txXfrm>
    </dsp:sp>
    <dsp:sp modelId="{FE93732B-002A-43DD-B7D3-B6EE65767F5D}">
      <dsp:nvSpPr>
        <dsp:cNvPr id="0" name=""/>
        <dsp:cNvSpPr/>
      </dsp:nvSpPr>
      <dsp:spPr>
        <a:xfrm>
          <a:off x="3103786" y="3534"/>
          <a:ext cx="1899646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Άξονας Προτεραιότητας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3127421" y="27169"/>
        <a:ext cx="1852376" cy="759675"/>
      </dsp:txXfrm>
    </dsp:sp>
    <dsp:sp modelId="{D82DAC36-DCC3-4160-8E99-F024C164C641}">
      <dsp:nvSpPr>
        <dsp:cNvPr id="0" name=""/>
        <dsp:cNvSpPr/>
      </dsp:nvSpPr>
      <dsp:spPr>
        <a:xfrm rot="18289469">
          <a:off x="2215786" y="1782941"/>
          <a:ext cx="1130443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130443" y="160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752747" y="1770726"/>
        <a:ext cx="56522" cy="56522"/>
      </dsp:txXfrm>
    </dsp:sp>
    <dsp:sp modelId="{59B3A63D-AEAE-4A58-BBBA-8FFDD1E97640}">
      <dsp:nvSpPr>
        <dsp:cNvPr id="0" name=""/>
        <dsp:cNvSpPr/>
      </dsp:nvSpPr>
      <dsp:spPr>
        <a:xfrm>
          <a:off x="3103786" y="931521"/>
          <a:ext cx="1899646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Περιοχή Παρέμβασης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3127421" y="955156"/>
        <a:ext cx="1852376" cy="759675"/>
      </dsp:txXfrm>
    </dsp:sp>
    <dsp:sp modelId="{B5BDF02B-A6B2-4234-80EC-4943E528B801}">
      <dsp:nvSpPr>
        <dsp:cNvPr id="0" name=""/>
        <dsp:cNvSpPr/>
      </dsp:nvSpPr>
      <dsp:spPr>
        <a:xfrm>
          <a:off x="2458230" y="2246935"/>
          <a:ext cx="645556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645556" y="160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764869" y="2246842"/>
        <a:ext cx="32277" cy="32277"/>
      </dsp:txXfrm>
    </dsp:sp>
    <dsp:sp modelId="{182FB21A-7104-4CA4-A81A-6393DEF575AD}">
      <dsp:nvSpPr>
        <dsp:cNvPr id="0" name=""/>
        <dsp:cNvSpPr/>
      </dsp:nvSpPr>
      <dsp:spPr>
        <a:xfrm>
          <a:off x="3103786" y="1859508"/>
          <a:ext cx="1868272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Συνεργαζόμενοι Εταίροι 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3127421" y="1883143"/>
        <a:ext cx="1821002" cy="759675"/>
      </dsp:txXfrm>
    </dsp:sp>
    <dsp:sp modelId="{8CC485DF-A6BB-401E-9979-86E4BEB96245}">
      <dsp:nvSpPr>
        <dsp:cNvPr id="0" name=""/>
        <dsp:cNvSpPr/>
      </dsp:nvSpPr>
      <dsp:spPr>
        <a:xfrm rot="17692822">
          <a:off x="4527641" y="1550944"/>
          <a:ext cx="153439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534390" y="160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000" kern="1200"/>
        </a:p>
      </dsp:txBody>
      <dsp:txXfrm>
        <a:off x="5256476" y="1528631"/>
        <a:ext cx="76719" cy="76719"/>
      </dsp:txXfrm>
    </dsp:sp>
    <dsp:sp modelId="{810351C4-9B1F-4991-AA64-10DF6C31B683}">
      <dsp:nvSpPr>
        <dsp:cNvPr id="0" name=""/>
        <dsp:cNvSpPr/>
      </dsp:nvSpPr>
      <dsp:spPr>
        <a:xfrm>
          <a:off x="5617614" y="467528"/>
          <a:ext cx="1714500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Εταιρίες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5641249" y="491163"/>
        <a:ext cx="1667230" cy="759675"/>
      </dsp:txXfrm>
    </dsp:sp>
    <dsp:sp modelId="{DD093285-DB8C-4FF6-BAAC-1E51507933C9}">
      <dsp:nvSpPr>
        <dsp:cNvPr id="0" name=""/>
        <dsp:cNvSpPr/>
      </dsp:nvSpPr>
      <dsp:spPr>
        <a:xfrm rot="19457599">
          <a:off x="4897334" y="2014938"/>
          <a:ext cx="795004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795004" y="160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000" kern="1200"/>
        </a:p>
      </dsp:txBody>
      <dsp:txXfrm>
        <a:off x="5274961" y="2011109"/>
        <a:ext cx="39750" cy="39750"/>
      </dsp:txXfrm>
    </dsp:sp>
    <dsp:sp modelId="{79F07285-321B-4202-B20C-D77611D130E9}">
      <dsp:nvSpPr>
        <dsp:cNvPr id="0" name=""/>
        <dsp:cNvSpPr/>
      </dsp:nvSpPr>
      <dsp:spPr>
        <a:xfrm>
          <a:off x="5617614" y="1395515"/>
          <a:ext cx="1767645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Κυβερνητικοί Φορείς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5641249" y="1419150"/>
        <a:ext cx="1720375" cy="759675"/>
      </dsp:txXfrm>
    </dsp:sp>
    <dsp:sp modelId="{8D5B1CFB-B895-42A2-AD89-D79567B84672}">
      <dsp:nvSpPr>
        <dsp:cNvPr id="0" name=""/>
        <dsp:cNvSpPr/>
      </dsp:nvSpPr>
      <dsp:spPr>
        <a:xfrm rot="2142401">
          <a:off x="4897334" y="2478931"/>
          <a:ext cx="795004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795004" y="160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000" kern="1200"/>
        </a:p>
      </dsp:txBody>
      <dsp:txXfrm>
        <a:off x="5274961" y="2475103"/>
        <a:ext cx="39750" cy="39750"/>
      </dsp:txXfrm>
    </dsp:sp>
    <dsp:sp modelId="{7B4131D4-BE76-47C7-BADC-C1E42EC7FB1F}">
      <dsp:nvSpPr>
        <dsp:cNvPr id="0" name=""/>
        <dsp:cNvSpPr/>
      </dsp:nvSpPr>
      <dsp:spPr>
        <a:xfrm>
          <a:off x="5617614" y="2323502"/>
          <a:ext cx="1720181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Ενδιάμεσοι Οργανισμοί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5641249" y="2347137"/>
        <a:ext cx="1672911" cy="759675"/>
      </dsp:txXfrm>
    </dsp:sp>
    <dsp:sp modelId="{5CF37113-97FF-4EBE-BD6F-8E1C80906964}">
      <dsp:nvSpPr>
        <dsp:cNvPr id="0" name=""/>
        <dsp:cNvSpPr/>
      </dsp:nvSpPr>
      <dsp:spPr>
        <a:xfrm rot="3907178">
          <a:off x="4527641" y="2942925"/>
          <a:ext cx="153439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534390" y="160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000" kern="1200"/>
        </a:p>
      </dsp:txBody>
      <dsp:txXfrm>
        <a:off x="5256476" y="2920612"/>
        <a:ext cx="76719" cy="76719"/>
      </dsp:txXfrm>
    </dsp:sp>
    <dsp:sp modelId="{AB72A6FF-2BE4-417A-AC70-2B2FE356F1BE}">
      <dsp:nvSpPr>
        <dsp:cNvPr id="0" name=""/>
        <dsp:cNvSpPr/>
      </dsp:nvSpPr>
      <dsp:spPr>
        <a:xfrm>
          <a:off x="5617614" y="3251489"/>
          <a:ext cx="1720181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Πανεπιστήμια &amp; Ερευνητικά Ινστιτούτα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5641249" y="3275124"/>
        <a:ext cx="1672911" cy="759675"/>
      </dsp:txXfrm>
    </dsp:sp>
    <dsp:sp modelId="{EE63BF20-3010-4279-9678-11C474E5A6DB}">
      <dsp:nvSpPr>
        <dsp:cNvPr id="0" name=""/>
        <dsp:cNvSpPr/>
      </dsp:nvSpPr>
      <dsp:spPr>
        <a:xfrm rot="3310531">
          <a:off x="2215786" y="2710928"/>
          <a:ext cx="1130443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130443" y="160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752747" y="2698713"/>
        <a:ext cx="56522" cy="56522"/>
      </dsp:txXfrm>
    </dsp:sp>
    <dsp:sp modelId="{3D4E3F6A-6465-4C10-80C2-489AEC0F438A}">
      <dsp:nvSpPr>
        <dsp:cNvPr id="0" name=""/>
        <dsp:cNvSpPr/>
      </dsp:nvSpPr>
      <dsp:spPr>
        <a:xfrm>
          <a:off x="3103786" y="2787495"/>
          <a:ext cx="1899662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Συνολικός Αριθμός Εταίρων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3127421" y="2811130"/>
        <a:ext cx="1852392" cy="759675"/>
      </dsp:txXfrm>
    </dsp:sp>
    <dsp:sp modelId="{F524C938-4BF7-4FBB-830E-E163A4CC1B3B}">
      <dsp:nvSpPr>
        <dsp:cNvPr id="0" name=""/>
        <dsp:cNvSpPr/>
      </dsp:nvSpPr>
      <dsp:spPr>
        <a:xfrm rot="4249260">
          <a:off x="1798488" y="3174922"/>
          <a:ext cx="196504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965040" y="160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700" kern="1200"/>
        </a:p>
      </dsp:txBody>
      <dsp:txXfrm>
        <a:off x="2731882" y="3141842"/>
        <a:ext cx="98252" cy="98252"/>
      </dsp:txXfrm>
    </dsp:sp>
    <dsp:sp modelId="{335A56A2-9649-4849-9BD7-B6B8F3DCD82E}">
      <dsp:nvSpPr>
        <dsp:cNvPr id="0" name=""/>
        <dsp:cNvSpPr/>
      </dsp:nvSpPr>
      <dsp:spPr>
        <a:xfrm>
          <a:off x="3103786" y="3715483"/>
          <a:ext cx="2011165" cy="806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>
              <a:latin typeface="Arial" pitchFamily="34" charset="0"/>
              <a:cs typeface="Arial" pitchFamily="34" charset="0"/>
            </a:rPr>
            <a:t>Προϋπολογισμός</a:t>
          </a:r>
          <a:endParaRPr lang="el-GR" sz="2000" kern="1200" dirty="0">
            <a:latin typeface="Arial" pitchFamily="34" charset="0"/>
            <a:cs typeface="Arial" pitchFamily="34" charset="0"/>
          </a:endParaRPr>
        </a:p>
      </dsp:txBody>
      <dsp:txXfrm>
        <a:off x="3127421" y="3739118"/>
        <a:ext cx="1963895" cy="759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F8181-9922-476C-975C-9A687CEA7E7F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BAAEF-DC13-4985-9C12-325C0038C4E4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65831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BAAEF-DC13-4985-9C12-325C0038C4E4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C9AA6-46F2-4630-A027-E90D0DAAFCA2}" type="datetimeFigureOut">
              <a:rPr lang="el-GR" smtClean="0"/>
              <a:pPr/>
              <a:t>04/03/2015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3FB49-E5FF-4848-9937-BA180F80037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-mech-uow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62" y="332656"/>
            <a:ext cx="4027393" cy="7143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571612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l-GR" sz="2200" b="1" dirty="0" smtClean="0">
                <a:latin typeface="Arial" pitchFamily="34" charset="0"/>
                <a:cs typeface="Arial" pitchFamily="34" charset="0"/>
              </a:rPr>
              <a:t>ΔΙΠΛΩΜΑΤΙΚΗ ΕΡΓΑΣΙΑ</a:t>
            </a:r>
            <a:endParaRPr lang="el-GR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157192"/>
            <a:ext cx="478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ΕΠΙΒΛΕΠΟΝΤΕΣ: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Καθ. ΙΩΑΝΝΗΣ ΜΠΑΚΟΥΡΟΣ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Δρ.  ΕΛΠΙΔΑ ΣΑΜΑΡΑ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143116"/>
            <a:ext cx="72866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2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‘‘</a:t>
            </a:r>
            <a:r>
              <a:rPr lang="el-GR" sz="2200" b="1" dirty="0" smtClean="0">
                <a:latin typeface="Arial" pitchFamily="34" charset="0"/>
                <a:cs typeface="Arial" pitchFamily="34" charset="0"/>
              </a:rPr>
              <a:t>ΣΥΓΚΡΙΣΗ ΠΡΟΓΡΑΜΜΑΤΩΝ ΚΑΙΝΟΤΟΜΙΑΣ ΣΤΗ ΝΟΤΙΟ-ΑΝΑΤΟΛΙΚΗ ΕΥΡΩΠΗ &amp; ΣΤΑΤΙΣΤΙΚΗ ΑΝΑΛΥΣΗ ΑΠΟΤΕΛΕΣΜΑΤΩΝ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’’</a:t>
            </a:r>
            <a:endParaRPr lang="el-GR" sz="2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l-GR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071942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200" b="1" dirty="0" smtClean="0">
                <a:latin typeface="Arial" pitchFamily="34" charset="0"/>
                <a:cs typeface="Arial" pitchFamily="34" charset="0"/>
              </a:rPr>
              <a:t>   ΓΙΩΡΓΟΣ</a:t>
            </a:r>
            <a:r>
              <a:rPr lang="el-G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200" b="1" dirty="0" smtClean="0">
                <a:latin typeface="Arial" pitchFamily="34" charset="0"/>
                <a:cs typeface="Arial" pitchFamily="34" charset="0"/>
              </a:rPr>
              <a:t>ΣΤΑΜΑΤΕΛΛΟΣ</a:t>
            </a:r>
            <a:endParaRPr lang="el-GR" sz="2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Εταιρίες</a:t>
            </a:r>
            <a:r>
              <a:rPr lang="el-GR" dirty="0" smtClean="0"/>
              <a:t> </a:t>
            </a:r>
            <a:endParaRPr lang="el-GR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42984"/>
            <a:ext cx="4590415" cy="27679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4357694"/>
            <a:ext cx="84604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Σε 73 Προγράμματα έλλειψη συμμετοχής των εταιριών (59.8%)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Μεγαλύτερο ενδιαφέρον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Άξονας για τη βελτίωση της προσβασιμότητας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Υπόλοιπες κατηγορίες εταίρων  Έντονο ενδιαφέρον συμμετοχής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004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Υποδομές για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3000" dirty="0" smtClean="0">
                <a:latin typeface="Arial" pitchFamily="34" charset="0"/>
                <a:cs typeface="Arial" pitchFamily="34" charset="0"/>
              </a:rPr>
              <a:t>ενίσχυση της  καινοτομίας</a:t>
            </a:r>
            <a:endParaRPr lang="el-GR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14422"/>
            <a:ext cx="4478774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3528" y="4000504"/>
            <a:ext cx="88204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32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Υποδομές στο σύνολο των 122 προγραμμάτων ( 26.2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%)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Εντοπίστηκε ενδιαφέρον τον εταιριών για προγράμματα που πρόσφεραν υποδομές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Συνεργασία Βιομηχανίας &amp; Έρευνας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42984"/>
            <a:ext cx="45974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95536" y="3984732"/>
            <a:ext cx="85341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Μικρή καταγραφή συνεργασιών 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Ενδιαφέρον πανεπιστημίων σε προγράμματα που αναπτύχθηκαν  συνεργασίες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Εργαλεία Καινοτομίας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00108"/>
            <a:ext cx="4929222" cy="29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51520" y="3968535"/>
            <a:ext cx="8892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Δημοφιλέστερο εργαλείο οι μελέτες &amp; μεθοδολογίες (108 προγράμματα)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Λιγότερη εμφάνιση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Χάρτες για άξονα καινοτομίας &amp;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DB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για άξονα προσβασιμότητας</a:t>
            </a:r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Ηλεκτρονικές Πλατφόρμες  Πιο έντονη εμφάνιση στον άξονα καινοτομίας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Απλή γραμμική παλινδρόμηση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Συνολική προσφορά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Πανεπιστήμια, Κυβερνητικοί φορείς, προϋπολογισμός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Άξονας καινοτομίας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Θετική επίδραση εταιριών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Εργαλεία Καινοτομίας, μελέτες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Άξονας Περιβάλλοντος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Προϋπολογισμός  Βάσεις δεδομένων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   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Εκπαίδευση και Κατάρτιση 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71546"/>
            <a:ext cx="459105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421481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Συχνότερη εμφάνιση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Συνέδρια (110 Προγράμματα)</a:t>
            </a:r>
          </a:p>
          <a:p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Ποσοτικά  Ομάδες εργασίας (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workshops)</a:t>
            </a: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Λιγότερη εμφάνιση 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Forums</a:t>
            </a: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Εντονότερη εκπαιδευτική τάση  Άξονας καινοτομίας, άξονας περιβάλλοντος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Εκπαίδευση και κατάρτιση (2)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643050"/>
            <a:ext cx="8532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sz="2000" dirty="0" smtClean="0"/>
              <a:t>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Πανεπιστήμια &amp; Ερευνητικά Ινστιτούτα</a:t>
            </a: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Προϋπολογισμός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Συνέδρια</a:t>
            </a: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Εταιρίες 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Τάση μείωσης εκπαιδευτικών επισκέψεων</a:t>
            </a: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Κυβέρνηση, ενδιάμεσοι οργανισμοί  Έλλειψη ενδιαφέροντος προς μαθήματα</a:t>
            </a:r>
            <a:endParaRPr lang="el-GR" sz="2000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5229762" y="1428736"/>
            <a:ext cx="1214446" cy="1000132"/>
            <a:chOff x="4214810" y="1428736"/>
            <a:chExt cx="1214446" cy="1000132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4214810" y="1428736"/>
              <a:ext cx="1143008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4286248" y="1857364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214810" y="1857364"/>
              <a:ext cx="1214446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444208" y="1214422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Συνολική Προσφορά</a:t>
            </a:r>
          </a:p>
          <a:p>
            <a:endParaRPr lang="el-GR" dirty="0" smtClean="0"/>
          </a:p>
          <a:p>
            <a:r>
              <a:rPr lang="el-GR" dirty="0" smtClean="0"/>
              <a:t>Συνέδρια</a:t>
            </a:r>
          </a:p>
          <a:p>
            <a:endParaRPr lang="el-GR" dirty="0" smtClean="0"/>
          </a:p>
          <a:p>
            <a:r>
              <a:rPr lang="el-GR" dirty="0" smtClean="0"/>
              <a:t>Μαθήματα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Διάδοση 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71546"/>
            <a:ext cx="459105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9552" y="4286256"/>
            <a:ext cx="8604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  Συχνότερη εμφάνιση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πέρα της ιστοσελίδα, εκδηλώσεις (108 προγράμματα)	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                                        ακολουθούν ενημερωτικά δελτία, φυλλάδια</a:t>
            </a:r>
          </a:p>
          <a:p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Μικρότερη εμφάνιση 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poster,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ταινίες μικρού μήκους</a:t>
            </a: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Μεγαλύτερη προσφορά  Άξονας περιβάλλοντος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8604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Διάδοση (2)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784" y="1700808"/>
            <a:ext cx="84604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sz="2400" dirty="0" smtClean="0"/>
              <a:t>  Επίδραση προϋπολογισμού, εταίρων σε θέματα διάδοση θετική  </a:t>
            </a:r>
            <a:r>
              <a:rPr lang="en-US" sz="2400" dirty="0" smtClean="0"/>
              <a:t>:</a:t>
            </a:r>
            <a:r>
              <a:rPr lang="el-GR" sz="2400" dirty="0" smtClean="0"/>
              <a:t> ταινίες, φυλλάδια, αφίσες, συνολική προσφορά</a:t>
            </a:r>
          </a:p>
          <a:p>
            <a:endParaRPr lang="el-GR" sz="2400" dirty="0" smtClean="0"/>
          </a:p>
          <a:p>
            <a:pPr>
              <a:buFont typeface="Arial" pitchFamily="34" charset="0"/>
              <a:buChar char="•"/>
            </a:pPr>
            <a:r>
              <a:rPr lang="el-GR" sz="2400" dirty="0" smtClean="0"/>
              <a:t>  Αρνητική των εταιριών </a:t>
            </a:r>
            <a:r>
              <a:rPr lang="el-GR" sz="2400" dirty="0" smtClean="0">
                <a:sym typeface="Wingdings" pitchFamily="2" charset="2"/>
              </a:rPr>
              <a:t> φυλλάδια, εκδηλώσεις, ενημερωτικά δελτία</a:t>
            </a:r>
          </a:p>
          <a:p>
            <a:pPr>
              <a:buFont typeface="Arial" pitchFamily="34" charset="0"/>
              <a:buChar char="•"/>
            </a:pPr>
            <a:endParaRPr lang="el-GR" sz="2400" dirty="0" smtClean="0">
              <a:sym typeface="Wingdings" pitchFamily="2" charset="2"/>
            </a:endParaRPr>
          </a:p>
          <a:p>
            <a:endParaRPr lang="el-GR" sz="24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sym typeface="Wingdings" pitchFamily="2" charset="2"/>
              </a:rPr>
              <a:t>  Κυβερνητικοί φορείς  φυλλάδια, ταινίες,</a:t>
            </a:r>
          </a:p>
          <a:p>
            <a:pPr>
              <a:buFont typeface="Arial" pitchFamily="34" charset="0"/>
              <a:buChar char="•"/>
            </a:pPr>
            <a:endParaRPr lang="el-GR" sz="2400" dirty="0" smtClean="0">
              <a:sym typeface="Wingdings" pitchFamily="2" charset="2"/>
            </a:endParaRPr>
          </a:p>
          <a:p>
            <a:endParaRPr lang="el-GR" sz="24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sym typeface="Wingdings" pitchFamily="2" charset="2"/>
              </a:rPr>
              <a:t>  Πανεπιστήμια  αφίσες </a:t>
            </a:r>
            <a:endParaRPr lang="el-GR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 1</a:t>
            </a:r>
            <a:r>
              <a:rPr lang="el-GR" sz="3000" baseline="30000" dirty="0" smtClean="0">
                <a:latin typeface="Arial" pitchFamily="34" charset="0"/>
                <a:cs typeface="Arial" pitchFamily="34" charset="0"/>
              </a:rPr>
              <a:t>ος</a:t>
            </a:r>
            <a:r>
              <a:rPr lang="el-GR" sz="3000" dirty="0" smtClean="0">
                <a:latin typeface="Arial" pitchFamily="34" charset="0"/>
                <a:cs typeface="Arial" pitchFamily="34" charset="0"/>
              </a:rPr>
              <a:t> Συγκριτικός Έλεγχος 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35729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Arial" pitchFamily="34" charset="0"/>
                <a:cs typeface="Arial" pitchFamily="34" charset="0"/>
              </a:rPr>
              <a:t>Επίδραση του προϋπολογισμού  στο αποτέλεσμα καινοτομίας</a:t>
            </a: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857356" y="2357430"/>
          <a:ext cx="5500726" cy="171451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74906"/>
                <a:gridCol w="896871"/>
                <a:gridCol w="896871"/>
                <a:gridCol w="850056"/>
                <a:gridCol w="850056"/>
                <a:gridCol w="615983"/>
                <a:gridCol w="615983"/>
              </a:tblGrid>
              <a:tr h="234736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/>
                        <a:t>ANOVA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34736">
                <a:tc grid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Model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+mn-lt"/>
                          <a:ea typeface="+mn-ea"/>
                          <a:cs typeface="+mn-cs"/>
                        </a:rPr>
                        <a:t>Sum</a:t>
                      </a:r>
                      <a:r>
                        <a:rPr lang="en-US" sz="900" baseline="0" dirty="0" smtClean="0">
                          <a:latin typeface="+mn-lt"/>
                          <a:ea typeface="+mn-ea"/>
                          <a:cs typeface="+mn-cs"/>
                        </a:rPr>
                        <a:t> of Squares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df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Mean Square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F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Sig.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4736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Regression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,083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,083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,083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 b="1" dirty="0"/>
                        <a:t>,774</a:t>
                      </a:r>
                      <a:r>
                        <a:rPr lang="el-GR" sz="900" b="1" baseline="30000" dirty="0"/>
                        <a:t>b</a:t>
                      </a:r>
                      <a:endParaRPr lang="el-GR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041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Residual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119,781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120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,998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041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Total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119,864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121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4736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 dirty="0"/>
                        <a:t>a. </a:t>
                      </a:r>
                      <a:r>
                        <a:rPr lang="en-US" sz="900" dirty="0" smtClean="0"/>
                        <a:t>Dependent</a:t>
                      </a:r>
                      <a:r>
                        <a:rPr lang="en-US" sz="900" baseline="0" dirty="0" smtClean="0"/>
                        <a:t>  Variable : </a:t>
                      </a:r>
                      <a:r>
                        <a:rPr lang="en-US" sz="900" dirty="0" smtClean="0"/>
                        <a:t>Overall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34736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 dirty="0"/>
                        <a:t>b. </a:t>
                      </a:r>
                      <a:r>
                        <a:rPr lang="en-US" sz="900" dirty="0" smtClean="0"/>
                        <a:t>Predictors</a:t>
                      </a:r>
                      <a:r>
                        <a:rPr lang="en-US" sz="900" baseline="0" dirty="0" smtClean="0"/>
                        <a:t> : </a:t>
                      </a:r>
                      <a:r>
                        <a:rPr lang="el-GR" sz="900" dirty="0" smtClean="0"/>
                        <a:t>(</a:t>
                      </a:r>
                      <a:r>
                        <a:rPr lang="en-US" sz="900" dirty="0" smtClean="0"/>
                        <a:t>Constant</a:t>
                      </a:r>
                      <a:r>
                        <a:rPr lang="en-US" sz="900" baseline="0" dirty="0" smtClean="0"/>
                        <a:t>) </a:t>
                      </a:r>
                      <a:r>
                        <a:rPr lang="el-GR" sz="900" dirty="0" smtClean="0"/>
                        <a:t>, </a:t>
                      </a:r>
                      <a:r>
                        <a:rPr lang="en-US" sz="900" dirty="0" smtClean="0"/>
                        <a:t>Budget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0" y="4357694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Sig. = 0.774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Δεν υπάρχει επίδραση του προϋπολογισμού!!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Παρόλο που το εύρος είναι από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1.055.916 € - 6.376.563€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90.2% των προγραμμάτων κάτω των 3.000.000</a:t>
            </a:r>
            <a:r>
              <a:rPr lang="el-G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€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60.7% των προγραμμάτων κάτω των 2.200.000</a:t>
            </a:r>
            <a:r>
              <a:rPr lang="el-G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€</a:t>
            </a: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Προγράμματα υψηλοτέρου προϋπολογισμού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Υψηλότερους ποιοτικά  στόχους</a:t>
            </a: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l-GR" sz="3000" baseline="30000" dirty="0" smtClean="0">
                <a:latin typeface="Arial" pitchFamily="34" charset="0"/>
                <a:cs typeface="Arial" pitchFamily="34" charset="0"/>
              </a:rPr>
              <a:t>ος</a:t>
            </a:r>
            <a:r>
              <a:rPr lang="el-GR" sz="3000" dirty="0" smtClean="0">
                <a:latin typeface="Arial" pitchFamily="34" charset="0"/>
                <a:cs typeface="Arial" pitchFamily="34" charset="0"/>
              </a:rPr>
              <a:t> Συγκριτικός Έλεγχος</a:t>
            </a:r>
          </a:p>
          <a:p>
            <a:endParaRPr lang="el-GR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1442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Arial" pitchFamily="34" charset="0"/>
                <a:cs typeface="Arial" pitchFamily="34" charset="0"/>
              </a:rPr>
              <a:t>Μελέτη  τάσης στην περιοχή παρέμβασης</a:t>
            </a:r>
            <a:endParaRPr lang="el-G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596765" cy="27679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507207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Θεωρούμε </a:t>
            </a:r>
            <a:r>
              <a:rPr lang="el-GR" dirty="0" err="1" smtClean="0"/>
              <a:t>Η</a:t>
            </a:r>
            <a:r>
              <a:rPr lang="el-GR" sz="1200" dirty="0" err="1" smtClean="0"/>
              <a:t>ο</a:t>
            </a:r>
            <a:r>
              <a:rPr lang="el-GR" sz="1200" dirty="0" smtClean="0"/>
              <a:t> </a:t>
            </a:r>
            <a:r>
              <a:rPr lang="el-GR" dirty="0" smtClean="0"/>
              <a:t> = Οι κατηγορίες που εκφράζουν την  περιοχή παρέμβασης λαμβάνουν χώρα με ίσες πιθανότητες.</a:t>
            </a:r>
            <a:endParaRPr lang="el-GR" dirty="0"/>
          </a:p>
        </p:txBody>
      </p:sp>
      <p:pic>
        <p:nvPicPr>
          <p:cNvPr id="8" name="Picture 7" descr="intervention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214546" y="5786454"/>
            <a:ext cx="4638675" cy="45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50083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Sig=0.642&gt;0.05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Δεν μπορούμε να το απορρίψουμε άρα ισχύει!!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556792"/>
            <a:ext cx="7128792" cy="51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l-GR" sz="2400" dirty="0" smtClean="0"/>
              <a:t>1. Σκοπός της Διπλωματικής</a:t>
            </a:r>
          </a:p>
          <a:p>
            <a:pPr>
              <a:lnSpc>
                <a:spcPct val="200000"/>
              </a:lnSpc>
            </a:pPr>
            <a:r>
              <a:rPr lang="el-GR" sz="2400" dirty="0" smtClean="0"/>
              <a:t>2. Παρουσίαση του Προγράμματος "Νοτιοανατολική Ευρώπη"</a:t>
            </a:r>
          </a:p>
          <a:p>
            <a:pPr>
              <a:lnSpc>
                <a:spcPct val="200000"/>
              </a:lnSpc>
            </a:pPr>
            <a:r>
              <a:rPr lang="el-GR" sz="2400" dirty="0" smtClean="0"/>
              <a:t>3. Μεθοδολογία Εργασίας  </a:t>
            </a:r>
          </a:p>
          <a:p>
            <a:pPr>
              <a:lnSpc>
                <a:spcPct val="200000"/>
              </a:lnSpc>
            </a:pPr>
            <a:r>
              <a:rPr lang="el-GR" sz="2400" dirty="0" smtClean="0"/>
              <a:t>4. Στατιστική Ανάλυση</a:t>
            </a:r>
          </a:p>
          <a:p>
            <a:pPr>
              <a:lnSpc>
                <a:spcPct val="200000"/>
              </a:lnSpc>
            </a:pPr>
            <a:r>
              <a:rPr lang="el-GR" sz="2400" dirty="0" smtClean="0"/>
              <a:t>5. Συγκριτικοί Έλεγχοι</a:t>
            </a:r>
          </a:p>
          <a:p>
            <a:pPr>
              <a:lnSpc>
                <a:spcPct val="200000"/>
              </a:lnSpc>
            </a:pPr>
            <a:r>
              <a:rPr lang="el-GR" sz="2400" dirty="0" smtClean="0"/>
              <a:t>6. Συμπεράσματα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839726"/>
            <a:ext cx="7272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000" dirty="0" smtClean="0">
                <a:latin typeface="Arial" pitchFamily="34" charset="0"/>
                <a:cs typeface="Arial" pitchFamily="34" charset="0"/>
              </a:rPr>
              <a:t>Περιεχόμενα</a:t>
            </a:r>
            <a:endParaRPr lang="el-G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 3</a:t>
            </a:r>
            <a:r>
              <a:rPr lang="el-GR" sz="3000" baseline="30000" dirty="0" smtClean="0">
                <a:latin typeface="Arial" pitchFamily="34" charset="0"/>
                <a:cs typeface="Arial" pitchFamily="34" charset="0"/>
              </a:rPr>
              <a:t>ος</a:t>
            </a:r>
            <a:r>
              <a:rPr lang="el-GR" sz="3000" dirty="0" smtClean="0">
                <a:latin typeface="Arial" pitchFamily="34" charset="0"/>
                <a:cs typeface="Arial" pitchFamily="34" charset="0"/>
              </a:rPr>
              <a:t> Συγκριτικός Έλεγχος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1429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Arial" pitchFamily="34" charset="0"/>
                <a:cs typeface="Arial" pitchFamily="34" charset="0"/>
              </a:rPr>
              <a:t>Έλεγχος συμμετεχόντων εταίρων ανά πρόγραμμα και κατά πόσο υπάρχουν διαφορές μεταξύ τους στο σύνολο των προγραμμάτων</a:t>
            </a:r>
          </a:p>
          <a:p>
            <a:endParaRPr lang="el-G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28794" y="2143116"/>
          <a:ext cx="5429248" cy="4064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8056"/>
                <a:gridCol w="808056"/>
                <a:gridCol w="808056"/>
                <a:gridCol w="580912"/>
                <a:gridCol w="808056"/>
                <a:gridCol w="808056"/>
                <a:gridCol w="808056"/>
              </a:tblGrid>
              <a:tr h="0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 smtClean="0"/>
                        <a:t>Pairwise</a:t>
                      </a:r>
                      <a:r>
                        <a:rPr lang="en-US" sz="900" dirty="0" smtClean="0"/>
                        <a:t> Comparisons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/>
                        <a:t>Measure</a:t>
                      </a:r>
                      <a:r>
                        <a:rPr lang="el-GR" sz="900" dirty="0" smtClean="0"/>
                        <a:t>: </a:t>
                      </a:r>
                      <a:r>
                        <a:rPr lang="el-GR" sz="900" dirty="0"/>
                        <a:t>MEASURE_1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(I) factor1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(J) factor1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Mean Difference (I-J)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Std. Error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/>
                        <a:t>Sig. </a:t>
                      </a:r>
                      <a:r>
                        <a:rPr lang="el-GR" sz="900" baseline="30000" dirty="0" smtClean="0"/>
                        <a:t>b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95% Confidence Interval for Difference</a:t>
                      </a:r>
                      <a:r>
                        <a:rPr lang="el-GR" sz="900" baseline="30000"/>
                        <a:t>b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Lower Bound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Upper Bound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-,245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-,285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-,204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-,311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-,358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-,263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-,197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,019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-,236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-,159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,245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,204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,285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-,066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,036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,066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-,137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,047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,081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-,006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,311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,263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,358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,066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,036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,066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-,004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,137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,114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,032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,051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,176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4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,197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,019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,159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,236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-,047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,027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,081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3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-,114</a:t>
                      </a:r>
                      <a:r>
                        <a:rPr lang="el-GR" sz="900" baseline="30000"/>
                        <a:t>*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,032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,000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-,176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/>
                        <a:t>-,051</a:t>
                      </a:r>
                      <a:endParaRPr lang="el-G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900" b="1" dirty="0" smtClean="0"/>
                        <a:t>Ποσοστά εταίρων</a:t>
                      </a:r>
                      <a:r>
                        <a:rPr lang="el-GR" sz="900" b="1" baseline="0" dirty="0" smtClean="0"/>
                        <a:t> </a:t>
                      </a:r>
                      <a:r>
                        <a:rPr lang="en-US" sz="900" baseline="0" dirty="0" smtClean="0"/>
                        <a:t>:</a:t>
                      </a:r>
                      <a:r>
                        <a:rPr lang="en-US" sz="900" dirty="0" smtClean="0"/>
                        <a:t>1 :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l-GR" sz="900" baseline="0" dirty="0" smtClean="0"/>
                        <a:t>Εταιρίες 2.  Κυβέρνηση 3. Ενδιάμεσοι Οργανισμοί 4. Πανεπιστήμια &amp; Ερευνητικά Ινστιτούτα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/>
                        <a:t>*. The mean difference is significant at the ,05 level.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gridSpan="7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900" dirty="0"/>
                        <a:t>b. Adjustment for multiple comparisons: Least Significant Difference (equivalent to no adjustments).</a:t>
                      </a:r>
                      <a:endParaRPr lang="el-G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l-GR" dirty="0" smtClean="0"/>
              <a:t>Εταιρίες μικρότερο ποσοστό συμμετοχής έναντι των υπολοίπων 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 Ποσοστό Ενδιάμεσων Οργανισμών &gt;  Ποσοστό Πανεπιστημίων &amp; Ερευνητικών Ινστιτούτων</a:t>
            </a:r>
            <a:endParaRPr lang="el-G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Συμπεράσματα 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285859"/>
            <a:ext cx="896448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 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Επιδίωξη σχέσεων μεταξύ πανεπιστημίων και βιομηχανίας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</a:rPr>
              <a:t>  Έλλειψη κουλτούρας καινοτομίας στις εταιρίες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    1. Απέρριψαν ενέργειες καινοτομίας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Σπατάλη χρόνου εργασία</a:t>
            </a:r>
            <a:endParaRPr lang="en-US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 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.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Λιγότερο ενδιαφέρον σε θέματα διάχυσης αποτελεσμάτων καινοτομίας</a:t>
            </a:r>
          </a:p>
          <a:p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  3. Έντονο ενδιαφέρον  θέματα τεχνολογίας, προμήθεια εξοπλισμού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Συχνότερο εργαλείο καινοτομίας  μελέτες &amp; μεθοδολογίες</a:t>
            </a:r>
            <a:endParaRPr lang="en-US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Εκπαίδευση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τάση προς ομάδες εργασίας λόγω προϋπολογισμού</a:t>
            </a:r>
            <a:endParaRPr lang="en-US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Ο προϋπολογισμός δεν επηρέασε το τελικό αποτέλεσμα</a:t>
            </a: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Οι περιοχές παρέμβασης είναι </a:t>
            </a:r>
            <a:r>
              <a:rPr lang="el-G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ισοπίθανες</a:t>
            </a: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στο να εμφανιστούν </a:t>
            </a: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Μικρή συμμετοχή εταιριών. </a:t>
            </a: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l-GR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7364"/>
            <a:ext cx="9144000" cy="1643066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Τέλος παρουσίασης </a:t>
            </a:r>
            <a:br>
              <a:rPr lang="el-GR" dirty="0" smtClean="0">
                <a:latin typeface="Arial" pitchFamily="34" charset="0"/>
                <a:cs typeface="Arial" pitchFamily="34" charset="0"/>
              </a:rPr>
            </a:br>
            <a:r>
              <a:rPr lang="el-GR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dirty="0" smtClean="0">
                <a:latin typeface="Arial" pitchFamily="34" charset="0"/>
                <a:cs typeface="Arial" pitchFamily="34" charset="0"/>
              </a:rPr>
            </a:br>
            <a:r>
              <a:rPr lang="el-GR" dirty="0" smtClean="0">
                <a:latin typeface="Arial" pitchFamily="34" charset="0"/>
                <a:cs typeface="Arial" pitchFamily="34" charset="0"/>
              </a:rPr>
              <a:t>Ευχαριστώ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0" y="597235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Σκοπός Διπλωματικής Εργασίας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2357430"/>
            <a:ext cx="7992888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2400" i="1" dirty="0" smtClean="0">
                <a:latin typeface="Arial" pitchFamily="34" charset="0"/>
                <a:cs typeface="Arial" pitchFamily="34" charset="0"/>
              </a:rPr>
              <a:t>‘‘Επισκόπηση των πολιτικών περιφερειακής ανάπτυξης καινοτομίας που εφαρμόστηκαν στα πλαίσια του Διακρατικού Προγράμματος Συνεργασίας "Νοτιοανατολική Ευρώπη" για την περίοδο προγραμματισμού 2007 – 2013 και στατιστική ανάλυση των αποτελεσμάτων’’</a:t>
            </a:r>
          </a:p>
          <a:p>
            <a:pPr>
              <a:lnSpc>
                <a:spcPct val="150000"/>
              </a:lnSpc>
            </a:pPr>
            <a:endParaRPr lang="el-GR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Παρουσίαση του Προγράμματος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428736"/>
            <a:ext cx="874846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sz="2400" dirty="0" smtClean="0">
                <a:latin typeface="Arial" pitchFamily="34" charset="0"/>
                <a:cs typeface="Arial" pitchFamily="34" charset="0"/>
              </a:rPr>
              <a:t> Πρόγραμμα Διακρατικής Συνεργασίας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Εργαλείο στόχου 3  </a:t>
            </a:r>
            <a:r>
              <a:rPr lang="el-G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Αντικαθιστά κοινοτική πρωτοβουλία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Interreg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III </a:t>
            </a:r>
            <a:endParaRPr lang="el-GR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Στόχος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Ισορροπημένη εδαφική ανάπτυξη, ενίσχυση συνεργασίας μεταξύ κρατών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 συνοχή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latin typeface="Arial" pitchFamily="34" charset="0"/>
                <a:cs typeface="Arial" pitchFamily="34" charset="0"/>
              </a:rPr>
              <a:t> Άξονες προτεραιότητας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Διευκόλυνση της καινοτομίας και της επιχειρηματικότητας</a:t>
            </a:r>
          </a:p>
          <a:p>
            <a:pPr marL="342900" indent="-342900">
              <a:buAutoNum type="arabicPeriod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Προστασία και ανάδειξη του περιβάλλοντος </a:t>
            </a:r>
          </a:p>
          <a:p>
            <a:pPr marL="342900" indent="-342900">
              <a:buFontTx/>
              <a:buAutoNum type="arabicPeriod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Βελτίωση της Προσβασιμότητας</a:t>
            </a:r>
          </a:p>
          <a:p>
            <a:pPr marL="342900" indent="-342900">
              <a:buFontTx/>
              <a:buAutoNum type="arabicPeriod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Ανάπτυξη διακρατικών συνεργιών για περιοχές βιώσιμης ανάπτυξης</a:t>
            </a:r>
          </a:p>
          <a:p>
            <a:pPr marL="342900" indent="-342900"/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Ομάδα 1"/>
          <p:cNvGrpSpPr/>
          <p:nvPr/>
        </p:nvGrpSpPr>
        <p:grpSpPr>
          <a:xfrm>
            <a:off x="1922060" y="5949280"/>
            <a:ext cx="5695415" cy="741326"/>
            <a:chOff x="376398" y="188640"/>
            <a:chExt cx="5695415" cy="74132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398" y="188640"/>
              <a:ext cx="754564" cy="74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85499" y="349847"/>
              <a:ext cx="4786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SOUTH EAST EUROPE</a:t>
              </a:r>
              <a:endParaRPr lang="el-GR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856357"/>
            <a:ext cx="860444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latin typeface="Arial" pitchFamily="34" charset="0"/>
                <a:cs typeface="Arial" pitchFamily="34" charset="0"/>
              </a:rPr>
              <a:t>Περιοχή Εφαρμογής του Προγράμματος </a:t>
            </a: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Χώρος Ν.Α.Ε</a:t>
            </a:r>
          </a:p>
          <a:p>
            <a:pPr>
              <a:buFont typeface="Arial" pitchFamily="34" charset="0"/>
              <a:buChar char="•"/>
            </a:pPr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Ιδιαίτερο χαρακτηριστικό προγράμματος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r>
              <a:rPr lang="el-G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Συμμετοχή μη κρατών μελών </a:t>
            </a:r>
            <a:endParaRPr lang="en-US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Μηχανισμοί Χρηματοδότησης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</a:t>
            </a:r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buAutoNum type="arabicPeriod"/>
            </a:pP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Ευρωπαϊκό  Ταμείο Περιφερειακής Ανάπτυξης</a:t>
            </a:r>
          </a:p>
          <a:p>
            <a:pPr marL="457200" indent="-457200">
              <a:buAutoNum type="arabicPeriod"/>
            </a:pPr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buFontTx/>
              <a:buAutoNum type="arabicPeriod"/>
            </a:pP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Μηχανισμός Προενταξιακής Βοήθειας</a:t>
            </a:r>
          </a:p>
          <a:p>
            <a:pPr marL="457200" indent="-457200">
              <a:buFontTx/>
              <a:buAutoNum type="arabicPeriod"/>
            </a:pPr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>
              <a:buFontTx/>
              <a:buAutoNum type="arabicPeriod"/>
            </a:pPr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Ευρωπαϊκός Μηχανισμός Γειτονίας και Εταιρικής Σχέσης</a:t>
            </a: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l-G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7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Παρουσίαση του Προγράμματος (2)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994068" y="5805264"/>
            <a:ext cx="5695415" cy="741326"/>
            <a:chOff x="376398" y="188640"/>
            <a:chExt cx="5695415" cy="74132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398" y="188640"/>
              <a:ext cx="754564" cy="74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285499" y="349847"/>
              <a:ext cx="4786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SOUTH EAST EUROPE</a:t>
              </a:r>
              <a:endParaRPr lang="el-GR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00034" y="1785926"/>
            <a:ext cx="86439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1. Καταγραφή πληροφοριών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(122 προγράμματα)</a:t>
            </a: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2. Διαχωρισμό των πληροφοριών</a:t>
            </a:r>
          </a:p>
          <a:p>
            <a:pPr marL="342900" indent="-342900">
              <a:buAutoNum type="arabicPeriod"/>
            </a:pP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3. Ταξινόμηση </a:t>
            </a:r>
          </a:p>
          <a:p>
            <a:pPr marL="342900" indent="-342900"/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4. Συντελεστές Βαρύτητας</a:t>
            </a: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Μεγάλη ποικιλία εξαγόμενων </a:t>
            </a:r>
            <a:r>
              <a:rPr lang="el-GR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Καθορισμός Βαθμού Σπουδαιότητας</a:t>
            </a:r>
          </a:p>
          <a:p>
            <a:pPr marL="342900" indent="-342900"/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5. Στατιστική Ανάλυση</a:t>
            </a:r>
          </a:p>
          <a:p>
            <a:pPr marL="342900" indent="-342900"/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6. Μελέτη 3 συγκριτικών σεναρίων</a:t>
            </a: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l-GR" sz="24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indent="-342900"/>
            <a:endParaRPr lang="el-GR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072066" y="2428868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072066" y="2786058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286512" y="2071678"/>
            <a:ext cx="21431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Ανεξάρτητες</a:t>
            </a: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Μεταβλητές</a:t>
            </a:r>
          </a:p>
          <a:p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Εξαρτημένες</a:t>
            </a:r>
          </a:p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Μεταβλητές (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Output)</a:t>
            </a:r>
            <a:endParaRPr lang="el-G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3587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Μεθοδολογία</a:t>
            </a:r>
            <a:endParaRPr lang="el-G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857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Ταξινόμηση Ανεξάρτητων Μεταβλητών</a:t>
            </a:r>
            <a:endParaRPr lang="el-G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ounded Rectangle 118"/>
          <p:cNvSpPr/>
          <p:nvPr/>
        </p:nvSpPr>
        <p:spPr>
          <a:xfrm>
            <a:off x="3143240" y="3500438"/>
            <a:ext cx="2786082" cy="321471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0" name="Rounded Rectangle 119"/>
          <p:cNvSpPr/>
          <p:nvPr/>
        </p:nvSpPr>
        <p:spPr>
          <a:xfrm>
            <a:off x="6143636" y="3500438"/>
            <a:ext cx="2643206" cy="321471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8" name="Rounded Rectangle 117"/>
          <p:cNvSpPr/>
          <p:nvPr/>
        </p:nvSpPr>
        <p:spPr>
          <a:xfrm>
            <a:off x="357158" y="3500438"/>
            <a:ext cx="2643206" cy="321471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Rounded Rectangle 29"/>
          <p:cNvSpPr/>
          <p:nvPr/>
        </p:nvSpPr>
        <p:spPr>
          <a:xfrm>
            <a:off x="3929058" y="857232"/>
            <a:ext cx="12144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Output</a:t>
            </a:r>
            <a:endParaRPr lang="el-G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928794" y="1857364"/>
            <a:ext cx="121444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Υποδομές για Καινοτομία (20%)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715272" y="1857364"/>
            <a:ext cx="121444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Διάδοση 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28596" y="1857364"/>
            <a:ext cx="121444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Καλές Πρακτικές &amp; Σχέδια Δράσης (20%)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357554" y="1857364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Συνεργασίες Βιομηχανίας &amp; Έρευνας 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215074" y="1857364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Εκπαίδευση &amp; Κατάρτιση 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786314" y="1857364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Εργαλεία Καινοτομίας 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3286116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Μαθήματα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(20%)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4572000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Εκπαιδευτικές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Επισκέψεις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428596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Εργαλεία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(30%)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428596" y="585789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Μελέτες &amp; Μεθοδολογίες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428596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Οδηγός Προγράμματος (5%)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14480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Εκδόσεις-Βιβλία 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4572000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Ομάδες Εργασίας 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(25%)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28596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Βάσεις Δεδομένων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1714480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Ηλεκτρονική Πλατφόρμα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(30%)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286116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Συνέδρια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3286116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Σεμινάρια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(30%)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1714480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Χάρτες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(5%)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572000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latin typeface="Arial" pitchFamily="34" charset="0"/>
                <a:cs typeface="Arial" pitchFamily="34" charset="0"/>
              </a:rPr>
              <a:t>Forums</a:t>
            </a:r>
          </a:p>
          <a:p>
            <a:pPr algn="ctr"/>
            <a:r>
              <a:rPr lang="en-US" sz="1050" dirty="0" smtClean="0">
                <a:latin typeface="Arial" pitchFamily="34" charset="0"/>
                <a:cs typeface="Arial" pitchFamily="34" charset="0"/>
              </a:rPr>
              <a:t>(5%)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7500958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Εκδηλώσεις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6215074" y="442913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Ενημερωτικά 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Δελτία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6215074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Ταινίες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7500958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Φυλλάδια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(10%)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6215074" y="371475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Ιστοσελίδα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(25%)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7500958" y="514351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Αφίσες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(5%)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0" y="214290"/>
            <a:ext cx="92154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Ταξινόμηση Εξαρτημένων Μεταβλητών</a:t>
            </a:r>
            <a:endParaRPr lang="el-GR" sz="3000" dirty="0"/>
          </a:p>
        </p:txBody>
      </p:sp>
      <p:sp>
        <p:nvSpPr>
          <p:cNvPr id="104" name="Rounded Rectangle 103"/>
          <p:cNvSpPr/>
          <p:nvPr/>
        </p:nvSpPr>
        <p:spPr>
          <a:xfrm>
            <a:off x="6215074" y="585789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Δελτία Τύπου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(25%)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7500958" y="585789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Άρθρα</a:t>
            </a:r>
          </a:p>
          <a:p>
            <a:pPr algn="ctr"/>
            <a:r>
              <a:rPr lang="el-GR" sz="1050" dirty="0" smtClean="0">
                <a:latin typeface="Arial" pitchFamily="34" charset="0"/>
                <a:cs typeface="Arial" pitchFamily="34" charset="0"/>
              </a:rPr>
              <a:t>(15%)</a:t>
            </a:r>
            <a:endParaRPr lang="el-GR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Straight Arrow Connector 106"/>
          <p:cNvCxnSpPr>
            <a:stCxn id="30" idx="2"/>
            <a:endCxn id="33" idx="0"/>
          </p:cNvCxnSpPr>
          <p:nvPr/>
        </p:nvCxnSpPr>
        <p:spPr>
          <a:xfrm rot="5400000">
            <a:off x="2607447" y="-71454"/>
            <a:ext cx="357190" cy="3500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30" idx="2"/>
            <a:endCxn id="31" idx="0"/>
          </p:cNvCxnSpPr>
          <p:nvPr/>
        </p:nvCxnSpPr>
        <p:spPr>
          <a:xfrm rot="5400000">
            <a:off x="3357546" y="678645"/>
            <a:ext cx="357190" cy="2000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30" idx="2"/>
            <a:endCxn id="34" idx="0"/>
          </p:cNvCxnSpPr>
          <p:nvPr/>
        </p:nvCxnSpPr>
        <p:spPr>
          <a:xfrm rot="5400000">
            <a:off x="4071926" y="1393025"/>
            <a:ext cx="357190" cy="571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30" idx="2"/>
            <a:endCxn id="36" idx="0"/>
          </p:cNvCxnSpPr>
          <p:nvPr/>
        </p:nvCxnSpPr>
        <p:spPr>
          <a:xfrm rot="16200000" flipH="1">
            <a:off x="4786306" y="1250133"/>
            <a:ext cx="357190" cy="857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30" idx="2"/>
            <a:endCxn id="35" idx="0"/>
          </p:cNvCxnSpPr>
          <p:nvPr/>
        </p:nvCxnSpPr>
        <p:spPr>
          <a:xfrm rot="16200000" flipH="1">
            <a:off x="5500686" y="535753"/>
            <a:ext cx="357190" cy="2286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30" idx="2"/>
            <a:endCxn id="32" idx="0"/>
          </p:cNvCxnSpPr>
          <p:nvPr/>
        </p:nvCxnSpPr>
        <p:spPr>
          <a:xfrm rot="16200000" flipH="1">
            <a:off x="6250785" y="-214346"/>
            <a:ext cx="357190" cy="3786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36" idx="2"/>
            <a:endCxn id="118" idx="0"/>
          </p:cNvCxnSpPr>
          <p:nvPr/>
        </p:nvCxnSpPr>
        <p:spPr>
          <a:xfrm rot="5400000">
            <a:off x="3036083" y="1142984"/>
            <a:ext cx="1000132" cy="3714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35" idx="2"/>
            <a:endCxn id="119" idx="0"/>
          </p:cNvCxnSpPr>
          <p:nvPr/>
        </p:nvCxnSpPr>
        <p:spPr>
          <a:xfrm rot="5400000">
            <a:off x="5179223" y="1857364"/>
            <a:ext cx="1000132" cy="2286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32" idx="2"/>
            <a:endCxn id="120" idx="0"/>
          </p:cNvCxnSpPr>
          <p:nvPr/>
        </p:nvCxnSpPr>
        <p:spPr>
          <a:xfrm rot="5400000">
            <a:off x="7358082" y="2536025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8604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000" dirty="0" smtClean="0">
                <a:latin typeface="Arial" pitchFamily="34" charset="0"/>
                <a:cs typeface="Arial" pitchFamily="34" charset="0"/>
              </a:rPr>
              <a:t>Στατιστική Ανάλυση</a:t>
            </a:r>
            <a:endParaRPr lang="el-G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14488"/>
            <a:ext cx="92869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l-GR" sz="2400" dirty="0" smtClean="0">
                <a:latin typeface="Arial" pitchFamily="34" charset="0"/>
                <a:cs typeface="Arial" pitchFamily="34" charset="0"/>
              </a:rPr>
              <a:t>Περιγραφική Στατιστική </a:t>
            </a:r>
          </a:p>
          <a:p>
            <a:pPr marL="457200" indent="-457200"/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</a:rPr>
              <a:t>2.   Απλή Γραμμική Παλινδρόμηση</a:t>
            </a: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Τεχνική Στατιστικής Μοντελοποίησης </a:t>
            </a:r>
          </a:p>
          <a:p>
            <a:pPr marL="457200" indent="-457200"/>
            <a:r>
              <a:rPr lang="el-GR" sz="1600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p-value:</a:t>
            </a:r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δείκτης αξιοπιστίας ενός αποτελέσματος</a:t>
            </a:r>
            <a:endParaRPr lang="el-GR" sz="16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</a:rPr>
              <a:t>3.   Χ</a:t>
            </a:r>
            <a:r>
              <a:rPr lang="el-GR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Στατιστικός Έλεγχος (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Chi-Square test) </a:t>
            </a: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Ποιοτικά Δεδομένα </a:t>
            </a:r>
            <a:r>
              <a:rPr lang="el-GR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Μη Παραμετρικά Έλεγχοι</a:t>
            </a: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    </a:t>
            </a:r>
            <a:r>
              <a:rPr lang="el-GR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Ορισμός αρχικής υπόθεσης Η</a:t>
            </a:r>
            <a:r>
              <a:rPr lang="el-GR" sz="9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Ο  </a:t>
            </a:r>
            <a:r>
              <a:rPr lang="el-GR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Έλεγχος  εάν επαληθεύεται</a:t>
            </a:r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/>
            <a:endParaRPr lang="el-GR" sz="2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/>
            <a:r>
              <a:rPr lang="el-GR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4.  Γενικό Γραμμικό Μοντέλο Επαναλαμβανόμενων Μετρήσεων</a:t>
            </a:r>
            <a:endParaRPr lang="el-GR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el-GR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2704</TotalTime>
  <Words>1203</Words>
  <Application>Microsoft Office PowerPoint</Application>
  <PresentationFormat>On-screen Show (4:3)</PresentationFormat>
  <Paragraphs>366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Τέλος παρουσίασης   Ευχαριστώ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george330</dc:creator>
  <cp:lastModifiedBy>george330</cp:lastModifiedBy>
  <cp:revision>334</cp:revision>
  <dcterms:created xsi:type="dcterms:W3CDTF">2015-02-26T14:47:49Z</dcterms:created>
  <dcterms:modified xsi:type="dcterms:W3CDTF">2015-03-04T09:55:16Z</dcterms:modified>
</cp:coreProperties>
</file>