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31"/>
  </p:notesMasterIdLst>
  <p:sldIdLst>
    <p:sldId id="256" r:id="rId2"/>
    <p:sldId id="257" r:id="rId3"/>
    <p:sldId id="261" r:id="rId4"/>
    <p:sldId id="262" r:id="rId5"/>
    <p:sldId id="264" r:id="rId6"/>
    <p:sldId id="266" r:id="rId7"/>
    <p:sldId id="267" r:id="rId8"/>
    <p:sldId id="274" r:id="rId9"/>
    <p:sldId id="275" r:id="rId10"/>
    <p:sldId id="284" r:id="rId11"/>
    <p:sldId id="282" r:id="rId12"/>
    <p:sldId id="287" r:id="rId13"/>
    <p:sldId id="288" r:id="rId14"/>
    <p:sldId id="301" r:id="rId15"/>
    <p:sldId id="297" r:id="rId16"/>
    <p:sldId id="316" r:id="rId17"/>
    <p:sldId id="317" r:id="rId18"/>
    <p:sldId id="303" r:id="rId19"/>
    <p:sldId id="302" r:id="rId20"/>
    <p:sldId id="304" r:id="rId21"/>
    <p:sldId id="307" r:id="rId22"/>
    <p:sldId id="308" r:id="rId23"/>
    <p:sldId id="309" r:id="rId24"/>
    <p:sldId id="310" r:id="rId25"/>
    <p:sldId id="311" r:id="rId26"/>
    <p:sldId id="314" r:id="rId27"/>
    <p:sldId id="312" r:id="rId28"/>
    <p:sldId id="319" r:id="rId29"/>
    <p:sldId id="315" r:id="rId3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11" autoAdjust="0"/>
    <p:restoredTop sz="76421" autoAdjust="0"/>
  </p:normalViewPr>
  <p:slideViewPr>
    <p:cSldViewPr>
      <p:cViewPr>
        <p:scale>
          <a:sx n="60" d="100"/>
          <a:sy n="60" d="100"/>
        </p:scale>
        <p:origin x="-1380" y="-72"/>
      </p:cViewPr>
      <p:guideLst>
        <p:guide orient="horz" pos="2160"/>
        <p:guide pos="2880"/>
      </p:guideLst>
    </p:cSldViewPr>
  </p:slideViewPr>
  <p:outlineViewPr>
    <p:cViewPr>
      <p:scale>
        <a:sx n="33" d="100"/>
        <a:sy n="33" d="100"/>
      </p:scale>
      <p:origin x="0" y="750"/>
    </p:cViewPr>
  </p:outlineViewPr>
  <p:notesTextViewPr>
    <p:cViewPr>
      <p:scale>
        <a:sx n="100" d="100"/>
        <a:sy n="100" d="100"/>
      </p:scale>
      <p:origin x="0" y="0"/>
    </p:cViewPr>
  </p:notesTextViewPr>
  <p:sorterViewPr>
    <p:cViewPr>
      <p:scale>
        <a:sx n="66" d="100"/>
        <a:sy n="66" d="100"/>
      </p:scale>
      <p:origin x="0" y="109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D:\&#916;&#953;&#960;&#955;&#969;&#956;&#945;&#964;&#953;&#954;&#951;\&#931;&#965;&#947;&#954;&#961;&#943;&#963;&#949;&#953;&#96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916;&#953;&#960;&#955;&#969;&#956;&#945;&#964;&#953;&#954;&#951;\&#931;&#965;&#947;&#954;&#961;&#943;&#963;&#949;&#953;&#96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916;&#953;&#960;&#955;&#969;&#956;&#945;&#964;&#953;&#954;&#951;\&#931;&#965;&#947;&#954;&#961;&#943;&#963;&#949;&#953;&#96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916;&#953;&#960;&#955;&#969;&#956;&#945;&#964;&#953;&#954;&#951;\&#931;&#965;&#947;&#954;&#961;&#943;&#963;&#949;&#953;&#96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916;&#953;&#960;&#955;&#969;&#956;&#945;&#964;&#953;&#954;&#951;\main\&#931;&#965;&#947;&#954;&#961;&#943;&#963;&#949;&#953;&#96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916;&#953;&#960;&#955;&#969;&#956;&#945;&#964;&#953;&#954;&#951;\main\&#931;&#965;&#947;&#954;&#961;&#943;&#963;&#949;&#953;&#96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Nikos\&#917;&#960;&#953;&#966;&#940;&#957;&#949;&#953;&#945;%20&#949;&#961;&#947;&#945;&#963;&#943;&#945;&#962;\&#916;&#953;&#960;&#955;&#969;&#956;&#945;&#964;&#953;&#954;&#942;%20&#917;&#961;&#947;&#945;&#963;&#943;&#945;%20&#924;&#940;&#961;&#964;&#953;&#959;&#962;%202010\&#931;&#965;&#947;&#954;&#961;&#943;&#963;&#949;&#953;&#962;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l-GR"/>
  <c:style val="26"/>
  <c:chart>
    <c:view3D>
      <c:perspective val="30"/>
    </c:view3D>
    <c:plotArea>
      <c:layout>
        <c:manualLayout>
          <c:layoutTarget val="inner"/>
          <c:xMode val="edge"/>
          <c:yMode val="edge"/>
          <c:x val="0.11994425356542592"/>
          <c:y val="1.2253799726682803E-2"/>
          <c:w val="0.59792262593751422"/>
          <c:h val="0.652979439458093"/>
        </c:manualLayout>
      </c:layout>
      <c:bar3DChart>
        <c:barDir val="col"/>
        <c:grouping val="standard"/>
        <c:ser>
          <c:idx val="0"/>
          <c:order val="0"/>
          <c:tx>
            <c:strRef>
              <c:f>Φύλλο1!$B$2</c:f>
              <c:strCache>
                <c:ptCount val="1"/>
                <c:pt idx="0">
                  <c:v>ΣΤΑΘΕΡΑ ΤΕΧΝΟΛΟΓΙΑΣ Thin Film</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Φύλλο1!$B$3:$B$10</c:f>
              <c:numCache>
                <c:formatCode>#,##0.00\ "€"</c:formatCode>
                <c:ptCount val="8"/>
                <c:pt idx="0">
                  <c:v>33490.350000000013</c:v>
                </c:pt>
                <c:pt idx="1">
                  <c:v>6099</c:v>
                </c:pt>
                <c:pt idx="2">
                  <c:v>88650</c:v>
                </c:pt>
                <c:pt idx="3">
                  <c:v>12792.4</c:v>
                </c:pt>
                <c:pt idx="4">
                  <c:v>18000</c:v>
                </c:pt>
                <c:pt idx="5">
                  <c:v>382731.82</c:v>
                </c:pt>
                <c:pt idx="6">
                  <c:v>37410.400000000001</c:v>
                </c:pt>
                <c:pt idx="7">
                  <c:v>579173.97</c:v>
                </c:pt>
              </c:numCache>
            </c:numRef>
          </c:val>
        </c:ser>
        <c:ser>
          <c:idx val="1"/>
          <c:order val="1"/>
          <c:tx>
            <c:strRef>
              <c:f>Φύλλο1!$C$2</c:f>
              <c:strCache>
                <c:ptCount val="1"/>
                <c:pt idx="0">
                  <c:v>ΣΤΑΘΕΡΑ ΤΕΧΝΟΛΟΓΙΑΣ Crystalline</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Φύλλο1!$C$3:$C$10</c:f>
              <c:numCache>
                <c:formatCode>#,##0.00\ "€"</c:formatCode>
                <c:ptCount val="8"/>
                <c:pt idx="0">
                  <c:v>27490.75</c:v>
                </c:pt>
                <c:pt idx="1">
                  <c:v>6099</c:v>
                </c:pt>
                <c:pt idx="2">
                  <c:v>54000</c:v>
                </c:pt>
                <c:pt idx="3">
                  <c:v>10503</c:v>
                </c:pt>
                <c:pt idx="4">
                  <c:v>18000</c:v>
                </c:pt>
                <c:pt idx="5">
                  <c:v>442330.8</c:v>
                </c:pt>
                <c:pt idx="6">
                  <c:v>34930.25</c:v>
                </c:pt>
                <c:pt idx="7">
                  <c:v>593353.80000000005</c:v>
                </c:pt>
              </c:numCache>
            </c:numRef>
          </c:val>
        </c:ser>
        <c:ser>
          <c:idx val="2"/>
          <c:order val="2"/>
          <c:tx>
            <c:strRef>
              <c:f>Φύλλο1!$D$2</c:f>
              <c:strCache>
                <c:ptCount val="1"/>
                <c:pt idx="0">
                  <c:v>ΚΙΝΗΤΑ ΤΕΧΝΟΛΟΓΙΑΣ Thin Film</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Φύλλο1!$D$3:$D$10</c:f>
              <c:numCache>
                <c:formatCode>#,##0.00\ "€"</c:formatCode>
                <c:ptCount val="8"/>
                <c:pt idx="0">
                  <c:v>47489.1</c:v>
                </c:pt>
                <c:pt idx="1">
                  <c:v>7424.5</c:v>
                </c:pt>
                <c:pt idx="2">
                  <c:v>157154.4</c:v>
                </c:pt>
                <c:pt idx="3">
                  <c:v>16257</c:v>
                </c:pt>
                <c:pt idx="4">
                  <c:v>18000</c:v>
                </c:pt>
                <c:pt idx="5">
                  <c:v>380824.5</c:v>
                </c:pt>
                <c:pt idx="6">
                  <c:v>37223</c:v>
                </c:pt>
                <c:pt idx="7">
                  <c:v>664372.5</c:v>
                </c:pt>
              </c:numCache>
            </c:numRef>
          </c:val>
        </c:ser>
        <c:ser>
          <c:idx val="3"/>
          <c:order val="3"/>
          <c:tx>
            <c:strRef>
              <c:f>Φύλλο1!$E$2</c:f>
              <c:strCache>
                <c:ptCount val="1"/>
                <c:pt idx="0">
                  <c:v>ΚΙΝΗΤΑ ΤΕΧΝΟΛΟΓΙΑΣ Crystalline</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Φύλλο1!$E$3:$E$10</c:f>
              <c:numCache>
                <c:formatCode>#,##0.00\ "€"</c:formatCode>
                <c:ptCount val="8"/>
                <c:pt idx="0">
                  <c:v>45399</c:v>
                </c:pt>
                <c:pt idx="1">
                  <c:v>5885.5</c:v>
                </c:pt>
                <c:pt idx="2">
                  <c:v>124800</c:v>
                </c:pt>
                <c:pt idx="3">
                  <c:v>12896</c:v>
                </c:pt>
                <c:pt idx="4">
                  <c:v>18000</c:v>
                </c:pt>
                <c:pt idx="5">
                  <c:v>444256.4</c:v>
                </c:pt>
                <c:pt idx="6">
                  <c:v>41309</c:v>
                </c:pt>
                <c:pt idx="7">
                  <c:v>692545.9</c:v>
                </c:pt>
              </c:numCache>
            </c:numRef>
          </c:val>
        </c:ser>
        <c:gapWidth val="75"/>
        <c:shape val="cylinder"/>
        <c:axId val="37057664"/>
        <c:axId val="38430208"/>
        <c:axId val="36145344"/>
      </c:bar3DChart>
      <c:valAx>
        <c:axId val="38430208"/>
        <c:scaling>
          <c:orientation val="minMax"/>
        </c:scaling>
        <c:axPos val="l"/>
        <c:majorGridlines/>
        <c:numFmt formatCode="#,##0\ &quot;€&quot;" sourceLinked="0"/>
        <c:majorTickMark val="none"/>
        <c:tickLblPos val="nextTo"/>
        <c:spPr>
          <a:ln w="9525">
            <a:noFill/>
          </a:ln>
        </c:spPr>
        <c:crossAx val="37057664"/>
        <c:crosses val="autoZero"/>
        <c:crossBetween val="between"/>
      </c:valAx>
      <c:catAx>
        <c:axId val="37057664"/>
        <c:scaling>
          <c:orientation val="minMax"/>
        </c:scaling>
        <c:axPos val="b"/>
        <c:majorGridlines/>
        <c:majorTickMark val="none"/>
        <c:tickLblPos val="nextTo"/>
        <c:crossAx val="38430208"/>
        <c:crosses val="autoZero"/>
        <c:auto val="1"/>
        <c:lblAlgn val="ctr"/>
        <c:lblOffset val="100"/>
      </c:catAx>
      <c:serAx>
        <c:axId val="36145344"/>
        <c:scaling>
          <c:orientation val="minMax"/>
        </c:scaling>
        <c:axPos val="b"/>
        <c:tickLblPos val="nextTo"/>
        <c:crossAx val="38430208"/>
        <c:crosses val="autoZero"/>
      </c:serAx>
      <c:spPr>
        <a:noFill/>
        <a:ln w="25400">
          <a:noFill/>
        </a:ln>
      </c:spPr>
    </c:plotArea>
    <c:legend>
      <c:legendPos val="b"/>
      <c:layout>
        <c:manualLayout>
          <c:xMode val="edge"/>
          <c:yMode val="edge"/>
          <c:x val="0.10195143896178119"/>
          <c:y val="0.81681051841669361"/>
          <c:w val="0.85612717497449764"/>
          <c:h val="0.1230033296197677"/>
        </c:manualLayout>
      </c:layout>
      <c:txPr>
        <a:bodyPr/>
        <a:lstStyle/>
        <a:p>
          <a:pPr rtl="0">
            <a:defRPr/>
          </a:pPr>
          <a:endParaRPr lang="el-GR"/>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l-GR"/>
  <c:style val="26"/>
  <c:chart>
    <c:autoTitleDeleted val="1"/>
    <c:plotArea>
      <c:layout>
        <c:manualLayout>
          <c:layoutTarget val="inner"/>
          <c:xMode val="edge"/>
          <c:yMode val="edge"/>
          <c:x val="0.12098510255662487"/>
          <c:y val="2.607389157964482E-2"/>
          <c:w val="0.86203958880139986"/>
          <c:h val="0.57298113982287668"/>
        </c:manualLayout>
      </c:layout>
      <c:barChart>
        <c:barDir val="col"/>
        <c:grouping val="clustered"/>
        <c:ser>
          <c:idx val="0"/>
          <c:order val="0"/>
          <c:tx>
            <c:strRef>
              <c:f>Φύλλο1!$B$2</c:f>
              <c:strCache>
                <c:ptCount val="1"/>
                <c:pt idx="0">
                  <c:v>ΣΤΑΘΕΡΑ ΤΕΧΝΟΛΟΓΙΑΣ Thin Film</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Φύλλο1!$B$3:$B$10</c:f>
              <c:numCache>
                <c:formatCode>#,##0.00\ "€"</c:formatCode>
                <c:ptCount val="8"/>
                <c:pt idx="0">
                  <c:v>33490.350000000013</c:v>
                </c:pt>
                <c:pt idx="1">
                  <c:v>6099</c:v>
                </c:pt>
                <c:pt idx="2">
                  <c:v>88650</c:v>
                </c:pt>
                <c:pt idx="3">
                  <c:v>12792.4</c:v>
                </c:pt>
                <c:pt idx="4">
                  <c:v>18000</c:v>
                </c:pt>
                <c:pt idx="5">
                  <c:v>382731.82</c:v>
                </c:pt>
                <c:pt idx="6">
                  <c:v>37410.400000000001</c:v>
                </c:pt>
                <c:pt idx="7">
                  <c:v>579173.97</c:v>
                </c:pt>
              </c:numCache>
            </c:numRef>
          </c:val>
        </c:ser>
        <c:ser>
          <c:idx val="1"/>
          <c:order val="1"/>
          <c:tx>
            <c:strRef>
              <c:f>Φύλλο1!$D$2</c:f>
              <c:strCache>
                <c:ptCount val="1"/>
                <c:pt idx="0">
                  <c:v>ΚΙΝΗΤΑ ΤΕΧΝΟΛΟΓΙΑΣ Thin Film</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Φύλλο1!$D$3:$D$10</c:f>
              <c:numCache>
                <c:formatCode>#,##0.00\ "€"</c:formatCode>
                <c:ptCount val="8"/>
                <c:pt idx="0">
                  <c:v>47489.1</c:v>
                </c:pt>
                <c:pt idx="1">
                  <c:v>7424.5</c:v>
                </c:pt>
                <c:pt idx="2">
                  <c:v>157154.4</c:v>
                </c:pt>
                <c:pt idx="3">
                  <c:v>16257</c:v>
                </c:pt>
                <c:pt idx="4">
                  <c:v>18000</c:v>
                </c:pt>
                <c:pt idx="5">
                  <c:v>380824.5</c:v>
                </c:pt>
                <c:pt idx="6">
                  <c:v>37223</c:v>
                </c:pt>
                <c:pt idx="7">
                  <c:v>664372.5</c:v>
                </c:pt>
              </c:numCache>
            </c:numRef>
          </c:val>
        </c:ser>
        <c:gapWidth val="75"/>
        <c:axId val="37090816"/>
        <c:axId val="37092352"/>
      </c:barChart>
      <c:catAx>
        <c:axId val="37090816"/>
        <c:scaling>
          <c:orientation val="minMax"/>
        </c:scaling>
        <c:axPos val="b"/>
        <c:majorTickMark val="none"/>
        <c:tickLblPos val="nextTo"/>
        <c:crossAx val="37092352"/>
        <c:crosses val="autoZero"/>
        <c:auto val="1"/>
        <c:lblAlgn val="ctr"/>
        <c:lblOffset val="100"/>
      </c:catAx>
      <c:valAx>
        <c:axId val="37092352"/>
        <c:scaling>
          <c:orientation val="minMax"/>
        </c:scaling>
        <c:axPos val="l"/>
        <c:majorGridlines/>
        <c:numFmt formatCode="#,##0.00\ &quot;€&quot;" sourceLinked="1"/>
        <c:majorTickMark val="none"/>
        <c:tickLblPos val="nextTo"/>
        <c:spPr>
          <a:ln w="9525">
            <a:noFill/>
          </a:ln>
        </c:spPr>
        <c:crossAx val="37090816"/>
        <c:crosses val="autoZero"/>
        <c:crossBetween val="between"/>
      </c:valAx>
    </c:plotArea>
    <c:legend>
      <c:legendPos val="b"/>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l-GR"/>
  <c:style val="26"/>
  <c:chart>
    <c:autoTitleDeleted val="1"/>
    <c:plotArea>
      <c:layout>
        <c:manualLayout>
          <c:layoutTarget val="inner"/>
          <c:xMode val="edge"/>
          <c:yMode val="edge"/>
          <c:x val="0.13656704618300025"/>
          <c:y val="4.5048241962976174E-2"/>
          <c:w val="0.836191860643276"/>
          <c:h val="0.58260067004488736"/>
        </c:manualLayout>
      </c:layout>
      <c:barChart>
        <c:barDir val="col"/>
        <c:grouping val="clustered"/>
        <c:ser>
          <c:idx val="0"/>
          <c:order val="0"/>
          <c:tx>
            <c:strRef>
              <c:f>Φύλλο1!$C$2</c:f>
              <c:strCache>
                <c:ptCount val="1"/>
                <c:pt idx="0">
                  <c:v>ΣΤΑΘΕΡΑ ΤΕΧΝΟΛΟΓΙΑΣ Crystalline</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Φύλλο1!$C$3:$C$10</c:f>
              <c:numCache>
                <c:formatCode>#,##0.00\ "€"</c:formatCode>
                <c:ptCount val="8"/>
                <c:pt idx="0">
                  <c:v>27490.75</c:v>
                </c:pt>
                <c:pt idx="1">
                  <c:v>6099</c:v>
                </c:pt>
                <c:pt idx="2">
                  <c:v>54000</c:v>
                </c:pt>
                <c:pt idx="3">
                  <c:v>10503</c:v>
                </c:pt>
                <c:pt idx="4">
                  <c:v>18000</c:v>
                </c:pt>
                <c:pt idx="5">
                  <c:v>442330.8</c:v>
                </c:pt>
                <c:pt idx="6">
                  <c:v>34930.25</c:v>
                </c:pt>
                <c:pt idx="7">
                  <c:v>593353.80000000005</c:v>
                </c:pt>
              </c:numCache>
            </c:numRef>
          </c:val>
        </c:ser>
        <c:ser>
          <c:idx val="1"/>
          <c:order val="1"/>
          <c:tx>
            <c:strRef>
              <c:f>Φύλλο1!$E$2</c:f>
              <c:strCache>
                <c:ptCount val="1"/>
                <c:pt idx="0">
                  <c:v>ΚΙΝΗΤΑ ΤΕΧΝΟΛΟΓΙΑΣ Crystalline</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Φύλλο1!$E$3:$E$10</c:f>
              <c:numCache>
                <c:formatCode>#,##0.00\ "€"</c:formatCode>
                <c:ptCount val="8"/>
                <c:pt idx="0">
                  <c:v>45399</c:v>
                </c:pt>
                <c:pt idx="1">
                  <c:v>5885.5</c:v>
                </c:pt>
                <c:pt idx="2">
                  <c:v>124800</c:v>
                </c:pt>
                <c:pt idx="3">
                  <c:v>12896</c:v>
                </c:pt>
                <c:pt idx="4">
                  <c:v>18000</c:v>
                </c:pt>
                <c:pt idx="5">
                  <c:v>444256.4</c:v>
                </c:pt>
                <c:pt idx="6">
                  <c:v>41309</c:v>
                </c:pt>
                <c:pt idx="7">
                  <c:v>692545.9</c:v>
                </c:pt>
              </c:numCache>
            </c:numRef>
          </c:val>
        </c:ser>
        <c:gapWidth val="75"/>
        <c:axId val="44010880"/>
        <c:axId val="44012672"/>
      </c:barChart>
      <c:catAx>
        <c:axId val="44010880"/>
        <c:scaling>
          <c:orientation val="minMax"/>
        </c:scaling>
        <c:axPos val="b"/>
        <c:majorTickMark val="none"/>
        <c:tickLblPos val="nextTo"/>
        <c:crossAx val="44012672"/>
        <c:crosses val="autoZero"/>
        <c:auto val="1"/>
        <c:lblAlgn val="ctr"/>
        <c:lblOffset val="100"/>
      </c:catAx>
      <c:valAx>
        <c:axId val="44012672"/>
        <c:scaling>
          <c:orientation val="minMax"/>
        </c:scaling>
        <c:axPos val="l"/>
        <c:majorGridlines/>
        <c:numFmt formatCode="#,##0.00\ &quot;€&quot;" sourceLinked="1"/>
        <c:majorTickMark val="none"/>
        <c:tickLblPos val="nextTo"/>
        <c:crossAx val="44010880"/>
        <c:crosses val="autoZero"/>
        <c:crossBetween val="between"/>
      </c:valAx>
    </c:plotArea>
    <c:legend>
      <c:legendPos val="b"/>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l-GR"/>
  <c:style val="26"/>
  <c:chart>
    <c:autoTitleDeleted val="1"/>
    <c:plotArea>
      <c:layout>
        <c:manualLayout>
          <c:layoutTarget val="inner"/>
          <c:xMode val="edge"/>
          <c:yMode val="edge"/>
          <c:x val="0.13045601920080838"/>
          <c:y val="0.11243166386701721"/>
          <c:w val="0.8497052507474061"/>
          <c:h val="0.51639408289463817"/>
        </c:manualLayout>
      </c:layout>
      <c:barChart>
        <c:barDir val="col"/>
        <c:grouping val="clustered"/>
        <c:ser>
          <c:idx val="0"/>
          <c:order val="0"/>
          <c:tx>
            <c:strRef>
              <c:f>Φύλλο1!$B$2</c:f>
              <c:strCache>
                <c:ptCount val="1"/>
                <c:pt idx="0">
                  <c:v>ΣΤΑΘΕΡΑ ΤΕΧΝΟΛΟΓΙΑΣ Thin Film</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Φύλλο1!$B$3:$B$10</c:f>
              <c:numCache>
                <c:formatCode>#,##0.00\ "€"</c:formatCode>
                <c:ptCount val="8"/>
                <c:pt idx="0">
                  <c:v>33490.350000000013</c:v>
                </c:pt>
                <c:pt idx="1">
                  <c:v>6099</c:v>
                </c:pt>
                <c:pt idx="2">
                  <c:v>88650</c:v>
                </c:pt>
                <c:pt idx="3">
                  <c:v>12792.4</c:v>
                </c:pt>
                <c:pt idx="4">
                  <c:v>18000</c:v>
                </c:pt>
                <c:pt idx="5">
                  <c:v>382731.82</c:v>
                </c:pt>
                <c:pt idx="6">
                  <c:v>37410.400000000001</c:v>
                </c:pt>
                <c:pt idx="7">
                  <c:v>579173.97</c:v>
                </c:pt>
              </c:numCache>
            </c:numRef>
          </c:val>
        </c:ser>
        <c:ser>
          <c:idx val="1"/>
          <c:order val="1"/>
          <c:tx>
            <c:strRef>
              <c:f>Φύλλο1!$C$2</c:f>
              <c:strCache>
                <c:ptCount val="1"/>
                <c:pt idx="0">
                  <c:v>ΣΤΑΘΕΡΑ ΤΕΧΝΟΛΟΓΙΑΣ Crystalline</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Φύλλο1!$C$3:$C$10</c:f>
              <c:numCache>
                <c:formatCode>#,##0.00\ "€"</c:formatCode>
                <c:ptCount val="8"/>
                <c:pt idx="0">
                  <c:v>27490.75</c:v>
                </c:pt>
                <c:pt idx="1">
                  <c:v>6099</c:v>
                </c:pt>
                <c:pt idx="2">
                  <c:v>54000</c:v>
                </c:pt>
                <c:pt idx="3">
                  <c:v>10503</c:v>
                </c:pt>
                <c:pt idx="4">
                  <c:v>18000</c:v>
                </c:pt>
                <c:pt idx="5">
                  <c:v>442330.8</c:v>
                </c:pt>
                <c:pt idx="6">
                  <c:v>34930.25</c:v>
                </c:pt>
                <c:pt idx="7">
                  <c:v>593353.80000000005</c:v>
                </c:pt>
              </c:numCache>
            </c:numRef>
          </c:val>
        </c:ser>
        <c:axId val="44038400"/>
        <c:axId val="44056576"/>
      </c:barChart>
      <c:catAx>
        <c:axId val="44038400"/>
        <c:scaling>
          <c:orientation val="minMax"/>
        </c:scaling>
        <c:axPos val="b"/>
        <c:majorTickMark val="none"/>
        <c:tickLblPos val="nextTo"/>
        <c:crossAx val="44056576"/>
        <c:crosses val="autoZero"/>
        <c:auto val="1"/>
        <c:lblAlgn val="ctr"/>
        <c:lblOffset val="100"/>
      </c:catAx>
      <c:valAx>
        <c:axId val="44056576"/>
        <c:scaling>
          <c:orientation val="minMax"/>
        </c:scaling>
        <c:axPos val="l"/>
        <c:majorGridlines/>
        <c:numFmt formatCode="#,##0.00\ &quot;€&quot;" sourceLinked="1"/>
        <c:majorTickMark val="none"/>
        <c:tickLblPos val="nextTo"/>
        <c:crossAx val="44038400"/>
        <c:crosses val="autoZero"/>
        <c:crossBetween val="between"/>
      </c:valAx>
    </c:plotArea>
    <c:legend>
      <c:legendPos val="r"/>
      <c:layout>
        <c:manualLayout>
          <c:xMode val="edge"/>
          <c:yMode val="edge"/>
          <c:x val="8.4268440874630798E-2"/>
          <c:y val="0.88317845493013214"/>
          <c:w val="0.80521468512194183"/>
          <c:h val="0.11533952622525342"/>
        </c:manualLayout>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l-GR"/>
  <c:style val="26"/>
  <c:chart>
    <c:plotArea>
      <c:layout>
        <c:manualLayout>
          <c:layoutTarget val="inner"/>
          <c:xMode val="edge"/>
          <c:yMode val="edge"/>
          <c:x val="0.11871180336034638"/>
          <c:y val="4.1234972843792454E-2"/>
          <c:w val="0.87400591349439705"/>
          <c:h val="0.54535737282678687"/>
        </c:manualLayout>
      </c:layout>
      <c:barChart>
        <c:barDir val="col"/>
        <c:grouping val="clustered"/>
        <c:ser>
          <c:idx val="0"/>
          <c:order val="0"/>
          <c:tx>
            <c:strRef>
              <c:f>Φύλλο1!$D$2</c:f>
              <c:strCache>
                <c:ptCount val="1"/>
                <c:pt idx="0">
                  <c:v>ΚΙΝΗΤΑ ΤΕΧΝΟΛΟΓΙΑΣ Thin Film</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Φύλλο1!$D$3:$D$10</c:f>
              <c:numCache>
                <c:formatCode>#,##0.00\ "€"</c:formatCode>
                <c:ptCount val="8"/>
                <c:pt idx="0">
                  <c:v>47489.1</c:v>
                </c:pt>
                <c:pt idx="1">
                  <c:v>7424.5</c:v>
                </c:pt>
                <c:pt idx="2">
                  <c:v>157154.4</c:v>
                </c:pt>
                <c:pt idx="3">
                  <c:v>16257</c:v>
                </c:pt>
                <c:pt idx="4">
                  <c:v>18000</c:v>
                </c:pt>
                <c:pt idx="5">
                  <c:v>380824.5</c:v>
                </c:pt>
                <c:pt idx="6">
                  <c:v>37223</c:v>
                </c:pt>
                <c:pt idx="7">
                  <c:v>664372.5</c:v>
                </c:pt>
              </c:numCache>
            </c:numRef>
          </c:val>
        </c:ser>
        <c:ser>
          <c:idx val="1"/>
          <c:order val="1"/>
          <c:tx>
            <c:strRef>
              <c:f>Φύλλο1!$E$2</c:f>
              <c:strCache>
                <c:ptCount val="1"/>
                <c:pt idx="0">
                  <c:v>ΚΙΝΗΤΑ ΤΕΧΝΟΛΟΓΙΑΣ Crystalline</c:v>
                </c:pt>
              </c:strCache>
            </c:strRef>
          </c:tx>
          <c:cat>
            <c:strRef>
              <c:f>Φύλλο1!$A$3:$A$10</c:f>
              <c:strCache>
                <c:ptCount val="8"/>
                <c:pt idx="0">
                  <c:v>ΧΩΜΑΤΟΥΡΓΙΚΕΣ ΕΡΓΑΣΙΕΣ</c:v>
                </c:pt>
                <c:pt idx="1">
                  <c:v>ΓΕΙΩΣΕΙΣ- ΑΝΤΙΚΕΡΑΥΝΙΚΗ ΠΡΟΣΤΑΣΙΑ</c:v>
                </c:pt>
                <c:pt idx="2">
                  <c:v>ΥΠΟΔΟΜΕΣ ΣΤΗΡΙΞΗΣ</c:v>
                </c:pt>
                <c:pt idx="3">
                  <c:v>ΥΠΟΔΟΜΕΣ ΔΙΑΣΥΝΔΕΣΗΣ</c:v>
                </c:pt>
                <c:pt idx="4">
                  <c:v>ΠΕΡΙΦΡΑΞΗ- ΑΣΦΑΛΕΙΑ</c:v>
                </c:pt>
                <c:pt idx="5">
                  <c:v>Η/Μ ΕΓΚΑΤΑΣΤΑΣΗ</c:v>
                </c:pt>
                <c:pt idx="6">
                  <c:v>ΠΡΟΑΙΡΕΤΙΚΑ</c:v>
                </c:pt>
                <c:pt idx="7">
                  <c:v>ΓΕΝΙΚΟ ΣΥΝΟΛΟ</c:v>
                </c:pt>
              </c:strCache>
            </c:strRef>
          </c:cat>
          <c:val>
            <c:numRef>
              <c:f>Φύλλο1!$E$3:$E$10</c:f>
              <c:numCache>
                <c:formatCode>#,##0.00\ "€"</c:formatCode>
                <c:ptCount val="8"/>
                <c:pt idx="0">
                  <c:v>45399</c:v>
                </c:pt>
                <c:pt idx="1">
                  <c:v>5885.5</c:v>
                </c:pt>
                <c:pt idx="2">
                  <c:v>124800</c:v>
                </c:pt>
                <c:pt idx="3">
                  <c:v>12896</c:v>
                </c:pt>
                <c:pt idx="4">
                  <c:v>18000</c:v>
                </c:pt>
                <c:pt idx="5">
                  <c:v>444256.4</c:v>
                </c:pt>
                <c:pt idx="6">
                  <c:v>41309</c:v>
                </c:pt>
                <c:pt idx="7">
                  <c:v>692545.9</c:v>
                </c:pt>
              </c:numCache>
            </c:numRef>
          </c:val>
        </c:ser>
        <c:axId val="44105728"/>
        <c:axId val="44107264"/>
      </c:barChart>
      <c:catAx>
        <c:axId val="44105728"/>
        <c:scaling>
          <c:orientation val="minMax"/>
        </c:scaling>
        <c:axPos val="b"/>
        <c:tickLblPos val="nextTo"/>
        <c:crossAx val="44107264"/>
        <c:crosses val="autoZero"/>
        <c:auto val="1"/>
        <c:lblAlgn val="ctr"/>
        <c:lblOffset val="100"/>
      </c:catAx>
      <c:valAx>
        <c:axId val="44107264"/>
        <c:scaling>
          <c:orientation val="minMax"/>
        </c:scaling>
        <c:axPos val="l"/>
        <c:majorGridlines/>
        <c:numFmt formatCode="#,##0.00\ &quot;€&quot;" sourceLinked="1"/>
        <c:tickLblPos val="nextTo"/>
        <c:crossAx val="44105728"/>
        <c:crosses val="autoZero"/>
        <c:crossBetween val="between"/>
      </c:valAx>
    </c:plotArea>
    <c:legend>
      <c:legendPos val="r"/>
      <c:layout>
        <c:manualLayout>
          <c:xMode val="edge"/>
          <c:yMode val="edge"/>
          <c:x val="0.17195534864711362"/>
          <c:y val="0.86366595349696862"/>
          <c:w val="0.55229444859538901"/>
          <c:h val="0.13432058011227471"/>
        </c:manualLayou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l-GR"/>
  <c:chart>
    <c:view3D>
      <c:rotX val="10"/>
      <c:rotY val="10"/>
      <c:depthPercent val="90"/>
      <c:rAngAx val="1"/>
    </c:view3D>
    <c:plotArea>
      <c:layout>
        <c:manualLayout>
          <c:layoutTarget val="inner"/>
          <c:xMode val="edge"/>
          <c:yMode val="edge"/>
          <c:x val="0.14359218713394639"/>
          <c:y val="1.216927566604808E-2"/>
          <c:w val="0.54962948844707926"/>
          <c:h val="0.77120966766987142"/>
        </c:manualLayout>
      </c:layout>
      <c:bar3DChart>
        <c:barDir val="col"/>
        <c:grouping val="standard"/>
        <c:ser>
          <c:idx val="0"/>
          <c:order val="0"/>
          <c:tx>
            <c:strRef>
              <c:f>Φύλλο1!$B$88</c:f>
              <c:strCache>
                <c:ptCount val="1"/>
                <c:pt idx="0">
                  <c:v>ΣΤΑΘΕΡΑ ΤΕΧΝΟΛΟΓΙΑΣ Thin Film</c:v>
                </c:pt>
              </c:strCache>
            </c:strRef>
          </c:tx>
          <c:cat>
            <c:strRef>
              <c:f>Φύλλο1!$A$89:$A$93</c:f>
              <c:strCache>
                <c:ptCount val="5"/>
                <c:pt idx="0">
                  <c:v>ΠΡΟΜ.-ΕΓΚΑΤ. ΚΕΝΤ. ΠΙΝΑΚΑ  150 kWp</c:v>
                </c:pt>
                <c:pt idx="1">
                  <c:v>ΕΓΚΑΤΑΣΤΑΣΗ φ/Β ΠΑΝΕΛ(1425τμχ.)</c:v>
                </c:pt>
                <c:pt idx="2">
                  <c:v>ΕΓΚΑΤΑΣΤΑΣΗ inverter (18τμχ.)</c:v>
                </c:pt>
                <c:pt idx="3">
                  <c:v>ΠΡΟΜΗΘΕΙΑ Φ/Β ΠΑΝΕΛ (70 Wp 1425τμχ.)</c:v>
                </c:pt>
                <c:pt idx="4">
                  <c:v>ΠΡΟΜΗΘΕΙΑ inverter (5000A 18 τμχ.)</c:v>
                </c:pt>
              </c:strCache>
            </c:strRef>
          </c:cat>
          <c:val>
            <c:numRef>
              <c:f>Φύλλο1!$B$89:$B$93</c:f>
              <c:numCache>
                <c:formatCode>#,##0.00\ "€"</c:formatCode>
                <c:ptCount val="5"/>
                <c:pt idx="0">
                  <c:v>13000</c:v>
                </c:pt>
                <c:pt idx="1">
                  <c:v>17100</c:v>
                </c:pt>
                <c:pt idx="2">
                  <c:v>6300</c:v>
                </c:pt>
                <c:pt idx="3">
                  <c:v>277875</c:v>
                </c:pt>
                <c:pt idx="4">
                  <c:v>46368</c:v>
                </c:pt>
              </c:numCache>
            </c:numRef>
          </c:val>
        </c:ser>
        <c:ser>
          <c:idx val="1"/>
          <c:order val="1"/>
          <c:tx>
            <c:strRef>
              <c:f>Φύλλο1!$C$88</c:f>
              <c:strCache>
                <c:ptCount val="1"/>
                <c:pt idx="0">
                  <c:v>ΣΤΑΘΕΡΑ ΤΕΧΝΟΛΟΓΙΑΣ Crystalline</c:v>
                </c:pt>
              </c:strCache>
            </c:strRef>
          </c:tx>
          <c:cat>
            <c:strRef>
              <c:f>Φύλλο1!$A$89:$A$93</c:f>
              <c:strCache>
                <c:ptCount val="5"/>
                <c:pt idx="0">
                  <c:v>ΠΡΟΜ.-ΕΓΚΑΤ. ΚΕΝΤ. ΠΙΝΑΚΑ  150 kWp</c:v>
                </c:pt>
                <c:pt idx="1">
                  <c:v>ΕΓΚΑΤΑΣΤΑΣΗ φ/Β ΠΑΝΕΛ(1425τμχ.)</c:v>
                </c:pt>
                <c:pt idx="2">
                  <c:v>ΕΓΚΑΤΑΣΤΑΣΗ inverter (18τμχ.)</c:v>
                </c:pt>
                <c:pt idx="3">
                  <c:v>ΠΡΟΜΗΘΕΙΑ Φ/Β ΠΑΝΕΛ (70 Wp 1425τμχ.)</c:v>
                </c:pt>
                <c:pt idx="4">
                  <c:v>ΠΡΟΜΗΘΕΙΑ inverter (5000A 18 τμχ.)</c:v>
                </c:pt>
              </c:strCache>
            </c:strRef>
          </c:cat>
          <c:val>
            <c:numRef>
              <c:f>Φύλλο1!$C$89:$C$93</c:f>
              <c:numCache>
                <c:formatCode>#,##0.00\ "€"</c:formatCode>
                <c:ptCount val="5"/>
                <c:pt idx="0">
                  <c:v>13000</c:v>
                </c:pt>
                <c:pt idx="1">
                  <c:v>6840</c:v>
                </c:pt>
                <c:pt idx="2">
                  <c:v>4200</c:v>
                </c:pt>
                <c:pt idx="3">
                  <c:v>369881</c:v>
                </c:pt>
                <c:pt idx="4">
                  <c:v>35280</c:v>
                </c:pt>
              </c:numCache>
            </c:numRef>
          </c:val>
        </c:ser>
        <c:ser>
          <c:idx val="2"/>
          <c:order val="2"/>
          <c:tx>
            <c:strRef>
              <c:f>Φύλλο1!$D$88</c:f>
              <c:strCache>
                <c:ptCount val="1"/>
                <c:pt idx="0">
                  <c:v>ΚΙΝΗΤΑ ΤΕΧΝΟΛΟΓΙΑΣ Thin Film</c:v>
                </c:pt>
              </c:strCache>
            </c:strRef>
          </c:tx>
          <c:cat>
            <c:strRef>
              <c:f>Φύλλο1!$A$89:$A$93</c:f>
              <c:strCache>
                <c:ptCount val="5"/>
                <c:pt idx="0">
                  <c:v>ΠΡΟΜ.-ΕΓΚΑΤ. ΚΕΝΤ. ΠΙΝΑΚΑ  150 kWp</c:v>
                </c:pt>
                <c:pt idx="1">
                  <c:v>ΕΓΚΑΤΑΣΤΑΣΗ φ/Β ΠΑΝΕΛ(1425τμχ.)</c:v>
                </c:pt>
                <c:pt idx="2">
                  <c:v>ΕΓΚΑΤΑΣΤΑΣΗ inverter (18τμχ.)</c:v>
                </c:pt>
                <c:pt idx="3">
                  <c:v>ΠΡΟΜΗΘΕΙΑ Φ/Β ΠΑΝΕΛ (70 Wp 1425τμχ.)</c:v>
                </c:pt>
                <c:pt idx="4">
                  <c:v>ΠΡΟΜΗΘΕΙΑ inverter (5000A 18 τμχ.)</c:v>
                </c:pt>
              </c:strCache>
            </c:strRef>
          </c:cat>
          <c:val>
            <c:numRef>
              <c:f>Φύλλο1!$D$89:$D$93</c:f>
              <c:numCache>
                <c:formatCode>#,##0.00\ "€"</c:formatCode>
                <c:ptCount val="5"/>
                <c:pt idx="0">
                  <c:v>13000</c:v>
                </c:pt>
                <c:pt idx="1">
                  <c:v>17100</c:v>
                </c:pt>
                <c:pt idx="2">
                  <c:v>5250</c:v>
                </c:pt>
                <c:pt idx="3">
                  <c:v>278460</c:v>
                </c:pt>
                <c:pt idx="4">
                  <c:v>39330</c:v>
                </c:pt>
              </c:numCache>
            </c:numRef>
          </c:val>
        </c:ser>
        <c:ser>
          <c:idx val="3"/>
          <c:order val="3"/>
          <c:tx>
            <c:strRef>
              <c:f>Φύλλο1!$E$88</c:f>
              <c:strCache>
                <c:ptCount val="1"/>
                <c:pt idx="0">
                  <c:v>ΚΙΝΗΤΑ ΤΕΧΝΟΛΟΓΙΑΣ Crystalline</c:v>
                </c:pt>
              </c:strCache>
            </c:strRef>
          </c:tx>
          <c:cat>
            <c:strRef>
              <c:f>Φύλλο1!$A$89:$A$93</c:f>
              <c:strCache>
                <c:ptCount val="5"/>
                <c:pt idx="0">
                  <c:v>ΠΡΟΜ.-ΕΓΚΑΤ. ΚΕΝΤ. ΠΙΝΑΚΑ  150 kWp</c:v>
                </c:pt>
                <c:pt idx="1">
                  <c:v>ΕΓΚΑΤΑΣΤΑΣΗ φ/Β ΠΑΝΕΛ(1425τμχ.)</c:v>
                </c:pt>
                <c:pt idx="2">
                  <c:v>ΕΓΚΑΤΑΣΤΑΣΗ inverter (18τμχ.)</c:v>
                </c:pt>
                <c:pt idx="3">
                  <c:v>ΠΡΟΜΗΘΕΙΑ Φ/Β ΠΑΝΕΛ (70 Wp 1425τμχ.)</c:v>
                </c:pt>
                <c:pt idx="4">
                  <c:v>ΠΡΟΜΗΘΕΙΑ inverter (5000A 18 τμχ.)</c:v>
                </c:pt>
              </c:strCache>
            </c:strRef>
          </c:cat>
          <c:val>
            <c:numRef>
              <c:f>Φύλλο1!$E$89:$E$93</c:f>
              <c:numCache>
                <c:formatCode>#,##0.00\ "€"</c:formatCode>
                <c:ptCount val="5"/>
                <c:pt idx="0">
                  <c:v>13000</c:v>
                </c:pt>
                <c:pt idx="1">
                  <c:v>6840</c:v>
                </c:pt>
                <c:pt idx="2">
                  <c:v>4200</c:v>
                </c:pt>
                <c:pt idx="3">
                  <c:v>369881</c:v>
                </c:pt>
                <c:pt idx="4">
                  <c:v>35280</c:v>
                </c:pt>
              </c:numCache>
            </c:numRef>
          </c:val>
        </c:ser>
        <c:shape val="box"/>
        <c:axId val="44150784"/>
        <c:axId val="44152320"/>
        <c:axId val="44030144"/>
      </c:bar3DChart>
      <c:catAx>
        <c:axId val="44150784"/>
        <c:scaling>
          <c:orientation val="minMax"/>
        </c:scaling>
        <c:axPos val="b"/>
        <c:tickLblPos val="nextTo"/>
        <c:crossAx val="44152320"/>
        <c:crosses val="autoZero"/>
        <c:auto val="1"/>
        <c:lblAlgn val="ctr"/>
        <c:lblOffset val="100"/>
      </c:catAx>
      <c:valAx>
        <c:axId val="44152320"/>
        <c:scaling>
          <c:orientation val="minMax"/>
        </c:scaling>
        <c:axPos val="l"/>
        <c:majorGridlines/>
        <c:numFmt formatCode="#,##0.00\ &quot;€&quot;" sourceLinked="1"/>
        <c:tickLblPos val="nextTo"/>
        <c:crossAx val="44150784"/>
        <c:crosses val="autoZero"/>
        <c:crossBetween val="between"/>
      </c:valAx>
      <c:serAx>
        <c:axId val="44030144"/>
        <c:scaling>
          <c:orientation val="minMax"/>
        </c:scaling>
        <c:axPos val="b"/>
        <c:tickLblPos val="nextTo"/>
        <c:crossAx val="44152320"/>
        <c:crosses val="autoZero"/>
      </c:ser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l-GR"/>
  <c:chart>
    <c:autoTitleDeleted val="1"/>
    <c:view3D>
      <c:rotX val="4"/>
      <c:rotY val="7"/>
      <c:depthPercent val="100"/>
      <c:rAngAx val="1"/>
    </c:view3D>
    <c:plotArea>
      <c:layout>
        <c:manualLayout>
          <c:layoutTarget val="inner"/>
          <c:xMode val="edge"/>
          <c:yMode val="edge"/>
          <c:x val="8.9617553538383743E-2"/>
          <c:y val="2.8567546703720859E-2"/>
          <c:w val="0.89356721741695655"/>
          <c:h val="0.80863757912613854"/>
        </c:manualLayout>
      </c:layout>
      <c:bar3DChart>
        <c:barDir val="col"/>
        <c:grouping val="standard"/>
        <c:ser>
          <c:idx val="2"/>
          <c:order val="0"/>
          <c:tx>
            <c:strRef>
              <c:f>Φύλλο1!$A$132</c:f>
              <c:strCache>
                <c:ptCount val="1"/>
                <c:pt idx="0">
                  <c:v>Αποσβεση-ετη</c:v>
                </c:pt>
              </c:strCache>
            </c:strRef>
          </c:tx>
          <c:dLbls>
            <c:showVal val="1"/>
          </c:dLbls>
          <c:cat>
            <c:strRef>
              <c:f>Φύλλο1!$B$124:$E$124</c:f>
              <c:strCache>
                <c:ptCount val="4"/>
                <c:pt idx="0">
                  <c:v>ΣΤΑΘΕΡΑ ΤΕΧΝΟΛΟΓΙΑΣ Thin Film</c:v>
                </c:pt>
                <c:pt idx="1">
                  <c:v>ΣΤΑΘΕΡΑ ΤΕΧΝΟΛΟΓΙΑΣ Crystalline</c:v>
                </c:pt>
                <c:pt idx="2">
                  <c:v>ΚΙΝΗΤΑ ΤΕΧΝΟΛΟΓΙΑΣ Thin Film</c:v>
                </c:pt>
                <c:pt idx="3">
                  <c:v>ΚΙΝΗΤΑ ΤΕΧΝΟΛΟΓΙΑΣ Crystalline</c:v>
                </c:pt>
              </c:strCache>
            </c:strRef>
          </c:cat>
          <c:val>
            <c:numRef>
              <c:f>Φύλλο1!$B$132:$E$132</c:f>
              <c:numCache>
                <c:formatCode>#,##0.00</c:formatCode>
                <c:ptCount val="4"/>
                <c:pt idx="0">
                  <c:v>7.0609756097560936</c:v>
                </c:pt>
                <c:pt idx="1">
                  <c:v>7.1159999999999979</c:v>
                </c:pt>
                <c:pt idx="2">
                  <c:v>6.3439490445859876</c:v>
                </c:pt>
                <c:pt idx="3">
                  <c:v>6.4874999999999998</c:v>
                </c:pt>
              </c:numCache>
            </c:numRef>
          </c:val>
        </c:ser>
        <c:ser>
          <c:idx val="1"/>
          <c:order val="1"/>
          <c:tx>
            <c:strRef>
              <c:f>Φύλλο1!$A$136</c:f>
              <c:strCache>
                <c:ptCount val="1"/>
                <c:pt idx="0">
                  <c:v>καθαρη αποδοση/ετος</c:v>
                </c:pt>
              </c:strCache>
            </c:strRef>
          </c:tx>
          <c:dLbls>
            <c:showVal val="1"/>
          </c:dLbls>
          <c:val>
            <c:numRef>
              <c:f>Φύλλο1!$B$136:$E$136</c:f>
              <c:numCache>
                <c:formatCode>#,##0.00\ \ \k\ "€"</c:formatCode>
                <c:ptCount val="4"/>
                <c:pt idx="0">
                  <c:v>41.45</c:v>
                </c:pt>
                <c:pt idx="1">
                  <c:v>42.02</c:v>
                </c:pt>
                <c:pt idx="2">
                  <c:v>54.71</c:v>
                </c:pt>
                <c:pt idx="3">
                  <c:v>55.39</c:v>
                </c:pt>
              </c:numCache>
            </c:numRef>
          </c:val>
        </c:ser>
        <c:ser>
          <c:idx val="0"/>
          <c:order val="2"/>
          <c:tx>
            <c:strRef>
              <c:f>Φύλλο1!$A$127</c:f>
              <c:strCache>
                <c:ptCount val="1"/>
                <c:pt idx="0">
                  <c:v>Εκτίμηση Παραγόμενης Ενέργειας kWh ανα Έτος</c:v>
                </c:pt>
              </c:strCache>
            </c:strRef>
          </c:tx>
          <c:dLbls>
            <c:showVal val="1"/>
          </c:dLbls>
          <c:cat>
            <c:strRef>
              <c:f>Φύλλο1!$B$124:$E$124</c:f>
              <c:strCache>
                <c:ptCount val="4"/>
                <c:pt idx="0">
                  <c:v>ΣΤΑΘΕΡΑ ΤΕΧΝΟΛΟΓΙΑΣ Thin Film</c:v>
                </c:pt>
                <c:pt idx="1">
                  <c:v>ΣΤΑΘΕΡΑ ΤΕΧΝΟΛΟΓΙΑΣ Crystalline</c:v>
                </c:pt>
                <c:pt idx="2">
                  <c:v>ΚΙΝΗΤΑ ΤΕΧΝΟΛΟΓΙΑΣ Thin Film</c:v>
                </c:pt>
                <c:pt idx="3">
                  <c:v>ΚΙΝΗΤΑ ΤΕΧΝΟΛΟΓΙΑΣ Crystalline</c:v>
                </c:pt>
              </c:strCache>
            </c:strRef>
          </c:cat>
          <c:val>
            <c:numRef>
              <c:f>Φύλλο1!$B$127:$E$127</c:f>
              <c:numCache>
                <c:formatCode>#,##0\ \M\W\h</c:formatCode>
                <c:ptCount val="4"/>
                <c:pt idx="0">
                  <c:v>123</c:v>
                </c:pt>
                <c:pt idx="1">
                  <c:v>125</c:v>
                </c:pt>
                <c:pt idx="2">
                  <c:v>157</c:v>
                </c:pt>
                <c:pt idx="3">
                  <c:v>160</c:v>
                </c:pt>
              </c:numCache>
            </c:numRef>
          </c:val>
        </c:ser>
        <c:gapWidth val="75"/>
        <c:shape val="box"/>
        <c:axId val="44225280"/>
        <c:axId val="44226816"/>
        <c:axId val="44147136"/>
      </c:bar3DChart>
      <c:catAx>
        <c:axId val="44225280"/>
        <c:scaling>
          <c:orientation val="minMax"/>
        </c:scaling>
        <c:axPos val="b"/>
        <c:majorTickMark val="none"/>
        <c:tickLblPos val="nextTo"/>
        <c:crossAx val="44226816"/>
        <c:crosses val="autoZero"/>
        <c:auto val="1"/>
        <c:lblAlgn val="ctr"/>
        <c:lblOffset val="100"/>
      </c:catAx>
      <c:valAx>
        <c:axId val="44226816"/>
        <c:scaling>
          <c:orientation val="minMax"/>
        </c:scaling>
        <c:axPos val="l"/>
        <c:majorGridlines/>
        <c:numFmt formatCode="#,##0.00" sourceLinked="1"/>
        <c:majorTickMark val="none"/>
        <c:tickLblPos val="nextTo"/>
        <c:spPr>
          <a:ln w="9525">
            <a:noFill/>
          </a:ln>
        </c:spPr>
        <c:crossAx val="44225280"/>
        <c:crosses val="autoZero"/>
        <c:crossBetween val="between"/>
      </c:valAx>
      <c:serAx>
        <c:axId val="44147136"/>
        <c:scaling>
          <c:orientation val="minMax"/>
        </c:scaling>
        <c:delete val="1"/>
        <c:axPos val="b"/>
        <c:tickLblPos val="nextTo"/>
        <c:crossAx val="44226816"/>
        <c:crosses val="autoZero"/>
      </c:serAx>
    </c:plotArea>
    <c:legend>
      <c:legendPos val="b"/>
      <c:layout>
        <c:manualLayout>
          <c:xMode val="edge"/>
          <c:yMode val="edge"/>
          <c:x val="4.5592253344697728E-2"/>
          <c:y val="0.91734247336729968"/>
          <c:w val="0.87371554649085659"/>
          <c:h val="5.6730708661417308E-2"/>
        </c:manualLayout>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7E3042-E33A-4FD3-97FC-7B2388759731}" type="datetimeFigureOut">
              <a:rPr lang="el-GR" smtClean="0"/>
              <a:pPr/>
              <a:t>21/3/2010</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8AFC48-88BB-41B0-8CE1-C5EB89329235}"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latin typeface="+mn-lt"/>
                <a:ea typeface="+mn-ea"/>
                <a:cs typeface="+mn-cs"/>
              </a:rPr>
              <a:t>Σκοπός της Διπλωματικής εργασίας ήταν να εξεταστεί η σημασία</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και</a:t>
            </a:r>
            <a:r>
              <a:rPr lang="el-GR" sz="1200" kern="1200" baseline="0" dirty="0" smtClean="0">
                <a:solidFill>
                  <a:schemeClr val="tx1"/>
                </a:solidFill>
                <a:latin typeface="+mn-lt"/>
                <a:ea typeface="+mn-ea"/>
                <a:cs typeface="+mn-cs"/>
              </a:rPr>
              <a:t> η τεχνολογία</a:t>
            </a:r>
            <a:r>
              <a:rPr lang="el-GR" sz="1200" kern="1200" dirty="0" smtClean="0">
                <a:solidFill>
                  <a:schemeClr val="tx1"/>
                </a:solidFill>
                <a:latin typeface="+mn-lt"/>
                <a:ea typeface="+mn-ea"/>
                <a:cs typeface="+mn-cs"/>
              </a:rPr>
              <a:t> των Ανανεώσιμων Πηγών Ενέργειας και πιο συγκεκριμένα των Φωτοβολταϊκών Συστημάτων τόσο σε θεωρητικό επίπεδο όσο και σε πρακτικό, καθώς και η εφαρμογή τους </a:t>
            </a:r>
            <a:r>
              <a:rPr lang="el-GR" sz="1200" kern="1200" baseline="0" dirty="0" smtClean="0">
                <a:solidFill>
                  <a:schemeClr val="tx1"/>
                </a:solidFill>
                <a:latin typeface="+mn-lt"/>
                <a:ea typeface="+mn-ea"/>
                <a:cs typeface="+mn-cs"/>
              </a:rPr>
              <a:t> </a:t>
            </a:r>
            <a:r>
              <a:rPr lang="el-GR" sz="1200" kern="1200" dirty="0" smtClean="0">
                <a:solidFill>
                  <a:schemeClr val="tx1"/>
                </a:solidFill>
                <a:latin typeface="+mn-lt"/>
                <a:ea typeface="+mn-ea"/>
                <a:cs typeface="+mn-cs"/>
              </a:rPr>
              <a:t>στην καθημερινή και επιχειρηματική ζωή του σύγχρονου ανθρώπου. </a:t>
            </a:r>
          </a:p>
          <a:p>
            <a:pPr marL="0" marR="0" indent="0" algn="l" defTabSz="914400" rtl="0" eaLnBrk="1" fontAlgn="auto" latinLnBrk="0" hangingPunct="1">
              <a:lnSpc>
                <a:spcPct val="100000"/>
              </a:lnSpc>
              <a:spcBef>
                <a:spcPts val="0"/>
              </a:spcBef>
              <a:spcAft>
                <a:spcPts val="0"/>
              </a:spcAft>
              <a:buClrTx/>
              <a:buSzTx/>
              <a:buFontTx/>
              <a:buNone/>
              <a:tabLst/>
              <a:defRPr/>
            </a:pPr>
            <a:endParaRPr lang="el-G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Για</a:t>
            </a:r>
            <a:r>
              <a:rPr lang="el-GR" baseline="0" dirty="0" smtClean="0"/>
              <a:t> την εκπόνηση της διπλωματικής εργασίας έγινε βιβλιογραφική έρευνα για το θεωρητικό μέρος ενώ  στο πρακτικό κομμάτι έγινε έρευνα αγοράς, μίλησα με εταιρίες του χώρου και συγκεντρώθηκαν στοιχεία από εφαρμόσιμες εγκαταστάσεις.</a:t>
            </a:r>
            <a:r>
              <a:rPr lang="en-US" baseline="0" dirty="0" smtClean="0"/>
              <a:t> </a:t>
            </a:r>
            <a:endParaRPr lang="el-G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l-G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l-GR" dirty="0" smtClean="0"/>
          </a:p>
          <a:p>
            <a:endParaRPr lang="el-GR" dirty="0" smtClean="0"/>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a:t>
            </a:fld>
            <a:endParaRPr lang="el-G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latin typeface="+mn-lt"/>
                <a:ea typeface="+mn-ea"/>
                <a:cs typeface="+mn-cs"/>
              </a:rPr>
              <a:t>Τεχνολογία φιλική στο περιβάλλον</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baseline="0" dirty="0" smtClean="0">
                <a:solidFill>
                  <a:schemeClr val="tx1"/>
                </a:solidFill>
                <a:latin typeface="+mn-lt"/>
                <a:ea typeface="+mn-ea"/>
                <a:cs typeface="+mn-cs"/>
              </a:rPr>
              <a:t>Ενώ η λειτουργία τους είναι αθόρυβη ενώ οι απαιτήσεις συντήρησης τους είναι σχεδόν μηδενικές</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baseline="0" dirty="0" smtClean="0">
                <a:solidFill>
                  <a:schemeClr val="tx1"/>
                </a:solidFill>
                <a:latin typeface="+mn-lt"/>
                <a:ea typeface="+mn-ea"/>
                <a:cs typeface="+mn-cs"/>
              </a:rPr>
              <a:t>Η δυνατότητα μελλοντικής επέκτασης είναι απλή, όπως και η εγκατάσταση σε ήδη υπάρχουσες κατασκευές</a:t>
            </a:r>
            <a:endParaRPr lang="el-GR"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baseline="0" dirty="0" smtClean="0">
                <a:solidFill>
                  <a:schemeClr val="tx1"/>
                </a:solidFill>
                <a:latin typeface="+mn-lt"/>
                <a:ea typeface="+mn-ea"/>
                <a:cs typeface="+mn-cs"/>
              </a:rPr>
              <a:t>Σημαντική είναι η δυνατότητα εγκατάστασης χωρίς ενίσχυση του δικτύου διανομής καθώς είναι διεσπαρμένα και με μικρή σχετικά ισχύ. Ενώ σε αρκετές περιπτώσεις συνδέονται απευθείας στο δίκτυο χαμηλής τάσης.</a:t>
            </a:r>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12</a:t>
            </a:fld>
            <a:endParaRPr lang="el-G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Από την άλλη</a:t>
            </a:r>
            <a:r>
              <a:rPr lang="el-GR" baseline="0" dirty="0" smtClean="0"/>
              <a:t> το κόστος κατασκευής τους  παραμένει υψηλό, παρά τις τεχνολογικές εξελίξεις. </a:t>
            </a:r>
          </a:p>
          <a:p>
            <a:endParaRPr lang="el-GR" baseline="0" dirty="0" smtClean="0"/>
          </a:p>
          <a:p>
            <a:r>
              <a:rPr lang="el-GR" baseline="0" dirty="0" smtClean="0"/>
              <a:t>Και </a:t>
            </a:r>
            <a:r>
              <a:rPr lang="el-GR" baseline="0" dirty="0" err="1" smtClean="0"/>
              <a:t>ετσι</a:t>
            </a:r>
            <a:r>
              <a:rPr lang="el-GR" baseline="0" dirty="0" smtClean="0"/>
              <a:t> η βιωσιμότητα της επένδυσης εξαρτάται απόλυτα από τις κρατικές επιδοτήσεις. </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13</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Στην Ελλάδα</a:t>
            </a:r>
            <a:r>
              <a:rPr lang="el-GR" baseline="0" dirty="0" smtClean="0"/>
              <a:t> η ηλιακή ενέργεια βρίσκεται σε αφθονία.</a:t>
            </a:r>
          </a:p>
          <a:p>
            <a:r>
              <a:rPr lang="el-GR" baseline="0" dirty="0" smtClean="0"/>
              <a:t>Τα Φ/Β μπορούν να ενισχύσουν το προβληματικό δίκτυο τις ώρες και μέρες αιχμής. Ενώ με το διεσπαρμένο δυναμικό τους μειώνουν τις απώλειες και ελαφρύνουν τις γραμμές.</a:t>
            </a:r>
          </a:p>
          <a:p>
            <a:r>
              <a:rPr lang="el-GR" baseline="0" dirty="0" smtClean="0"/>
              <a:t>Μπορούν να βοηθήσουν την σταδιακή απεξάρτηση από εισαγόμενες πηγές ενέργειας.</a:t>
            </a:r>
          </a:p>
          <a:p>
            <a:endParaRPr lang="el-GR" baseline="0" dirty="0" smtClean="0"/>
          </a:p>
          <a:p>
            <a:r>
              <a:rPr lang="el-GR" baseline="0" dirty="0" smtClean="0"/>
              <a:t>Ακόμη έχουν σημαντική συμβολή στην οικονομική ανάπτυξη της χώρας αλλά και της Ελληνικής βιομηχανίας Φ/Β συστημάτων με εξαγωγικές προοπτικές. </a:t>
            </a:r>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14</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aseline="0" dirty="0" smtClean="0"/>
              <a:t>Στην Ευρώπη και συγκεκριμένα στην Γερμανία όπου  μέχρι πρόσφατα κατείχε και την πρώτη θέση σε εγκατεστημένη ισχύ φαίνεται να προωθούνται τα πολύ μικρά και μικρομεσαία συστήματα.  </a:t>
            </a:r>
          </a:p>
          <a:p>
            <a:endParaRPr lang="el-GR" baseline="0" dirty="0" smtClean="0"/>
          </a:p>
          <a:p>
            <a:r>
              <a:rPr lang="el-GR" baseline="0" dirty="0" smtClean="0"/>
              <a:t>Αντίθετα, στην Ελλάδα φαίνεται υπάρχει πρόθεση να αναπτυχθούν κυρίως τα μεγάλα συστήματα και σε ένα βαθμό τα μεσαίου μεγέθους.</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15</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Παρόλα αυτά υπάρχουν κινήσεις που δείχνουν</a:t>
            </a:r>
            <a:r>
              <a:rPr lang="el-GR" baseline="0" dirty="0" smtClean="0"/>
              <a:t> να ενισχύουν τις μικρές εγκαταστάσεις, σύμφωνα με τον νόμο………. </a:t>
            </a:r>
          </a:p>
          <a:p>
            <a:r>
              <a:rPr lang="el-GR" baseline="0" dirty="0" smtClean="0"/>
              <a:t>Κόστος ~40000 € απόδοση ~7000 €/έτος.  </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16</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aseline="0" dirty="0" smtClean="0"/>
              <a:t>Το γενικότερο κλίμα αποπνέει ανασφάλεια στις επενδύσεις μικρών και μεσαίων φωτοβολταϊκών συστημάτων</a:t>
            </a:r>
          </a:p>
          <a:p>
            <a:r>
              <a:rPr lang="el-GR" baseline="0" dirty="0" smtClean="0"/>
              <a:t> καθώς υπάρχουν καθυστερήσεις στις άδειες παραγωγής παρά το χρονοδιάγραμμα που προβλέπει ο νόμος για την έκδοση τους .</a:t>
            </a:r>
          </a:p>
          <a:p>
            <a:r>
              <a:rPr lang="el-GR" baseline="0" dirty="0" smtClean="0"/>
              <a:t>Έχει  υπάρξει μείωση της επιδότησης στο 40% από το αρχικό 60% της επένδυσης</a:t>
            </a:r>
          </a:p>
          <a:p>
            <a:r>
              <a:rPr lang="el-GR" baseline="0" dirty="0" smtClean="0"/>
              <a:t>Ενώ προβλέπεται και σταδιακή μείωση της τιμής της </a:t>
            </a:r>
            <a:r>
              <a:rPr lang="en-US" baseline="0" dirty="0" smtClean="0"/>
              <a:t>kWh </a:t>
            </a:r>
            <a:r>
              <a:rPr lang="el-GR" baseline="0" dirty="0" smtClean="0"/>
              <a:t>5% ετησίως ώστε να συμβαδίζει με την μείωση τιμών των υλικών.</a:t>
            </a:r>
          </a:p>
          <a:p>
            <a:endParaRPr lang="el-GR" baseline="0" dirty="0" smtClean="0"/>
          </a:p>
          <a:p>
            <a:r>
              <a:rPr lang="el-GR" baseline="0" dirty="0" smtClean="0"/>
              <a:t>Ο νέος αναπτυξιακός νόμος ο οποίος βρίσκεται σε δημόσια διαβούλευση, προβλέπει μείωσης της τιμής της </a:t>
            </a:r>
            <a:r>
              <a:rPr lang="en-US" baseline="0" dirty="0" smtClean="0"/>
              <a:t>kWh</a:t>
            </a:r>
            <a:r>
              <a:rPr lang="el-GR" baseline="0" dirty="0" smtClean="0"/>
              <a:t>  από τα 0.45 €/</a:t>
            </a:r>
            <a:r>
              <a:rPr lang="en-US" baseline="0" dirty="0" smtClean="0"/>
              <a:t>kWh </a:t>
            </a:r>
            <a:r>
              <a:rPr lang="el-GR" baseline="0" dirty="0" smtClean="0"/>
              <a:t>στα 0.40 €/</a:t>
            </a:r>
            <a:r>
              <a:rPr lang="en-US" baseline="0" dirty="0" smtClean="0"/>
              <a:t>kWh</a:t>
            </a:r>
            <a:r>
              <a:rPr lang="el-GR" baseline="0" dirty="0" smtClean="0"/>
              <a:t> για έργα έως 100 </a:t>
            </a:r>
            <a:r>
              <a:rPr lang="en-US" baseline="0" dirty="0" smtClean="0"/>
              <a:t>kWp</a:t>
            </a:r>
            <a:r>
              <a:rPr lang="el-GR" baseline="0" dirty="0" smtClean="0"/>
              <a:t> και 0.32 €/</a:t>
            </a:r>
            <a:r>
              <a:rPr lang="en-US" baseline="0" dirty="0" smtClean="0"/>
              <a:t>kWh</a:t>
            </a:r>
            <a:r>
              <a:rPr lang="el-GR" baseline="0" dirty="0" smtClean="0"/>
              <a:t>  για μεγαλύτερα έργα.</a:t>
            </a:r>
          </a:p>
          <a:p>
            <a:endParaRPr lang="el-GR" baseline="0" dirty="0" smtClean="0"/>
          </a:p>
          <a:p>
            <a:r>
              <a:rPr lang="el-GR" baseline="0" dirty="0" smtClean="0"/>
              <a:t>Τα παραπάνω δημιουργούν αμφιβολίες στους νέους επενδυτές ενώ εγκλωβίζει όσους ξεκίνησαν την τελευταία 3ετία και λόγω καθυστερήσεων δεν έχουν ακόμα υπογράψει σύμβαση.</a:t>
            </a:r>
          </a:p>
          <a:p>
            <a:endParaRPr lang="el-GR" baseline="0" dirty="0" smtClean="0"/>
          </a:p>
          <a:p>
            <a:r>
              <a:rPr lang="el-GR" baseline="0" dirty="0" smtClean="0"/>
              <a:t>Γενικότερα οι κυβερνήσεις δείχνουν ότι δεν διατίθενται να δημιουργούν υπερκέρδη στους επενδυτές των ΑΠΕ αλλά να τους εξασφαλίσουν μια βιώσιμη επένδυση των ιδίων κεφαλαίων.</a:t>
            </a:r>
          </a:p>
          <a:p>
            <a:endParaRPr lang="el-GR" baseline="0" dirty="0" smtClean="0"/>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17</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Για το τμήμα αυτό της εργασίας έγινε</a:t>
            </a:r>
            <a:r>
              <a:rPr lang="el-GR" baseline="0" dirty="0" smtClean="0"/>
              <a:t> έρευνα αγοράς αρχικά με κάποια </a:t>
            </a:r>
            <a:r>
              <a:rPr lang="en-US" baseline="0" dirty="0" smtClean="0"/>
              <a:t>mail </a:t>
            </a:r>
            <a:r>
              <a:rPr lang="el-GR" baseline="0" dirty="0" smtClean="0"/>
              <a:t>που έστειλα ως φοιτητής ενώ αργότερα υπήρξαν συνομιλίες με εταιρίες και επενδυτές του χώρου ώστε να συγκεντρωθούν τα απαραίτητα στοιχεία.</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18</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20</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lnSpcReduction="10000"/>
          </a:bodyPr>
          <a:lstStyle/>
          <a:p>
            <a:r>
              <a:rPr lang="el-GR" dirty="0" smtClean="0"/>
              <a:t>ΧΩΜΑΤΟΥΡΓΙΚΕΣ</a:t>
            </a:r>
            <a:r>
              <a:rPr lang="el-GR" baseline="0" dirty="0" smtClean="0"/>
              <a:t> ΕΡΓΑΣΙΕΣ: Στις χωματουργικές εργασίες βλέπουμε ότι ανάμεσα στα πλαίσια </a:t>
            </a:r>
            <a:r>
              <a:rPr lang="en-US" baseline="0" dirty="0" smtClean="0"/>
              <a:t>thin</a:t>
            </a:r>
            <a:r>
              <a:rPr lang="el-GR" baseline="0" dirty="0" smtClean="0"/>
              <a:t> </a:t>
            </a:r>
            <a:r>
              <a:rPr lang="en-US" baseline="0" dirty="0" smtClean="0"/>
              <a:t>film </a:t>
            </a:r>
            <a:r>
              <a:rPr lang="el-GR" baseline="0" dirty="0" smtClean="0"/>
              <a:t>και</a:t>
            </a:r>
            <a:r>
              <a:rPr lang="en-US" baseline="0" dirty="0" smtClean="0"/>
              <a:t> Crystalline</a:t>
            </a:r>
            <a:r>
              <a:rPr lang="el-GR" baseline="0" dirty="0" smtClean="0"/>
              <a:t> τα δεύτερα απαιτούν μικρότερη επένδυση καθώς θα χρειαστούμε μικρότερο αριθμό φωτοβολταϊκών πάνελ. Ακόμα ανάμεσα στο κινητό και σταθερό  σύστημα το δεύτερο απαιτεί επίσης μικρότερη επένδυση εξαιτίας των μικρότερων μονάδων και μειωμένης αντίστασής τους στον άνεμο.</a:t>
            </a:r>
          </a:p>
          <a:p>
            <a:endParaRPr lang="el-GR" baseline="0" dirty="0" smtClean="0"/>
          </a:p>
          <a:p>
            <a:r>
              <a:rPr lang="el-GR" baseline="0" dirty="0" smtClean="0"/>
              <a:t>ΓΕΙΩΣΕΙΣ: Εδώ η διαφορές είναι μικρές καθώς αναφερόμαστε σε μονάδες ίσου μεγέθους. Η διαφορά που προκύπτει ανάμεσα στο σταθερό και κινητό σύστημα οφείλετε στο μεγαλύτερο ύψος των κινητών συστημάτων.</a:t>
            </a:r>
          </a:p>
          <a:p>
            <a:endParaRPr lang="el-GR" baseline="0" dirty="0" smtClean="0"/>
          </a:p>
          <a:p>
            <a:r>
              <a:rPr lang="el-GR" baseline="0" dirty="0" smtClean="0"/>
              <a:t>ΥΠΟΔΟΜΕΣ ΣΤΗΡΙΞΗΣ: Στις υποδομές στήριξης τα φωτοβολταϊκά πλαίσια τύπου </a:t>
            </a:r>
            <a:r>
              <a:rPr lang="en-US" baseline="0" dirty="0" smtClean="0"/>
              <a:t>crystalline</a:t>
            </a:r>
            <a:r>
              <a:rPr lang="el-GR" baseline="0" dirty="0" smtClean="0"/>
              <a:t> απαιτούν μικρότερο ποσό καθώς λόγω μεγαλύτερης απόδοσης τοποθετούνται λιγότερα φωτοβολταϊκά πάνελ.  Από την άλλη η εγκατάσταση των κινητών πλαισίων είναι σημαντικά πιο δαπανηρή καθώς περιλαμβάνονται οι ακριβοί και εξειδικευμένοι μηχανισμοί κίνησης-παρακολούθησης του ήλιου.</a:t>
            </a:r>
          </a:p>
          <a:p>
            <a:endParaRPr lang="el-GR" baseline="0" dirty="0" smtClean="0"/>
          </a:p>
          <a:p>
            <a:r>
              <a:rPr lang="el-GR" baseline="0" dirty="0" smtClean="0"/>
              <a:t>ΥΠΟΔΟΜΕΣ ΔΙΑΣΥΝΔΕΣΗΣ:  Τα πλαίσια τύπου </a:t>
            </a:r>
            <a:r>
              <a:rPr lang="en-US" baseline="0" dirty="0" smtClean="0"/>
              <a:t>crystalline</a:t>
            </a:r>
            <a:r>
              <a:rPr lang="el-GR" baseline="0" dirty="0" smtClean="0"/>
              <a:t> χρειάζονται λιγότερα χρήματα για τις υποδομές διασύνδεσης που περιλαμβάνουν τις καλωδιώσεις λόγω του μικρότερο αριθμού φωτοβολταϊκών πάνελ. Ενώ οι κινητές εγκαταστάσεις χρειάζονται περισσότερα χρήματα λόγω του μηχανισμού κίνησης.</a:t>
            </a:r>
          </a:p>
          <a:p>
            <a:endParaRPr lang="el-GR" baseline="0" dirty="0" smtClean="0"/>
          </a:p>
          <a:p>
            <a:r>
              <a:rPr lang="el-GR" baseline="0" dirty="0" smtClean="0"/>
              <a:t>ΠΕΡΙΦΡΑΞΗ-ΑΣΦΑΛΕΙΑ:  Τα ποσά για αυτήν την δαπάνη είναι η ίδια για όλους τους τύπους εγκατάστασης καθώς μιλάμε για το ίδιο αγροτεμάχιο.</a:t>
            </a:r>
          </a:p>
          <a:p>
            <a:endParaRPr lang="el-GR" baseline="0" dirty="0" smtClean="0"/>
          </a:p>
          <a:p>
            <a:r>
              <a:rPr lang="el-GR" baseline="0" dirty="0" smtClean="0"/>
              <a:t>Η/Μ ΕΓΚΑΤΑΣΤΑΣΗ: Τα βασικά στοιχεία της Η/Μ εγκατάσταση είναι τα φωτοβολταϊκών πάνελ, ο πίνακας διασύνδεσης και τα </a:t>
            </a:r>
            <a:r>
              <a:rPr lang="en-US" baseline="0" dirty="0" smtClean="0"/>
              <a:t>inverter. </a:t>
            </a:r>
            <a:r>
              <a:rPr lang="el-GR" baseline="0" dirty="0" smtClean="0"/>
              <a:t>Τα παραπάνω στοιχεία παραμένουν ίδια όπως και το κόστος τους είτε έχουμε σταθερή είτε κινούμενη εγκατάσταση καθώς μελετάμε συστήματα με την ίδια ονομαστική ισχύ.  Το κόστος διαφοροποιείται ανάμεσα στην τεχνολογία </a:t>
            </a:r>
            <a:r>
              <a:rPr lang="en-US" baseline="0" dirty="0" smtClean="0"/>
              <a:t>thin film </a:t>
            </a:r>
            <a:r>
              <a:rPr lang="el-GR" baseline="0" dirty="0" smtClean="0"/>
              <a:t>και</a:t>
            </a:r>
            <a:r>
              <a:rPr lang="en-US" baseline="0" dirty="0" smtClean="0"/>
              <a:t> Crystalline</a:t>
            </a:r>
            <a:r>
              <a:rPr lang="el-GR" baseline="0" dirty="0" smtClean="0"/>
              <a:t> όπου η διαφορά είναι αισθητή και προέρχεται από την προμήθεια των φωτοβολταϊκών πάνελ τα οποία αν και είναι λιγότερα σε αριθμό στην περίπτωση του </a:t>
            </a:r>
            <a:r>
              <a:rPr lang="en-US" baseline="0" dirty="0" smtClean="0"/>
              <a:t>crystalline </a:t>
            </a:r>
            <a:r>
              <a:rPr lang="el-GR" baseline="0" dirty="0" smtClean="0"/>
              <a:t>έχουν σημαντικά μεγαλύτερο κόστος λόγω υλικού. </a:t>
            </a:r>
          </a:p>
          <a:p>
            <a:r>
              <a:rPr lang="el-GR" baseline="0" dirty="0" smtClean="0"/>
              <a:t> </a:t>
            </a:r>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21</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Στο</a:t>
            </a:r>
            <a:r>
              <a:rPr lang="el-GR" baseline="0" dirty="0" smtClean="0"/>
              <a:t> γενικό διάγραμμα που προκύπτει από τον παραπάνω πίνακα βλέπουμε με μια πρώτη ματιά ότι τα στοιχεία που διαμορφώνουν το τελικό κόστος είναι οι υποδομές στήριξης και η Ηλεκτρομηχανολογική Εγκατάσταση. </a:t>
            </a:r>
          </a:p>
          <a:p>
            <a:r>
              <a:rPr lang="el-GR" baseline="0" dirty="0" smtClean="0"/>
              <a:t>Ακόμα μπορούμε να παρατηρήσουμε ότι η τάση του κόστους των υποδομών στήριξης δεν είναι ίδια με αυτήν της Η/Μ εγκατάστασης. Δηλαδή ενώ η εγκατάσταση με πάνελ τεχνολογίας </a:t>
            </a:r>
            <a:r>
              <a:rPr lang="en-US" baseline="0" dirty="0" smtClean="0"/>
              <a:t>thin film</a:t>
            </a:r>
            <a:r>
              <a:rPr lang="el-GR" baseline="0" dirty="0" smtClean="0"/>
              <a:t> έχει μεγαλύτερο κόστος στήριξης από των </a:t>
            </a:r>
            <a:r>
              <a:rPr lang="en-US" baseline="0" dirty="0" smtClean="0"/>
              <a:t>crystalline</a:t>
            </a:r>
            <a:r>
              <a:rPr lang="el-GR" baseline="0" dirty="0" smtClean="0"/>
              <a:t> η κατάσταση αντιστρέφεται στην ηλεκτρομηχανολογική εγκατάσταση.</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Οι</a:t>
            </a:r>
            <a:r>
              <a:rPr lang="el-GR" baseline="0" dirty="0" smtClean="0"/>
              <a:t> ανανεώσιμες πηγές ενέργειας είναι ήπιες μορφές εκμεταλλεύσιμης ενέργειας, πολύ φιλικές προς το περιβάλλον. </a:t>
            </a:r>
          </a:p>
          <a:p>
            <a:endParaRPr lang="el-GR" baseline="0" dirty="0" smtClean="0"/>
          </a:p>
          <a:p>
            <a:r>
              <a:rPr lang="el-GR" baseline="0" dirty="0" smtClean="0"/>
              <a:t>Κάποιες από αυτές είναι οι </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4</a:t>
            </a:fld>
            <a:endParaRPr lang="el-G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Αναλύοντας</a:t>
            </a:r>
            <a:r>
              <a:rPr lang="el-GR" baseline="0" dirty="0" smtClean="0"/>
              <a:t> τα παραπάνω βλέπουμε για την περίπτωση της τεχνολογίας </a:t>
            </a:r>
            <a:r>
              <a:rPr lang="en-US" baseline="0" dirty="0" smtClean="0"/>
              <a:t>thin film</a:t>
            </a:r>
            <a:r>
              <a:rPr lang="el-GR" baseline="0" dirty="0" smtClean="0"/>
              <a:t> σε σταθερή ή κινούμενη εγκατάσταση ότι δαπάνες όπως η αντικεραυνική προστασία, οι υποδομές διασύνδεσης και η περίφραξη παρουσιάζουν μικρές διαφορές η οποίες δεν επηρεάζουν το τελικό κόστος. </a:t>
            </a:r>
          </a:p>
          <a:p>
            <a:r>
              <a:rPr lang="el-GR" b="1" baseline="0" dirty="0" smtClean="0"/>
              <a:t>Στις χωματουργικές εργασίες </a:t>
            </a:r>
            <a:r>
              <a:rPr lang="el-GR" baseline="0" dirty="0" smtClean="0"/>
              <a:t>ανάμεσα στο σταθερό και κινητό  σύστημα το δεύτερο απαιτεί μεγαλύτερη επένδυση εξαιτίας των μεγαλύτερων μονάδων και της αυξημένης αντίστασής τους στον άνεμο. </a:t>
            </a:r>
          </a:p>
          <a:p>
            <a:r>
              <a:rPr lang="el-GR" b="1" baseline="0" dirty="0" smtClean="0"/>
              <a:t>Στις υποδομές στήριξης </a:t>
            </a:r>
            <a:r>
              <a:rPr lang="el-GR" baseline="0" dirty="0" smtClean="0"/>
              <a:t>η εγκατάσταση των κινητών πλαισίων είναι σημαντικά πιο δαπανηρή καθώς εδώ περιλαμβάνονται οι ακριβοί και εξειδικευμένοι μηχανισμοί κίνησης-παρακολούθησης του ήλιου.</a:t>
            </a:r>
          </a:p>
          <a:p>
            <a:r>
              <a:rPr lang="el-GR" baseline="0" dirty="0" smtClean="0"/>
              <a:t>Ενώ στην Η/Μ εγκατάσταση  το κόστος είναι το ίδιο καθώς μελετάμε μονάδες με ίδια ονομαστική ισχύ.</a:t>
            </a:r>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23</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Τα αποτελέσματα παραμένουν</a:t>
            </a:r>
            <a:r>
              <a:rPr lang="el-GR" baseline="0" dirty="0" smtClean="0"/>
              <a:t> ίδια και για τ</a:t>
            </a:r>
            <a:r>
              <a:rPr lang="el-GR" dirty="0" smtClean="0"/>
              <a:t>ην περίπτωση της</a:t>
            </a:r>
            <a:r>
              <a:rPr lang="el-GR" baseline="0" dirty="0" smtClean="0"/>
              <a:t> τεχνολογίας </a:t>
            </a:r>
            <a:r>
              <a:rPr lang="en-US" baseline="0" dirty="0" smtClean="0"/>
              <a:t>Crystalline </a:t>
            </a:r>
            <a:r>
              <a:rPr lang="el-GR" baseline="0" dirty="0" smtClean="0"/>
              <a:t>όταν έχουμε σταθερό ή κινούμενο σύστημα και έτσι έχουμε πάλι την κινούμενη εγκατάσταση ακριβότερη.</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24</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aseline="0" dirty="0" smtClean="0"/>
              <a:t>Όπως και πριν βλέπουμε κάποια στοιχεία όπως η αντικεραυνική προστασία, οι υποδομές διασύνδεσης και η περίφραξη παρουσιάζουν μικρές ή και μηδενικές διαφορές καθώς αναφερόμαστε σε μονάδες ίδιας ονομαστικής ισχύος. </a:t>
            </a:r>
          </a:p>
          <a:p>
            <a:r>
              <a:rPr lang="el-GR" dirty="0" smtClean="0"/>
              <a:t>Στις χωματουργικές εργασίες και στις υποδομές στήριξης</a:t>
            </a:r>
            <a:r>
              <a:rPr lang="el-GR" baseline="0" dirty="0" smtClean="0"/>
              <a:t> η εγκατάσταση με </a:t>
            </a:r>
            <a:r>
              <a:rPr lang="en-US" baseline="0" dirty="0" smtClean="0"/>
              <a:t>thin film </a:t>
            </a:r>
            <a:r>
              <a:rPr lang="el-GR" baseline="0" dirty="0" smtClean="0"/>
              <a:t>είναι ακριβότερη καθώς λόγω μικρότερης απόδοσης </a:t>
            </a:r>
            <a:r>
              <a:rPr lang="en-US" baseline="0" dirty="0" smtClean="0"/>
              <a:t>Wp</a:t>
            </a:r>
            <a:r>
              <a:rPr lang="el-GR" baseline="0" dirty="0" smtClean="0"/>
              <a:t>/πάνελ έναντι των </a:t>
            </a:r>
            <a:r>
              <a:rPr lang="en-US" baseline="0" dirty="0" smtClean="0"/>
              <a:t>crystalline </a:t>
            </a:r>
            <a:r>
              <a:rPr lang="el-GR" baseline="0" dirty="0" smtClean="0"/>
              <a:t>θα χρειαστεί αρκετά μεγαλύτερος αριθμός  πάνελ (~1400 με ~600) άρα και βάσεων.</a:t>
            </a:r>
          </a:p>
          <a:p>
            <a:r>
              <a:rPr lang="el-GR" baseline="0" dirty="0" smtClean="0"/>
              <a:t>Παρόλο όμως τον σημαντικά μεγαλύτερο αριθμό πάνελ </a:t>
            </a:r>
            <a:r>
              <a:rPr lang="en-US" baseline="0" dirty="0" smtClean="0"/>
              <a:t>thin film </a:t>
            </a:r>
            <a:r>
              <a:rPr lang="el-GR" baseline="0" dirty="0" smtClean="0"/>
              <a:t>το κόστος των </a:t>
            </a:r>
            <a:r>
              <a:rPr lang="en-US" baseline="0" dirty="0" smtClean="0"/>
              <a:t>crystalline </a:t>
            </a:r>
            <a:r>
              <a:rPr lang="el-GR" baseline="0" dirty="0" smtClean="0"/>
              <a:t>είναι μεγαλύτερο σε βαθμό μάλιστα που να ξεπερνά την διαφορά από τις προηγούμενες εργασίες και να καθιστά την αντίστοιχη εγκατάσταση ακριβότερη.</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25</a:t>
            </a:fld>
            <a:endParaRPr lang="el-G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Και σε αυτήν την περίπτωση έχουμε</a:t>
            </a:r>
            <a:r>
              <a:rPr lang="el-GR" baseline="0" dirty="0" smtClean="0"/>
              <a:t> τα ίδια αποτελέσματα με πριν με τα </a:t>
            </a:r>
            <a:r>
              <a:rPr lang="en-US" baseline="0" dirty="0" smtClean="0"/>
              <a:t>crystalline </a:t>
            </a:r>
            <a:r>
              <a:rPr lang="el-GR" baseline="0" dirty="0" smtClean="0"/>
              <a:t>να είναι ακριβότερα.</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26</a:t>
            </a:fld>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Εξετάζοντας την</a:t>
            </a:r>
            <a:r>
              <a:rPr lang="el-GR" baseline="0" dirty="0" smtClean="0"/>
              <a:t> Η/Μ εγκατάσταση η οποία είναι το σημαντικότερο στοιχείο κόστους βλέπουμε ότι περιλαμβάνει, την προμήθεια και τοποθέτηση του κεντρικού πίνακα διασύνδεσης, των </a:t>
            </a:r>
            <a:r>
              <a:rPr lang="en-US" baseline="0" dirty="0" smtClean="0"/>
              <a:t>inverter</a:t>
            </a:r>
            <a:r>
              <a:rPr lang="el-GR" baseline="0" dirty="0" smtClean="0"/>
              <a:t> και των Φ/Β πάνελ</a:t>
            </a:r>
            <a:r>
              <a:rPr lang="en-US" baseline="0" dirty="0" smtClean="0"/>
              <a:t>.</a:t>
            </a:r>
            <a:endParaRPr lang="el-GR" baseline="0" dirty="0" smtClean="0"/>
          </a:p>
          <a:p>
            <a:endParaRPr lang="el-GR" baseline="0" dirty="0" smtClean="0"/>
          </a:p>
          <a:p>
            <a:r>
              <a:rPr lang="el-GR" baseline="0" dirty="0" smtClean="0"/>
              <a:t>Ο κεντρικός </a:t>
            </a:r>
            <a:r>
              <a:rPr lang="el-GR" b="1" baseline="0" dirty="0" smtClean="0"/>
              <a:t>πίνακας διασύνδεσης </a:t>
            </a:r>
            <a:r>
              <a:rPr lang="el-GR" baseline="0" dirty="0" smtClean="0"/>
              <a:t>είναι ο ίδιος και για όλα τα συστήματα καθώς έχουν την ίδια ονομαστική ισχύ. </a:t>
            </a:r>
          </a:p>
          <a:p>
            <a:endParaRPr lang="el-GR" baseline="0" dirty="0" smtClean="0"/>
          </a:p>
          <a:p>
            <a:r>
              <a:rPr lang="el-GR" baseline="0" dirty="0" smtClean="0"/>
              <a:t>Για την εγκατάσταση </a:t>
            </a:r>
            <a:r>
              <a:rPr lang="en-US" baseline="0" dirty="0" smtClean="0"/>
              <a:t>thin film </a:t>
            </a:r>
            <a:r>
              <a:rPr lang="el-GR" baseline="0" dirty="0" smtClean="0"/>
              <a:t> θα χρειαστούμε </a:t>
            </a:r>
            <a:r>
              <a:rPr lang="en-US" b="1" baseline="0" dirty="0" smtClean="0"/>
              <a:t>inverter</a:t>
            </a:r>
            <a:r>
              <a:rPr lang="en-US" baseline="0" dirty="0" smtClean="0"/>
              <a:t> </a:t>
            </a:r>
            <a:r>
              <a:rPr lang="el-GR" baseline="0" dirty="0" smtClean="0"/>
              <a:t>μικρότερης ισχύος αλλά περισσότερα σε αριθμό από ότι στην εγκατάσταση με </a:t>
            </a:r>
            <a:r>
              <a:rPr lang="en-US" baseline="0" dirty="0" smtClean="0"/>
              <a:t>crystalline </a:t>
            </a:r>
            <a:r>
              <a:rPr lang="el-GR" baseline="0" dirty="0" smtClean="0"/>
              <a:t>ένας συνδυασμός που αυξάνει το κόστος.  </a:t>
            </a:r>
          </a:p>
          <a:p>
            <a:endParaRPr lang="el-GR" baseline="0" dirty="0" smtClean="0"/>
          </a:p>
          <a:p>
            <a:r>
              <a:rPr lang="el-GR" baseline="0" dirty="0" smtClean="0"/>
              <a:t>Τα </a:t>
            </a:r>
            <a:r>
              <a:rPr lang="el-GR" b="1" baseline="0" dirty="0" smtClean="0"/>
              <a:t>Φ/Β πάνελ </a:t>
            </a:r>
            <a:r>
              <a:rPr lang="el-GR" baseline="0" dirty="0" smtClean="0"/>
              <a:t>είναι υπερδιπλάσια σε αριθμό για την περίπτωση των </a:t>
            </a:r>
            <a:r>
              <a:rPr lang="en-US" baseline="0" dirty="0" smtClean="0"/>
              <a:t>thin film </a:t>
            </a:r>
            <a:r>
              <a:rPr lang="el-GR" baseline="0" dirty="0" smtClean="0"/>
              <a:t>κάτι που αυξάνει το κόστος εγκατάστασης. Τελικά όμως αν και τα </a:t>
            </a:r>
            <a:r>
              <a:rPr lang="en-US" baseline="0" dirty="0" smtClean="0"/>
              <a:t>thin film </a:t>
            </a:r>
            <a:r>
              <a:rPr lang="el-GR" baseline="0" dirty="0" smtClean="0"/>
              <a:t>παρουσιάζουν μεγαλύτερο κόστος σε όλα τα επιμέρους στοιχεία το κόστος των ίδιων των κρυσταλλικών πάνελ είναι κατά πολύ μεγαλύτερο σε βαθμό που ξεπερνά τα επιμέρους κόστη της Η/Μ εγκατάστασης και των υπόλοιπων εργασιών της κατασκευής και καθιστούν την Φ/Β εγκατάσταση με πάνελ τεχνολογίας </a:t>
            </a:r>
            <a:r>
              <a:rPr lang="en-US" baseline="0" dirty="0" smtClean="0"/>
              <a:t>Crystalline </a:t>
            </a:r>
            <a:r>
              <a:rPr lang="el-GR" baseline="0" dirty="0" smtClean="0"/>
              <a:t>ακριβότερη. </a:t>
            </a:r>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27</a:t>
            </a:fld>
            <a:endParaRPr lang="el-G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Στο διάγραμμα αυτό αρχικά βλέπουμε</a:t>
            </a:r>
            <a:r>
              <a:rPr lang="el-GR" baseline="0" dirty="0" smtClean="0"/>
              <a:t> ότι η εκτίμηση της παραγόμενης ενέργειας</a:t>
            </a:r>
            <a:r>
              <a:rPr lang="en-US" baseline="0" dirty="0" smtClean="0"/>
              <a:t>/</a:t>
            </a:r>
            <a:r>
              <a:rPr lang="el-GR" baseline="0" dirty="0" smtClean="0"/>
              <a:t>έτος για τα κινούμενα πάνελ είναι μεγαλύτερη έναντι των σταθερών όπως και των </a:t>
            </a:r>
            <a:r>
              <a:rPr lang="en-US" baseline="0" dirty="0" smtClean="0"/>
              <a:t>crystalline </a:t>
            </a:r>
            <a:r>
              <a:rPr lang="el-GR" baseline="0" dirty="0" smtClean="0"/>
              <a:t>έναντι των </a:t>
            </a:r>
            <a:r>
              <a:rPr lang="en-US" baseline="0" dirty="0" smtClean="0"/>
              <a:t>Thin Film.</a:t>
            </a:r>
            <a:endParaRPr lang="el-GR" baseline="0" dirty="0" smtClean="0"/>
          </a:p>
          <a:p>
            <a:r>
              <a:rPr lang="el-GR" baseline="0" dirty="0" smtClean="0"/>
              <a:t>Ακόμη σημειώνονται οι χρόνοι απόσβεσης των εγκαταστάσεων οι οποίοι προϋποθέτουν επιδότηση 40%. Μικρότερο χρόνο απόσβεσης παρουσιάζουν τα κινούμενα </a:t>
            </a:r>
            <a:r>
              <a:rPr lang="en-US" baseline="0" dirty="0" smtClean="0"/>
              <a:t>Thin Film.</a:t>
            </a:r>
            <a:r>
              <a:rPr lang="el-GR" baseline="0" dirty="0" smtClean="0"/>
              <a:t> </a:t>
            </a:r>
          </a:p>
          <a:p>
            <a:r>
              <a:rPr lang="el-GR" baseline="0" dirty="0" smtClean="0"/>
              <a:t>Ωστόσο παρατηρώντας την καθαρή οικονομική απόδοση ανά έτος βλέπουμε ότι η μεγαλύτερη είναι αυτή των κινούμενων </a:t>
            </a:r>
            <a:r>
              <a:rPr lang="en-US" baseline="0" dirty="0" smtClean="0"/>
              <a:t>Crystalline.</a:t>
            </a:r>
            <a:endParaRPr lang="el-GR" baseline="0" dirty="0" smtClean="0"/>
          </a:p>
          <a:p>
            <a:r>
              <a:rPr lang="el-GR" baseline="0" dirty="0" smtClean="0"/>
              <a:t>Η καθαρή οικονομική απόδοση υπολογίστηκε για χρήση 25 ετών </a:t>
            </a:r>
            <a:r>
              <a:rPr lang="el-GR" baseline="0" dirty="0" smtClean="0"/>
              <a:t>και</a:t>
            </a:r>
            <a:r>
              <a:rPr lang="en-US" baseline="0" dirty="0" smtClean="0"/>
              <a:t> </a:t>
            </a:r>
            <a:r>
              <a:rPr lang="el-GR" baseline="0" dirty="0" smtClean="0"/>
              <a:t>με </a:t>
            </a:r>
            <a:r>
              <a:rPr lang="el-GR" baseline="0" dirty="0" smtClean="0"/>
              <a:t>τιμή </a:t>
            </a:r>
            <a:r>
              <a:rPr lang="en-US" baseline="0" dirty="0" smtClean="0"/>
              <a:t>kWh</a:t>
            </a:r>
            <a:r>
              <a:rPr lang="el-GR" baseline="0" dirty="0" smtClean="0"/>
              <a:t> στα 0.45 € ενώ είναι απαλλαγμένη από το αρχικό κόστος της επένδυσης</a:t>
            </a:r>
            <a:r>
              <a:rPr lang="el-GR" baseline="0" dirty="0" smtClean="0"/>
              <a:t>. Έτσι η τιμή αυτή μας δείχνει την οικονομική απόδοση του κάθε συστήματος σε βάθος χρόνου. Ενώ η διαφορά της τιμής αυτής ανάμεσα στα συστήματα αυξάνετε όσο αυξάνετε και ο χρόνος ζωής τους.</a:t>
            </a:r>
            <a:endParaRPr lang="el-GR" dirty="0" smtClean="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28</a:t>
            </a:fld>
            <a:endParaRPr lang="el-G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29</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Οι</a:t>
            </a:r>
            <a:r>
              <a:rPr lang="el-GR" baseline="0" dirty="0" smtClean="0"/>
              <a:t> ΑΠΕ είναι ανεξάντλητες, </a:t>
            </a:r>
          </a:p>
          <a:p>
            <a:r>
              <a:rPr lang="el-GR" baseline="0" dirty="0" smtClean="0"/>
              <a:t>	ενισχύουν την αποκέντρωση του ενεργειακού συστήματος</a:t>
            </a:r>
          </a:p>
          <a:p>
            <a:r>
              <a:rPr lang="el-GR" baseline="0" dirty="0" smtClean="0"/>
              <a:t>	έχουν χαμηλό λειτουργικό κόστος</a:t>
            </a:r>
          </a:p>
          <a:p>
            <a:r>
              <a:rPr lang="el-GR" baseline="0" dirty="0" smtClean="0"/>
              <a:t>	ανταποκρίνονται άμεσα στην ζήτηση ενέργειας</a:t>
            </a:r>
          </a:p>
          <a:p>
            <a:r>
              <a:rPr lang="el-GR" baseline="0" dirty="0" smtClean="0"/>
              <a:t>	πρόκειται για επενδύσεις εντάσεως εργασίας καθώς δημιουργούνται πολλές θέσεις σε τοπικό επίπεδο</a:t>
            </a:r>
          </a:p>
          <a:p>
            <a:r>
              <a:rPr lang="el-GR" baseline="0" dirty="0" smtClean="0"/>
              <a:t>	επιδοτούνται από τις περισσότερες κυβερνήσεις καθώς και την ΕΕ</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5</a:t>
            </a:fld>
            <a:endParaRPr lang="el-G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Από</a:t>
            </a:r>
            <a:r>
              <a:rPr lang="el-GR" baseline="0" dirty="0" smtClean="0"/>
              <a:t> την άλλη όμως έχουν διασπαρμένο δυναμικό </a:t>
            </a:r>
          </a:p>
          <a:p>
            <a:r>
              <a:rPr lang="el-GR" baseline="0" dirty="0" smtClean="0"/>
              <a:t>		χαμηλή πυκνότητα ενέργειας	</a:t>
            </a:r>
          </a:p>
          <a:p>
            <a:r>
              <a:rPr lang="el-GR" baseline="0" dirty="0" smtClean="0"/>
              <a:t>		παρουσιάζουν διακυμάνσεις στη διαθεσιμότητα ανάλογα με την εποχή του έτους, την ώρα της ημέρας και το 		γεωγραφικό πλάτος του τόπου</a:t>
            </a:r>
          </a:p>
          <a:p>
            <a:r>
              <a:rPr lang="el-GR" baseline="0" dirty="0" smtClean="0"/>
              <a:t>		Και τέλος απαιτείται μεγάλο κόστος επένδυσης ανά μονάδα εγκατεστημένης ισχύος</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6</a:t>
            </a:fld>
            <a:endParaRPr lang="el-G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Σύμφωνα με τον Σύνδεσμο Εταιριών Φωτοβολταϊκών (ΣΕΦ) (2008)</a:t>
            </a:r>
            <a:r>
              <a:rPr lang="el-GR" sz="1200" kern="1200" baseline="30000" dirty="0" smtClean="0">
                <a:solidFill>
                  <a:schemeClr val="tx1"/>
                </a:solidFill>
                <a:latin typeface="+mn-lt"/>
                <a:ea typeface="+mn-ea"/>
                <a:cs typeface="+mn-cs"/>
              </a:rPr>
              <a:t>5</a:t>
            </a:r>
            <a:r>
              <a:rPr lang="el-GR" sz="1200" kern="1200" dirty="0" smtClean="0">
                <a:solidFill>
                  <a:schemeClr val="tx1"/>
                </a:solidFill>
                <a:latin typeface="+mn-lt"/>
                <a:ea typeface="+mn-ea"/>
                <a:cs typeface="+mn-cs"/>
              </a:rPr>
              <a:t>, η χρήση της ηλιακής ενέργειας καλύπτει  δύο τουλάχιστον ανάγκες: </a:t>
            </a:r>
          </a:p>
          <a:p>
            <a:pPr lvl="0"/>
            <a:r>
              <a:rPr lang="el-GR" sz="1200" kern="1200" dirty="0" smtClean="0">
                <a:solidFill>
                  <a:schemeClr val="tx1"/>
                </a:solidFill>
                <a:latin typeface="+mn-lt"/>
                <a:ea typeface="+mn-ea"/>
                <a:cs typeface="+mn-cs"/>
              </a:rPr>
              <a:t>την ανάγκη σε ενέργεια και </a:t>
            </a:r>
          </a:p>
          <a:p>
            <a:pPr lvl="0"/>
            <a:r>
              <a:rPr lang="el-GR" sz="1200" kern="1200" dirty="0" smtClean="0">
                <a:solidFill>
                  <a:schemeClr val="tx1"/>
                </a:solidFill>
                <a:latin typeface="+mn-lt"/>
                <a:ea typeface="+mn-ea"/>
                <a:cs typeface="+mn-cs"/>
              </a:rPr>
              <a:t>την ανάγκη να προστατευτεί το περιβάλλον. </a:t>
            </a:r>
          </a:p>
          <a:p>
            <a:pPr marL="0" marR="0" indent="0" algn="l" defTabSz="914400" rtl="0" eaLnBrk="1" fontAlgn="auto" latinLnBrk="0" hangingPunct="1">
              <a:lnSpc>
                <a:spcPct val="100000"/>
              </a:lnSpc>
              <a:spcBef>
                <a:spcPts val="0"/>
              </a:spcBef>
              <a:spcAft>
                <a:spcPts val="0"/>
              </a:spcAft>
              <a:buClrTx/>
              <a:buSzTx/>
              <a:buFontTx/>
              <a:buNone/>
              <a:tabLst/>
              <a:defRPr/>
            </a:pPr>
            <a:endParaRPr lang="el-G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latin typeface="+mn-lt"/>
                <a:ea typeface="+mn-ea"/>
                <a:cs typeface="+mn-cs"/>
              </a:rPr>
              <a:t>Πρόκειται για μια καθαρή</a:t>
            </a:r>
            <a:r>
              <a:rPr lang="el-GR" sz="1200" kern="1200" baseline="0" dirty="0" smtClean="0">
                <a:solidFill>
                  <a:schemeClr val="tx1"/>
                </a:solidFill>
                <a:latin typeface="+mn-lt"/>
                <a:ea typeface="+mn-ea"/>
                <a:cs typeface="+mn-cs"/>
              </a:rPr>
              <a:t> </a:t>
            </a:r>
            <a:r>
              <a:rPr lang="el-GR" sz="1200" kern="1200" dirty="0" smtClean="0">
                <a:solidFill>
                  <a:schemeClr val="tx1"/>
                </a:solidFill>
                <a:latin typeface="+mn-lt"/>
                <a:ea typeface="+mn-ea"/>
                <a:cs typeface="+mn-cs"/>
              </a:rPr>
              <a:t>και ήπια</a:t>
            </a:r>
            <a:r>
              <a:rPr lang="el-GR" sz="1200" kern="1200" baseline="0" dirty="0" smtClean="0">
                <a:solidFill>
                  <a:schemeClr val="tx1"/>
                </a:solidFill>
                <a:latin typeface="+mn-lt"/>
                <a:ea typeface="+mn-ea"/>
                <a:cs typeface="+mn-cs"/>
              </a:rPr>
              <a:t> </a:t>
            </a:r>
            <a:r>
              <a:rPr lang="el-GR" sz="1200" kern="1200" dirty="0" smtClean="0">
                <a:solidFill>
                  <a:schemeClr val="tx1"/>
                </a:solidFill>
                <a:latin typeface="+mn-lt"/>
                <a:ea typeface="+mn-ea"/>
                <a:cs typeface="+mn-cs"/>
              </a:rPr>
              <a:t>μορφή ενέργειας, η οποία είναι διαθέσιμη στον καθένα χωρίς κόστος. Ειδικά η Ελλάδα είναι ιδιαίτερα ευνοημένη αφού διαθέτει πολλές ώρες ηλιοφάνειας τις περισσότερες ημέρες του χρόνου </a:t>
            </a:r>
            <a:r>
              <a:rPr lang="el-GR" sz="1200" kern="1200" baseline="30000" dirty="0" smtClean="0">
                <a:solidFill>
                  <a:schemeClr val="tx1"/>
                </a:solidFill>
                <a:latin typeface="+mn-lt"/>
                <a:ea typeface="+mn-ea"/>
                <a:cs typeface="+mn-cs"/>
              </a:rPr>
              <a:t>5</a:t>
            </a:r>
            <a:endParaRPr lang="el-GR" sz="1200" kern="1200" dirty="0" smtClean="0">
              <a:solidFill>
                <a:schemeClr val="tx1"/>
              </a:solidFill>
              <a:latin typeface="+mn-lt"/>
              <a:ea typeface="+mn-ea"/>
              <a:cs typeface="+mn-cs"/>
            </a:endParaRPr>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7</a:t>
            </a:fld>
            <a:endParaRPr lang="el-G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baseline="0" dirty="0" smtClean="0"/>
              <a:t>Η διακύμανση της παραγωγής ηλεκτρικής ενέργειας από τα φωτοβολταϊκά συστήματα, ακολουθεί σε μεγάλο βαθμό την διακύμανση της κατανάλωσης ηλεκτρικής ενέργειας</a:t>
            </a:r>
          </a:p>
          <a:p>
            <a:pPr marL="0" marR="0" indent="0" algn="l" defTabSz="914400" rtl="0" eaLnBrk="1" fontAlgn="auto" latinLnBrk="0" hangingPunct="1">
              <a:lnSpc>
                <a:spcPct val="100000"/>
              </a:lnSpc>
              <a:spcBef>
                <a:spcPts val="0"/>
              </a:spcBef>
              <a:spcAft>
                <a:spcPts val="0"/>
              </a:spcAft>
              <a:buClrTx/>
              <a:buSzTx/>
              <a:buFontTx/>
              <a:buNone/>
              <a:tabLst/>
              <a:defRPr/>
            </a:pPr>
            <a:endParaRPr lang="el-G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baseline="0" dirty="0" smtClean="0"/>
              <a:t>Αυτή η διακύμανση αποτελεί σημαντική βοήθεια για το ηλεκτρικό δίκτυο καθώς  είναι και σημαντικό οικονομικό κίνητρο, αφού η κάλυψη των αιχμών της ζήτησης είναι πολύ δαπανηρή.</a:t>
            </a:r>
          </a:p>
          <a:p>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8</a:t>
            </a:fld>
            <a:endParaRPr lang="el-G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aseline="0" dirty="0" smtClean="0"/>
              <a:t>Αντίστοιχα η παραγωγή ηλιακού ηλεκτρισμού ακολουθεί και την εποχική ζήτηση.</a:t>
            </a:r>
          </a:p>
          <a:p>
            <a:endParaRPr lang="el-GR" baseline="0" dirty="0" smtClean="0"/>
          </a:p>
          <a:p>
            <a:r>
              <a:rPr lang="el-GR" baseline="0" dirty="0" smtClean="0"/>
              <a:t>Η εναρμόνιση αυτή μεταξύ παραγωγής και ζήτησης ενέργειας ενισχύει το ρόλο των Φ/Β και προσθέτει οικονομικά κίνητρα για την προώθηση τους καθώς η κάλυψη των αιχμών είναι ιδιαίτερα δαπανηρή και επίπονη για το δίκτυο διανομής.</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9</a:t>
            </a:fld>
            <a:endParaRPr lang="el-G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Η χρήση των φωτοβολταϊκών</a:t>
            </a:r>
            <a:r>
              <a:rPr lang="el-GR" baseline="0" dirty="0" smtClean="0"/>
              <a:t> συστημάτων σε αυτόνομα συστήματα είναι από τις πρώτες εφαρμογές και δεν ενδείκνυται παρά μόνο σε ιδιαίτερες περιπτώσεις όπου δεν υπάρχει πρόσβαση στο ηλεκτρικό δίκτυο. </a:t>
            </a:r>
            <a:r>
              <a:rPr lang="en-US" baseline="0" dirty="0" smtClean="0"/>
              <a:t>T</a:t>
            </a:r>
            <a:r>
              <a:rPr lang="el-GR" baseline="0" dirty="0" smtClean="0"/>
              <a:t>ο σύστημα αυτό απαιτεί την ύπαρξη μπαταριών και αυτοματισμών για την αποθήκευση της ενέργειας και την απόδοση της σε ώρες ή μέρες χωρίς ηλιοφάνεια. Οι μπαταρίες όμως αυτές έχουν υψηλό κόστος και μικρό χρόνο ζωής καθιστώντας το σύστημα ασύμφορο.</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10</a:t>
            </a:fld>
            <a:endParaRPr lang="el-G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Μια άλλη χρήση και πιο</a:t>
            </a:r>
            <a:r>
              <a:rPr lang="el-GR" baseline="0" dirty="0" smtClean="0"/>
              <a:t> συμφέρουσα είναι το διασυνδεδεμένο σύστημα. Εδώ ως μέσο αποθήκευσης της ενέργειας χρησιμοποιείται το ηλεκτρικό δίκτυο το οποίο δεν έχει κόστος. Στην πραγματικότητα η ενέργεια που παράγει το φωτοβολταϊκό σύστημα δεν αποθηκεύεται αλλά πωλείται απευθείας στην ΔΕΗ σε τιμή σημαντικά υψηλότερη από αυτήν που αγοράζει ο παραγωγός για οικιακή χρήση. </a:t>
            </a:r>
          </a:p>
          <a:p>
            <a:endParaRPr lang="el-GR" dirty="0" smtClean="0"/>
          </a:p>
          <a:p>
            <a:r>
              <a:rPr lang="el-GR" dirty="0" smtClean="0"/>
              <a:t>Εξέλιξη αυτού</a:t>
            </a:r>
            <a:r>
              <a:rPr lang="el-GR" baseline="0" dirty="0" smtClean="0"/>
              <a:t> συστήματος η οποία αναδείχθηκε μέσα από τα κίνητρα των κυβερνήσεων οι οποίες επιδοτούν την επένδυση αλλά και την τιμή αγοράς της </a:t>
            </a:r>
            <a:r>
              <a:rPr lang="en-US" baseline="0" dirty="0" smtClean="0"/>
              <a:t>kWh</a:t>
            </a:r>
            <a:r>
              <a:rPr lang="el-GR" baseline="0" dirty="0" smtClean="0"/>
              <a:t> είναι τα φωτοβολταϊκά πάρκα ως επιχειρηματική δραστηριότητα.</a:t>
            </a:r>
            <a:endParaRPr lang="el-GR" dirty="0"/>
          </a:p>
        </p:txBody>
      </p:sp>
      <p:sp>
        <p:nvSpPr>
          <p:cNvPr id="4" name="3 - Θέση αριθμού διαφάνειας"/>
          <p:cNvSpPr>
            <a:spLocks noGrp="1"/>
          </p:cNvSpPr>
          <p:nvPr>
            <p:ph type="sldNum" sz="quarter" idx="10"/>
          </p:nvPr>
        </p:nvSpPr>
        <p:spPr/>
        <p:txBody>
          <a:bodyPr/>
          <a:lstStyle/>
          <a:p>
            <a:fld id="{8B8AFC48-88BB-41B0-8CE1-C5EB89329235}" type="slidenum">
              <a:rPr lang="el-GR" smtClean="0"/>
              <a:pPr/>
              <a:t>11</a:t>
            </a:fld>
            <a:endParaRPr lang="el-G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 Ελεύθερη σχεδίαση"/>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 Τίτλος"/>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fld id="{9203694C-AFD9-48F8-AB97-8C6467B33331}" type="datetime1">
              <a:rPr lang="el-GR" smtClean="0"/>
              <a:pPr/>
              <a:t>21/3/2010</a:t>
            </a:fld>
            <a:endParaRPr lang="el-GR"/>
          </a:p>
        </p:txBody>
      </p:sp>
      <p:sp>
        <p:nvSpPr>
          <p:cNvPr id="19" name="18 - Θέση υποσέλιδου"/>
          <p:cNvSpPr>
            <a:spLocks noGrp="1"/>
          </p:cNvSpPr>
          <p:nvPr>
            <p:ph type="ftr" sz="quarter" idx="11"/>
          </p:nvPr>
        </p:nvSpPr>
        <p:spPr/>
        <p:txBody>
          <a:bodyPr/>
          <a:lstStyle/>
          <a:p>
            <a:endParaRPr lang="el-GR"/>
          </a:p>
        </p:txBody>
      </p:sp>
      <p:sp>
        <p:nvSpPr>
          <p:cNvPr id="27" name="26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FC78A456-4CDD-4914-8D51-DB357C7D853B}" type="datetime1">
              <a:rPr lang="el-GR" smtClean="0"/>
              <a:pPr/>
              <a:t>21/3/2010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58E3B1E5-8570-4775-9CEC-0A53B619BA26}" type="datetime1">
              <a:rPr lang="el-GR" smtClean="0"/>
              <a:pPr/>
              <a:t>21/3/2010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lgn="l">
              <a:defRPr/>
            </a:lvl1p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2081EF2-BDF8-41A7-9BFE-0CC4C3AE16ED}" type="datetime1">
              <a:rPr lang="el-GR" smtClean="0"/>
              <a:pPr/>
              <a:t>21/3/2010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 Ελεύθερη σχεδίαση"/>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 Τίτλος"/>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42E1E82D-7E61-424D-88CE-40CD65057044}" type="datetime1">
              <a:rPr lang="el-GR" smtClean="0"/>
              <a:pPr/>
              <a:t>21/3/2010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7467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74D00A37-FBC1-4583-A328-9CD991CE294B}" type="datetime1">
              <a:rPr lang="el-GR" smtClean="0"/>
              <a:pPr/>
              <a:t>21/3/2010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3F255250-DEDF-4111-B54D-50409503B351}" type="datetime1">
              <a:rPr lang="el-GR" smtClean="0"/>
              <a:pPr/>
              <a:t>21/3/2010</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320"/>
            <a:ext cx="7470648" cy="1143000"/>
          </a:xfrm>
        </p:spPr>
        <p:txBody>
          <a:bodyPr anchor="ctr"/>
          <a:lstStyle>
            <a:lvl1pPr algn="l">
              <a:defRPr sz="4600"/>
            </a:lvl1pPr>
          </a:lstStyle>
          <a:p>
            <a:r>
              <a:rPr kumimoji="0" lang="el-GR" smtClean="0"/>
              <a:t>Kλικ για επεξεργασία του τίτλου</a:t>
            </a:r>
            <a:endParaRPr kumimoji="0" lang="en-US"/>
          </a:p>
        </p:txBody>
      </p:sp>
      <p:sp>
        <p:nvSpPr>
          <p:cNvPr id="7" name="6 - Θέση ημερομηνίας"/>
          <p:cNvSpPr>
            <a:spLocks noGrp="1"/>
          </p:cNvSpPr>
          <p:nvPr>
            <p:ph type="dt" sz="half" idx="10"/>
          </p:nvPr>
        </p:nvSpPr>
        <p:spPr/>
        <p:txBody>
          <a:bodyPr/>
          <a:lstStyle/>
          <a:p>
            <a:fld id="{F6BAEAEC-C62E-4EAA-9CC7-A30B2003C905}" type="datetime1">
              <a:rPr lang="el-GR" smtClean="0"/>
              <a:pPr/>
              <a:t>21/3/2010</a:t>
            </a:fld>
            <a:endParaRPr lang="el-GR"/>
          </a:p>
        </p:txBody>
      </p:sp>
      <p:sp>
        <p:nvSpPr>
          <p:cNvPr id="8" name="7 - Θέση αριθμού διαφάνειας"/>
          <p:cNvSpPr>
            <a:spLocks noGrp="1"/>
          </p:cNvSpPr>
          <p:nvPr>
            <p:ph type="sldNum" sz="quarter" idx="11"/>
          </p:nvPr>
        </p:nvSpPr>
        <p:spPr/>
        <p:txBody>
          <a:bodyPr/>
          <a:lstStyle/>
          <a:p>
            <a:fld id="{968034E3-C7CB-4FEE-8966-14A976A1EF98}" type="slidenum">
              <a:rPr lang="el-GR" smtClean="0"/>
              <a:pPr/>
              <a:t>‹#›</a:t>
            </a:fld>
            <a:endParaRPr lang="el-GR"/>
          </a:p>
        </p:txBody>
      </p:sp>
      <p:sp>
        <p:nvSpPr>
          <p:cNvPr id="9" name="8 - Θέση υποσέλιδου"/>
          <p:cNvSpPr>
            <a:spLocks noGrp="1"/>
          </p:cNvSpPr>
          <p:nvPr>
            <p:ph type="ftr" sz="quarter" idx="12"/>
          </p:nvPr>
        </p:nvSpPr>
        <p:spPr/>
        <p:txBody>
          <a:bodyPr/>
          <a:lstStyle/>
          <a:p>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B780404A-F992-4D9C-80B8-F43D0ACA05B1}" type="datetime1">
              <a:rPr lang="el-GR" smtClean="0"/>
              <a:pPr/>
              <a:t>21/3/2010</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93E0A76-6A1B-4242-BE36-A16E2F887927}" type="datetime1">
              <a:rPr lang="el-GR" smtClean="0"/>
              <a:pPr/>
              <a:t>21/3/2010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156448" y="6422064"/>
            <a:ext cx="762000" cy="365125"/>
          </a:xfrm>
        </p:spPr>
        <p:txBody>
          <a:bodyPr/>
          <a:lstStyle/>
          <a:p>
            <a:fld id="{968034E3-C7CB-4FEE-8966-14A976A1EF98}"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457200" y="6422064"/>
            <a:ext cx="2133600" cy="365125"/>
          </a:xfrm>
        </p:spPr>
        <p:txBody>
          <a:bodyPr/>
          <a:lstStyle/>
          <a:p>
            <a:fld id="{80E013BE-090B-4769-ADC3-9FACB47941D4}" type="datetime1">
              <a:rPr lang="el-GR" smtClean="0"/>
              <a:pPr/>
              <a:t>21/3/2010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68034E3-C7CB-4FEE-8966-14A976A1EF98}"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 Ελεύθερη σχεδίαση"/>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 Θέση τίτλου"/>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414983A-BE9E-4229-9FFB-7170F47286B1}" type="datetime1">
              <a:rPr lang="el-GR" smtClean="0"/>
              <a:pPr/>
              <a:t>21/3/2010</a:t>
            </a:fld>
            <a:endParaRPr lang="el-GR"/>
          </a:p>
        </p:txBody>
      </p:sp>
      <p:sp>
        <p:nvSpPr>
          <p:cNvPr id="22" name="21 - Θέση υποσέλιδου"/>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l-GR"/>
          </a:p>
        </p:txBody>
      </p:sp>
      <p:sp>
        <p:nvSpPr>
          <p:cNvPr id="18" name="17 - Θέση αριθμού διαφάνειας"/>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68034E3-C7CB-4FEE-8966-14A976A1EF98}"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l.wikipedia.org/wiki/%CE%91%CF%81%CF%87%CE%B5%CE%AF%CE%BF:Pv_compare_D_GR.jp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http://upload.wikimedia.org/wikipedia/el/thumb/1/11/Pv_compare_D_GR.jpg/400px-Pv_compare_D_GR.jpg" TargetMode="Externa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71472" y="2643182"/>
            <a:ext cx="7772400" cy="2082188"/>
          </a:xfrm>
        </p:spPr>
        <p:txBody>
          <a:bodyPr>
            <a:noAutofit/>
          </a:bodyPr>
          <a:lstStyle/>
          <a:p>
            <a:pPr algn="ctr"/>
            <a:r>
              <a:rPr lang="el-GR" sz="3200" dirty="0" smtClean="0"/>
              <a:t>Ο ΡΟΛΟΣ ΚΑΙ Η ΣΗΜΑΣΙΑ ΤΩΝ ΦΩΤΟΒΟΛΤΑΙΚΩΝ</a:t>
            </a:r>
            <a:r>
              <a:rPr lang="en-US" sz="3200" dirty="0" smtClean="0"/>
              <a:t/>
            </a:r>
            <a:br>
              <a:rPr lang="en-US" sz="3200" dirty="0" smtClean="0"/>
            </a:br>
            <a:r>
              <a:rPr lang="el-GR" sz="3200" dirty="0" smtClean="0"/>
              <a:t>ΠΑΡΟΥΣΙΑΣΗ ΚΑΙ ΑΝΑΛΥΣΗ ΟΙΚΟΝΟΜΟΤΕΧΝΙΚΗΣ ΜΕΛΕΤΗΣ</a:t>
            </a:r>
          </a:p>
        </p:txBody>
      </p:sp>
      <p:sp>
        <p:nvSpPr>
          <p:cNvPr id="3" name="2 - Υπότιτλος"/>
          <p:cNvSpPr>
            <a:spLocks noGrp="1"/>
          </p:cNvSpPr>
          <p:nvPr>
            <p:ph type="subTitle" idx="1"/>
          </p:nvPr>
        </p:nvSpPr>
        <p:spPr>
          <a:xfrm>
            <a:off x="714348" y="5143512"/>
            <a:ext cx="7772400" cy="485324"/>
          </a:xfrm>
        </p:spPr>
        <p:txBody>
          <a:bodyPr>
            <a:normAutofit/>
          </a:bodyPr>
          <a:lstStyle/>
          <a:p>
            <a:r>
              <a:rPr lang="el-GR" sz="1800" b="1" dirty="0" smtClean="0"/>
              <a:t>ΥΠΕΥΘΥΝΟΣ ΚΑΘΗΓΗΤΗΣ : Αν. Καθ. Θεοδουλίδης Θεόδωρος</a:t>
            </a:r>
          </a:p>
        </p:txBody>
      </p:sp>
      <p:pic>
        <p:nvPicPr>
          <p:cNvPr id="5" name="Picture 2"/>
          <p:cNvPicPr>
            <a:picLocks noChangeAspect="1" noChangeArrowheads="1"/>
          </p:cNvPicPr>
          <p:nvPr/>
        </p:nvPicPr>
        <p:blipFill>
          <a:blip r:embed="rId2"/>
          <a:srcRect/>
          <a:stretch>
            <a:fillRect/>
          </a:stretch>
        </p:blipFill>
        <p:spPr bwMode="auto">
          <a:xfrm>
            <a:off x="642910" y="571480"/>
            <a:ext cx="5357850" cy="857256"/>
          </a:xfrm>
          <a:prstGeom prst="rect">
            <a:avLst/>
          </a:prstGeom>
          <a:noFill/>
          <a:ln w="1">
            <a:noFill/>
            <a:miter lim="800000"/>
            <a:headEnd/>
            <a:tailEnd type="none" w="med" len="med"/>
          </a:ln>
          <a:effectLst/>
        </p:spPr>
      </p:pic>
      <p:pic>
        <p:nvPicPr>
          <p:cNvPr id="6" name="Picture 1"/>
          <p:cNvPicPr>
            <a:picLocks noChangeAspect="1" noChangeArrowheads="1"/>
          </p:cNvPicPr>
          <p:nvPr/>
        </p:nvPicPr>
        <p:blipFill>
          <a:blip r:embed="rId3"/>
          <a:srcRect/>
          <a:stretch>
            <a:fillRect/>
          </a:stretch>
        </p:blipFill>
        <p:spPr bwMode="auto">
          <a:xfrm>
            <a:off x="6000760" y="571480"/>
            <a:ext cx="2381250" cy="857256"/>
          </a:xfrm>
          <a:prstGeom prst="rect">
            <a:avLst/>
          </a:prstGeom>
          <a:noFill/>
          <a:ln w="1">
            <a:noFill/>
            <a:miter lim="800000"/>
            <a:headEnd/>
            <a:tailEnd type="none" w="med" len="med"/>
          </a:ln>
          <a:effectLst/>
        </p:spPr>
      </p:pic>
      <p:sp>
        <p:nvSpPr>
          <p:cNvPr id="7" name="6 - Ορθογώνιο"/>
          <p:cNvSpPr/>
          <p:nvPr/>
        </p:nvSpPr>
        <p:spPr>
          <a:xfrm>
            <a:off x="0" y="1785926"/>
            <a:ext cx="9144000" cy="461665"/>
          </a:xfrm>
          <a:prstGeom prst="rect">
            <a:avLst/>
          </a:prstGeom>
        </p:spPr>
        <p:txBody>
          <a:bodyPr wrap="square">
            <a:spAutoFit/>
          </a:bodyPr>
          <a:lstStyle/>
          <a:p>
            <a:pPr algn="ctr"/>
            <a:r>
              <a:rPr lang="el-GR" sz="2400" b="1" dirty="0" smtClean="0">
                <a:solidFill>
                  <a:prstClr val="white"/>
                </a:solidFill>
              </a:rPr>
              <a:t>Καρασαββίδης Νικόλαος</a:t>
            </a:r>
            <a:endParaRPr lang="el-GR" sz="2400" dirty="0"/>
          </a:p>
        </p:txBody>
      </p:sp>
    </p:spTree>
  </p:cSld>
  <p:clrMapOvr>
    <a:masterClrMapping/>
  </p:clrMapOvr>
  <p:transition advTm="13282"/>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lstStyle/>
          <a:p>
            <a:pPr algn="ctr"/>
            <a:r>
              <a:rPr lang="el-GR" dirty="0" smtClean="0"/>
              <a:t>Χρήση Φωτοβολταϊκών</a:t>
            </a:r>
            <a:endParaRPr lang="el-GR" dirty="0"/>
          </a:p>
        </p:txBody>
      </p:sp>
      <p:sp>
        <p:nvSpPr>
          <p:cNvPr id="5" name="4 - Θέση περιεχομένου"/>
          <p:cNvSpPr>
            <a:spLocks noGrp="1"/>
          </p:cNvSpPr>
          <p:nvPr>
            <p:ph idx="1"/>
          </p:nvPr>
        </p:nvSpPr>
        <p:spPr/>
        <p:txBody>
          <a:bodyPr/>
          <a:lstStyle/>
          <a:p>
            <a:r>
              <a:rPr lang="el-GR" dirty="0" smtClean="0"/>
              <a:t>ΑΥΤΟΝΟΜΟ ΣΥΣΤΗΜΑ</a:t>
            </a:r>
            <a:endParaRPr lang="el-GR" dirty="0"/>
          </a:p>
        </p:txBody>
      </p:sp>
      <p:pic>
        <p:nvPicPr>
          <p:cNvPr id="6" name="5 - Εικόνα"/>
          <p:cNvPicPr/>
          <p:nvPr/>
        </p:nvPicPr>
        <p:blipFill>
          <a:blip r:embed="rId3"/>
          <a:srcRect/>
          <a:stretch>
            <a:fillRect/>
          </a:stretch>
        </p:blipFill>
        <p:spPr bwMode="auto">
          <a:xfrm>
            <a:off x="571472" y="2285992"/>
            <a:ext cx="7786742" cy="4214842"/>
          </a:xfrm>
          <a:prstGeom prst="rect">
            <a:avLst/>
          </a:prstGeom>
          <a:noFill/>
          <a:ln w="9525">
            <a:noFill/>
            <a:miter lim="800000"/>
            <a:headEnd/>
            <a:tailEnd/>
          </a:ln>
        </p:spPr>
      </p:pic>
      <p:sp>
        <p:nvSpPr>
          <p:cNvPr id="7" name="6 - Θέση αριθμού διαφάνειας"/>
          <p:cNvSpPr>
            <a:spLocks noGrp="1"/>
          </p:cNvSpPr>
          <p:nvPr>
            <p:ph type="sldNum" sz="quarter" idx="12"/>
          </p:nvPr>
        </p:nvSpPr>
        <p:spPr/>
        <p:txBody>
          <a:bodyPr/>
          <a:lstStyle/>
          <a:p>
            <a:fld id="{968034E3-C7CB-4FEE-8966-14A976A1EF98}" type="slidenum">
              <a:rPr lang="el-GR" smtClean="0"/>
              <a:pPr/>
              <a:t>10</a:t>
            </a:fld>
            <a:endParaRPr lang="el-GR" dirty="0"/>
          </a:p>
        </p:txBody>
      </p:sp>
    </p:spTree>
  </p:cSld>
  <p:clrMapOvr>
    <a:masterClrMapping/>
  </p:clrMapOvr>
  <p:transition advTm="40547"/>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Autofit/>
          </a:bodyPr>
          <a:lstStyle/>
          <a:p>
            <a:pPr algn="ctr"/>
            <a:r>
              <a:rPr lang="el-GR" dirty="0" smtClean="0"/>
              <a:t/>
            </a:r>
            <a:br>
              <a:rPr lang="el-GR" dirty="0" smtClean="0"/>
            </a:br>
            <a:r>
              <a:rPr lang="el-GR" dirty="0" smtClean="0"/>
              <a:t>Χρήση Φωτοβολταϊκών</a:t>
            </a:r>
            <a:br>
              <a:rPr lang="el-GR" dirty="0" smtClean="0"/>
            </a:br>
            <a:endParaRPr lang="el-GR" dirty="0"/>
          </a:p>
        </p:txBody>
      </p:sp>
      <p:sp>
        <p:nvSpPr>
          <p:cNvPr id="2" name="1 - Θέση περιεχομένου"/>
          <p:cNvSpPr>
            <a:spLocks noGrp="1"/>
          </p:cNvSpPr>
          <p:nvPr>
            <p:ph idx="1"/>
          </p:nvPr>
        </p:nvSpPr>
        <p:spPr/>
        <p:txBody>
          <a:bodyPr/>
          <a:lstStyle/>
          <a:p>
            <a:r>
              <a:rPr lang="el-GR" dirty="0" smtClean="0"/>
              <a:t>ΔΙΑΣΥΝΔΕΔΕΜΕΝΟ ΣΥΣΤΗΜΑ</a:t>
            </a:r>
            <a:endParaRPr lang="el-GR" dirty="0"/>
          </a:p>
        </p:txBody>
      </p:sp>
      <p:pic>
        <p:nvPicPr>
          <p:cNvPr id="4" name="3 - Εικόνα"/>
          <p:cNvPicPr/>
          <p:nvPr/>
        </p:nvPicPr>
        <p:blipFill>
          <a:blip r:embed="rId3"/>
          <a:srcRect/>
          <a:stretch>
            <a:fillRect/>
          </a:stretch>
        </p:blipFill>
        <p:spPr bwMode="auto">
          <a:xfrm>
            <a:off x="571472" y="2214554"/>
            <a:ext cx="7715304" cy="4214842"/>
          </a:xfrm>
          <a:prstGeom prst="rect">
            <a:avLst/>
          </a:prstGeom>
          <a:noFill/>
          <a:ln w="9525">
            <a:noFill/>
            <a:miter lim="800000"/>
            <a:headEnd/>
            <a:tailEnd/>
          </a:ln>
        </p:spPr>
      </p:pic>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11</a:t>
            </a:fld>
            <a:endParaRPr lang="el-GR" dirty="0"/>
          </a:p>
        </p:txBody>
      </p:sp>
    </p:spTree>
  </p:cSld>
  <p:clrMapOvr>
    <a:masterClrMapping/>
  </p:clrMapOvr>
  <p:transition advTm="37422"/>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0" y="274638"/>
            <a:ext cx="9144000" cy="1143000"/>
          </a:xfrm>
        </p:spPr>
        <p:txBody>
          <a:bodyPr>
            <a:normAutofit fontScale="90000"/>
          </a:bodyPr>
          <a:lstStyle/>
          <a:p>
            <a:pPr algn="ctr"/>
            <a:r>
              <a:rPr lang="el-GR" dirty="0" smtClean="0"/>
              <a:t/>
            </a:r>
            <a:br>
              <a:rPr lang="el-GR" dirty="0" smtClean="0"/>
            </a:br>
            <a:r>
              <a:rPr lang="el-GR" dirty="0" smtClean="0"/>
              <a:t>Πλεονεκτήματα Φ/Β Συστημάτων</a:t>
            </a:r>
            <a:br>
              <a:rPr lang="el-GR" dirty="0" smtClean="0"/>
            </a:br>
            <a:endParaRPr lang="el-GR" dirty="0"/>
          </a:p>
        </p:txBody>
      </p:sp>
      <p:sp>
        <p:nvSpPr>
          <p:cNvPr id="2" name="1 - Θέση περιεχομένου"/>
          <p:cNvSpPr>
            <a:spLocks noGrp="1"/>
          </p:cNvSpPr>
          <p:nvPr>
            <p:ph idx="1"/>
          </p:nvPr>
        </p:nvSpPr>
        <p:spPr>
          <a:xfrm>
            <a:off x="357158" y="1643050"/>
            <a:ext cx="8429684" cy="4948068"/>
          </a:xfrm>
        </p:spPr>
        <p:txBody>
          <a:bodyPr>
            <a:normAutofit fontScale="92500" lnSpcReduction="10000"/>
          </a:bodyPr>
          <a:lstStyle/>
          <a:p>
            <a:pPr lvl="0">
              <a:lnSpc>
                <a:spcPct val="150000"/>
              </a:lnSpc>
            </a:pPr>
            <a:r>
              <a:rPr lang="el-GR" dirty="0" smtClean="0"/>
              <a:t>Τεχνολογία φιλική στο περιβάλλον</a:t>
            </a:r>
          </a:p>
          <a:p>
            <a:pPr>
              <a:lnSpc>
                <a:spcPct val="150000"/>
              </a:lnSpc>
            </a:pPr>
            <a:r>
              <a:rPr lang="el-GR" dirty="0" smtClean="0"/>
              <a:t>Αθόρυβη λειτουργία</a:t>
            </a:r>
          </a:p>
          <a:p>
            <a:pPr lvl="0">
              <a:lnSpc>
                <a:spcPct val="150000"/>
              </a:lnSpc>
            </a:pPr>
            <a:r>
              <a:rPr lang="el-GR" dirty="0" smtClean="0"/>
              <a:t>Σχεδόν μηδενικές απαιτήσεις συντήρησης </a:t>
            </a:r>
          </a:p>
          <a:p>
            <a:pPr lvl="0">
              <a:lnSpc>
                <a:spcPct val="150000"/>
              </a:lnSpc>
            </a:pPr>
            <a:r>
              <a:rPr lang="el-GR" dirty="0" smtClean="0"/>
              <a:t>Δυνατότητα μελλοντικής επέκτασης</a:t>
            </a:r>
          </a:p>
          <a:p>
            <a:pPr>
              <a:lnSpc>
                <a:spcPct val="150000"/>
              </a:lnSpc>
            </a:pPr>
            <a:r>
              <a:rPr lang="el-GR" dirty="0" smtClean="0"/>
              <a:t>Εγκατάσταση σε ήδη υπάρχουσες κατασκευές</a:t>
            </a:r>
          </a:p>
          <a:p>
            <a:pPr>
              <a:lnSpc>
                <a:spcPct val="150000"/>
              </a:lnSpc>
            </a:pPr>
            <a:r>
              <a:rPr lang="el-GR" dirty="0" smtClean="0"/>
              <a:t>Εγκατάσταση χωρίς ενίσχυση του δικτύου διανομής</a:t>
            </a:r>
          </a:p>
          <a:p>
            <a:pPr lvl="0"/>
            <a:endParaRPr lang="el-GR" dirty="0" smtClean="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12</a:t>
            </a:fld>
            <a:endParaRPr lang="el-GR" dirty="0"/>
          </a:p>
        </p:txBody>
      </p:sp>
    </p:spTree>
  </p:cSld>
  <p:clrMapOvr>
    <a:masterClrMapping/>
  </p:clrMapOvr>
  <p:transition advTm="23359"/>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0" y="274638"/>
            <a:ext cx="9144000" cy="1143000"/>
          </a:xfrm>
        </p:spPr>
        <p:txBody>
          <a:bodyPr>
            <a:normAutofit/>
          </a:bodyPr>
          <a:lstStyle/>
          <a:p>
            <a:pPr algn="ctr"/>
            <a:r>
              <a:rPr lang="el-GR" dirty="0" smtClean="0"/>
              <a:t>Μειονεκτήματα Φ/Β Συστημάτων</a:t>
            </a:r>
            <a:endParaRPr lang="el-GR" dirty="0"/>
          </a:p>
        </p:txBody>
      </p:sp>
      <p:sp>
        <p:nvSpPr>
          <p:cNvPr id="2" name="1 - Θέση περιεχομένου"/>
          <p:cNvSpPr>
            <a:spLocks noGrp="1"/>
          </p:cNvSpPr>
          <p:nvPr>
            <p:ph idx="1"/>
          </p:nvPr>
        </p:nvSpPr>
        <p:spPr>
          <a:xfrm>
            <a:off x="457200" y="1600200"/>
            <a:ext cx="8258204" cy="4525963"/>
          </a:xfrm>
        </p:spPr>
        <p:txBody>
          <a:bodyPr/>
          <a:lstStyle/>
          <a:p>
            <a:pPr>
              <a:buNone/>
            </a:pPr>
            <a:endParaRPr lang="el-GR" dirty="0" smtClean="0"/>
          </a:p>
          <a:p>
            <a:pPr>
              <a:lnSpc>
                <a:spcPct val="150000"/>
              </a:lnSpc>
            </a:pPr>
            <a:r>
              <a:rPr lang="el-GR" dirty="0" smtClean="0"/>
              <a:t>Υψηλό κόστος παρά τις τεχνολογικές εξελίξεις</a:t>
            </a:r>
          </a:p>
          <a:p>
            <a:pPr>
              <a:lnSpc>
                <a:spcPct val="150000"/>
              </a:lnSpc>
            </a:pPr>
            <a:r>
              <a:rPr lang="el-GR" dirty="0" smtClean="0"/>
              <a:t>Εξάρτηση από τις κρατικές επιδοτήσεις</a:t>
            </a:r>
            <a:endParaRPr lang="el-GR" dirty="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13</a:t>
            </a:fld>
            <a:endParaRPr lang="el-GR" dirty="0"/>
          </a:p>
        </p:txBody>
      </p:sp>
    </p:spTree>
  </p:cSld>
  <p:clrMapOvr>
    <a:masterClrMapping/>
  </p:clrMapOvr>
  <p:transition advTm="12094"/>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0" y="0"/>
            <a:ext cx="9144000" cy="1143000"/>
          </a:xfrm>
        </p:spPr>
        <p:txBody>
          <a:bodyPr>
            <a:normAutofit fontScale="90000"/>
          </a:bodyPr>
          <a:lstStyle/>
          <a:p>
            <a:pPr algn="ctr"/>
            <a:r>
              <a:rPr lang="el-GR" dirty="0" smtClean="0"/>
              <a:t/>
            </a:r>
            <a:br>
              <a:rPr lang="el-GR" dirty="0" smtClean="0"/>
            </a:br>
            <a:r>
              <a:rPr lang="el-GR" dirty="0" smtClean="0"/>
              <a:t>Παράγοντες που συντελούν στην ανάπτυξη των Φ/Β στην Ελλάδα </a:t>
            </a:r>
            <a:br>
              <a:rPr lang="el-GR" dirty="0" smtClean="0"/>
            </a:br>
            <a:endParaRPr lang="el-GR" dirty="0"/>
          </a:p>
        </p:txBody>
      </p:sp>
      <p:sp>
        <p:nvSpPr>
          <p:cNvPr id="2" name="1 - Θέση περιεχομένου"/>
          <p:cNvSpPr>
            <a:spLocks noGrp="1"/>
          </p:cNvSpPr>
          <p:nvPr>
            <p:ph idx="1"/>
          </p:nvPr>
        </p:nvSpPr>
        <p:spPr>
          <a:xfrm>
            <a:off x="214282" y="1285860"/>
            <a:ext cx="8715436" cy="5572140"/>
          </a:xfrm>
        </p:spPr>
        <p:txBody>
          <a:bodyPr>
            <a:normAutofit/>
          </a:bodyPr>
          <a:lstStyle/>
          <a:p>
            <a:pPr>
              <a:lnSpc>
                <a:spcPct val="150000"/>
              </a:lnSpc>
            </a:pPr>
            <a:r>
              <a:rPr lang="el-GR" dirty="0" smtClean="0"/>
              <a:t>  Πηγή ενέργειας που είναι σε αφθονία</a:t>
            </a:r>
          </a:p>
          <a:p>
            <a:pPr>
              <a:lnSpc>
                <a:spcPct val="150000"/>
              </a:lnSpc>
            </a:pPr>
            <a:r>
              <a:rPr lang="el-GR" dirty="0" smtClean="0"/>
              <a:t>  Ενίσχυση του δικτύου τις ώρες αιχμών</a:t>
            </a:r>
          </a:p>
          <a:p>
            <a:pPr>
              <a:lnSpc>
                <a:spcPct val="110000"/>
              </a:lnSpc>
            </a:pPr>
            <a:r>
              <a:rPr lang="el-GR" dirty="0" smtClean="0"/>
              <a:t>  Μείωση των απωλειών του δικτύου και ελάφρυνση των γραμμών</a:t>
            </a:r>
          </a:p>
          <a:p>
            <a:pPr>
              <a:lnSpc>
                <a:spcPct val="110000"/>
              </a:lnSpc>
            </a:pPr>
            <a:r>
              <a:rPr lang="el-GR" dirty="0" smtClean="0"/>
              <a:t>  Σταδιακή απεξάρτηση από το πετρέλαιο και κάθε μορφής εισαγόμενη ενέργεια</a:t>
            </a:r>
            <a:endParaRPr lang="en-US" dirty="0" smtClean="0"/>
          </a:p>
          <a:p>
            <a:pPr>
              <a:lnSpc>
                <a:spcPct val="150000"/>
              </a:lnSpc>
            </a:pPr>
            <a:r>
              <a:rPr lang="el-GR" dirty="0" smtClean="0"/>
              <a:t>  Ανάπτυξη οικονομικών δραστηριοτήτων</a:t>
            </a:r>
          </a:p>
          <a:p>
            <a:pPr>
              <a:lnSpc>
                <a:spcPct val="150000"/>
              </a:lnSpc>
            </a:pPr>
            <a:r>
              <a:rPr lang="el-GR" dirty="0" smtClean="0"/>
              <a:t>  Ανάπτυξη της Ελληνικής Βιομηχανίας Φ/Β</a:t>
            </a:r>
          </a:p>
          <a:p>
            <a:pPr>
              <a:buNone/>
            </a:pPr>
            <a:endParaRPr lang="el-GR" dirty="0" smtClean="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14</a:t>
            </a:fld>
            <a:endParaRPr lang="el-GR"/>
          </a:p>
        </p:txBody>
      </p:sp>
    </p:spTree>
  </p:cSld>
  <p:clrMapOvr>
    <a:masterClrMapping/>
  </p:clrMapOvr>
  <p:transition advTm="2523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28596" y="0"/>
            <a:ext cx="8229600" cy="714356"/>
          </a:xfrm>
        </p:spPr>
        <p:txBody>
          <a:bodyPr>
            <a:normAutofit fontScale="90000"/>
          </a:bodyPr>
          <a:lstStyle/>
          <a:p>
            <a:pPr algn="ctr"/>
            <a:r>
              <a:rPr lang="el-GR" dirty="0" smtClean="0"/>
              <a:t> Κίνητρα  </a:t>
            </a:r>
            <a:endParaRPr lang="el-GR" dirty="0"/>
          </a:p>
        </p:txBody>
      </p:sp>
      <p:sp>
        <p:nvSpPr>
          <p:cNvPr id="2" name="1 - Θέση περιεχομένου"/>
          <p:cNvSpPr>
            <a:spLocks noGrp="1"/>
          </p:cNvSpPr>
          <p:nvPr>
            <p:ph idx="1"/>
          </p:nvPr>
        </p:nvSpPr>
        <p:spPr/>
        <p:txBody>
          <a:bodyPr>
            <a:normAutofit/>
          </a:bodyPr>
          <a:lstStyle/>
          <a:p>
            <a:pPr>
              <a:buNone/>
            </a:pPr>
            <a:endParaRPr lang="el-GR" dirty="0" smtClean="0"/>
          </a:p>
          <a:p>
            <a:endParaRPr lang="el-GR" dirty="0" smtClean="0"/>
          </a:p>
          <a:p>
            <a:endParaRPr lang="el-GR" dirty="0" smtClean="0"/>
          </a:p>
          <a:p>
            <a:endParaRPr lang="el-GR" dirty="0" smtClean="0"/>
          </a:p>
          <a:p>
            <a:endParaRPr lang="el-GR" dirty="0" smtClean="0"/>
          </a:p>
          <a:p>
            <a:endParaRPr lang="en-US" dirty="0" smtClean="0"/>
          </a:p>
          <a:p>
            <a:endParaRPr lang="en-US" dirty="0" smtClean="0"/>
          </a:p>
          <a:p>
            <a:endParaRPr lang="en-US" dirty="0" smtClean="0"/>
          </a:p>
          <a:p>
            <a:pPr>
              <a:buNone/>
            </a:pPr>
            <a:endParaRPr lang="el-GR" dirty="0" smtClean="0"/>
          </a:p>
          <a:p>
            <a:endParaRPr lang="el-GR" dirty="0" smtClean="0"/>
          </a:p>
          <a:p>
            <a:endParaRPr lang="el-GR" dirty="0" smtClean="0"/>
          </a:p>
          <a:p>
            <a:endParaRPr lang="el-GR" dirty="0" smtClean="0"/>
          </a:p>
          <a:p>
            <a:endParaRPr lang="el-GR" dirty="0"/>
          </a:p>
        </p:txBody>
      </p:sp>
      <p:pic>
        <p:nvPicPr>
          <p:cNvPr id="4" name="3 - Εικόνα" descr="http://upload.wikimedia.org/wikipedia/el/thumb/1/11/Pv_compare_D_GR.jpg/400px-Pv_compare_D_GR.jpg">
            <a:hlinkClick r:id="rId3" tooltip="Pv compare D GR.jpg"/>
          </p:cNvPr>
          <p:cNvPicPr/>
          <p:nvPr/>
        </p:nvPicPr>
        <p:blipFill>
          <a:blip r:embed="rId4" r:link="rId5"/>
          <a:srcRect/>
          <a:stretch>
            <a:fillRect/>
          </a:stretch>
        </p:blipFill>
        <p:spPr bwMode="auto">
          <a:xfrm>
            <a:off x="0" y="642918"/>
            <a:ext cx="9144000" cy="5786478"/>
          </a:xfrm>
          <a:prstGeom prst="rect">
            <a:avLst/>
          </a:prstGeom>
          <a:noFill/>
          <a:ln w="9525">
            <a:noFill/>
            <a:miter lim="800000"/>
            <a:headEnd/>
            <a:tailEnd/>
          </a:ln>
        </p:spPr>
      </p:pic>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15</a:t>
            </a:fld>
            <a:endParaRPr lang="el-GR"/>
          </a:p>
        </p:txBody>
      </p:sp>
    </p:spTree>
  </p:cSld>
  <p:clrMapOvr>
    <a:masterClrMapping/>
  </p:clrMapOvr>
  <p:transition advTm="28423"/>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285720" y="428604"/>
            <a:ext cx="8858280" cy="1143000"/>
          </a:xfrm>
        </p:spPr>
        <p:txBody>
          <a:bodyPr>
            <a:normAutofit fontScale="90000"/>
          </a:bodyPr>
          <a:lstStyle/>
          <a:p>
            <a:pPr algn="ctr"/>
            <a:r>
              <a:rPr lang="el-GR" dirty="0" smtClean="0"/>
              <a:t>Φωτοβολταϊκά Συστήματα σε Κτιριακές Εγκαταστάσεις</a:t>
            </a:r>
            <a:br>
              <a:rPr lang="el-GR" dirty="0" smtClean="0"/>
            </a:br>
            <a:endParaRPr lang="el-GR" dirty="0"/>
          </a:p>
        </p:txBody>
      </p:sp>
      <p:sp>
        <p:nvSpPr>
          <p:cNvPr id="2" name="1 - Θέση περιεχομένου"/>
          <p:cNvSpPr>
            <a:spLocks noGrp="1"/>
          </p:cNvSpPr>
          <p:nvPr>
            <p:ph idx="1"/>
          </p:nvPr>
        </p:nvSpPr>
        <p:spPr>
          <a:xfrm>
            <a:off x="0" y="1643050"/>
            <a:ext cx="9144000" cy="4000528"/>
          </a:xfrm>
        </p:spPr>
        <p:txBody>
          <a:bodyPr>
            <a:normAutofit lnSpcReduction="10000"/>
          </a:bodyPr>
          <a:lstStyle/>
          <a:p>
            <a:r>
              <a:rPr lang="el-GR" dirty="0" smtClean="0"/>
              <a:t>Μέχρι 10</a:t>
            </a:r>
            <a:r>
              <a:rPr lang="en-US" dirty="0" smtClean="0"/>
              <a:t>kWp</a:t>
            </a:r>
            <a:endParaRPr lang="el-GR" dirty="0" smtClean="0"/>
          </a:p>
          <a:p>
            <a:r>
              <a:rPr lang="el-GR" dirty="0" smtClean="0"/>
              <a:t>Εγκατάσταση στο δώμα ή τη στέγη</a:t>
            </a:r>
          </a:p>
          <a:p>
            <a:r>
              <a:rPr lang="el-GR" dirty="0" smtClean="0"/>
              <a:t>Εξαίρεση τα μη Διασυνδεδεμένα νησιά</a:t>
            </a:r>
          </a:p>
          <a:p>
            <a:r>
              <a:rPr lang="el-GR" dirty="0" smtClean="0"/>
              <a:t>Ζεστό νερό από ηλιακούς θερμοσίφωνες</a:t>
            </a:r>
          </a:p>
          <a:p>
            <a:r>
              <a:rPr lang="el-GR" dirty="0" smtClean="0"/>
              <a:t>Μη ύπαρξη δημόσιας ενίσχυσης</a:t>
            </a:r>
          </a:p>
          <a:p>
            <a:r>
              <a:rPr lang="el-GR" dirty="0" smtClean="0"/>
              <a:t>Σύμβαση Συμψηφισμού για είκοσι πέντε έτη</a:t>
            </a:r>
          </a:p>
          <a:p>
            <a:r>
              <a:rPr lang="el-GR" dirty="0" smtClean="0"/>
              <a:t>Η τιμή της παραγόμενης ενέργειας ορίζεται σε 0,55 Ευρώ/kWh</a:t>
            </a:r>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16</a:t>
            </a:fld>
            <a:endParaRPr lang="el-GR"/>
          </a:p>
        </p:txBody>
      </p:sp>
      <p:sp>
        <p:nvSpPr>
          <p:cNvPr id="6" name="5 - TextBox"/>
          <p:cNvSpPr txBox="1"/>
          <p:nvPr/>
        </p:nvSpPr>
        <p:spPr>
          <a:xfrm>
            <a:off x="1071538" y="6072207"/>
            <a:ext cx="7858180" cy="584775"/>
          </a:xfrm>
          <a:prstGeom prst="rect">
            <a:avLst/>
          </a:prstGeom>
          <a:noFill/>
        </p:spPr>
        <p:txBody>
          <a:bodyPr wrap="square" rtlCol="0">
            <a:spAutoFit/>
          </a:bodyPr>
          <a:lstStyle/>
          <a:p>
            <a:r>
              <a:rPr lang="el-GR" sz="3200" b="1" dirty="0" err="1" smtClean="0"/>
              <a:t>ΚΥΑ</a:t>
            </a:r>
            <a:r>
              <a:rPr lang="el-GR" sz="3200" b="1" dirty="0" smtClean="0"/>
              <a:t>. 12323/Γ:175/4.6.2009 </a:t>
            </a:r>
            <a:endParaRPr lang="el-GR" sz="3200" dirty="0"/>
          </a:p>
        </p:txBody>
      </p:sp>
    </p:spTree>
  </p:cSld>
  <p:clrMapOvr>
    <a:masterClrMapping/>
  </p:clrMapOvr>
  <p:transition advTm="53297"/>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lstStyle/>
          <a:p>
            <a:pPr algn="ctr"/>
            <a:r>
              <a:rPr lang="el-GR" dirty="0" smtClean="0"/>
              <a:t>Αντικίνητρα</a:t>
            </a:r>
            <a:endParaRPr lang="el-GR" dirty="0"/>
          </a:p>
        </p:txBody>
      </p:sp>
      <p:sp>
        <p:nvSpPr>
          <p:cNvPr id="2" name="1 - Θέση περιεχομένου"/>
          <p:cNvSpPr>
            <a:spLocks noGrp="1"/>
          </p:cNvSpPr>
          <p:nvPr>
            <p:ph idx="1"/>
          </p:nvPr>
        </p:nvSpPr>
        <p:spPr>
          <a:xfrm>
            <a:off x="457200" y="1643050"/>
            <a:ext cx="7467600" cy="4857784"/>
          </a:xfrm>
        </p:spPr>
        <p:txBody>
          <a:bodyPr/>
          <a:lstStyle/>
          <a:p>
            <a:r>
              <a:rPr lang="el-GR" dirty="0" smtClean="0"/>
              <a:t>Ανασφάλεια</a:t>
            </a:r>
          </a:p>
          <a:p>
            <a:r>
              <a:rPr lang="el-GR" dirty="0" smtClean="0"/>
              <a:t>Καθυστέρηση στις άδειες παραγωγής</a:t>
            </a:r>
          </a:p>
          <a:p>
            <a:r>
              <a:rPr lang="el-GR" dirty="0" smtClean="0"/>
              <a:t>Μείωση επιδότησης στο 40%</a:t>
            </a:r>
          </a:p>
          <a:p>
            <a:r>
              <a:rPr lang="el-GR" dirty="0" smtClean="0"/>
              <a:t>Σταδιακή μείωση της τιμής</a:t>
            </a:r>
            <a:r>
              <a:rPr lang="en-US" dirty="0" smtClean="0"/>
              <a:t> 5% </a:t>
            </a:r>
            <a:r>
              <a:rPr lang="el-GR" dirty="0" smtClean="0"/>
              <a:t>ετησίως</a:t>
            </a:r>
          </a:p>
          <a:p>
            <a:pPr>
              <a:lnSpc>
                <a:spcPct val="150000"/>
              </a:lnSpc>
              <a:buNone/>
            </a:pPr>
            <a:r>
              <a:rPr lang="el-GR" sz="3200" dirty="0" smtClean="0"/>
              <a:t>Νέος Αναπτυξιακός</a:t>
            </a:r>
          </a:p>
          <a:p>
            <a:r>
              <a:rPr lang="el-GR" dirty="0" smtClean="0"/>
              <a:t>Μείωση της τιμής της </a:t>
            </a:r>
            <a:r>
              <a:rPr lang="en-US" dirty="0" smtClean="0"/>
              <a:t>kWh</a:t>
            </a:r>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17</a:t>
            </a:fld>
            <a:endParaRPr lang="el-GR"/>
          </a:p>
        </p:txBody>
      </p:sp>
    </p:spTree>
  </p:cSld>
  <p:clrMapOvr>
    <a:masterClrMapping/>
  </p:clrMapOvr>
  <p:transition advTm="49672"/>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28662" y="1500174"/>
            <a:ext cx="6629400" cy="1826363"/>
          </a:xfrm>
        </p:spPr>
        <p:txBody>
          <a:bodyPr/>
          <a:lstStyle/>
          <a:p>
            <a:pPr algn="ctr"/>
            <a:r>
              <a:rPr lang="el-GR" dirty="0" smtClean="0"/>
              <a:t/>
            </a:r>
            <a:br>
              <a:rPr lang="el-GR" dirty="0" smtClean="0"/>
            </a:br>
            <a:r>
              <a:rPr lang="el-GR" sz="5400" dirty="0" smtClean="0"/>
              <a:t>Ενότητα</a:t>
            </a:r>
            <a:r>
              <a:rPr lang="el-GR" dirty="0" smtClean="0"/>
              <a:t> </a:t>
            </a:r>
            <a:r>
              <a:rPr lang="el-GR" dirty="0" err="1" smtClean="0"/>
              <a:t>Β΄</a:t>
            </a:r>
            <a:endParaRPr lang="el-GR" dirty="0"/>
          </a:p>
        </p:txBody>
      </p:sp>
      <p:sp>
        <p:nvSpPr>
          <p:cNvPr id="3" name="2 - Θέση κειμένου"/>
          <p:cNvSpPr>
            <a:spLocks noGrp="1"/>
          </p:cNvSpPr>
          <p:nvPr>
            <p:ph type="body" idx="1"/>
          </p:nvPr>
        </p:nvSpPr>
        <p:spPr>
          <a:xfrm>
            <a:off x="2514600" y="3357562"/>
            <a:ext cx="6629400" cy="1066688"/>
          </a:xfrm>
        </p:spPr>
        <p:txBody>
          <a:bodyPr>
            <a:normAutofit/>
          </a:bodyPr>
          <a:lstStyle/>
          <a:p>
            <a:r>
              <a:rPr lang="el-GR" sz="3600" dirty="0" smtClean="0"/>
              <a:t>Οικονομοτεχνική μελέτη</a:t>
            </a:r>
            <a:endParaRPr lang="el-GR" sz="3600" dirty="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18</a:t>
            </a:fld>
            <a:endParaRPr lang="el-GR"/>
          </a:p>
        </p:txBody>
      </p:sp>
    </p:spTree>
  </p:cSld>
  <p:clrMapOvr>
    <a:masterClrMapping/>
  </p:clrMapOvr>
  <p:transition advTm="16109"/>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0" y="274638"/>
            <a:ext cx="9144000" cy="1143000"/>
          </a:xfrm>
        </p:spPr>
        <p:txBody>
          <a:bodyPr>
            <a:normAutofit fontScale="90000"/>
          </a:bodyPr>
          <a:lstStyle/>
          <a:p>
            <a:pPr algn="ctr"/>
            <a:r>
              <a:rPr lang="el-GR" dirty="0" smtClean="0"/>
              <a:t/>
            </a:r>
            <a:br>
              <a:rPr lang="el-GR" dirty="0" smtClean="0"/>
            </a:br>
            <a:r>
              <a:rPr lang="el-GR" dirty="0" smtClean="0"/>
              <a:t>Εγκατάσταση Φωτοβολταϊκού Πάρκου</a:t>
            </a:r>
            <a:br>
              <a:rPr lang="el-GR" dirty="0" smtClean="0"/>
            </a:br>
            <a:endParaRPr lang="el-GR" dirty="0"/>
          </a:p>
        </p:txBody>
      </p:sp>
      <p:sp>
        <p:nvSpPr>
          <p:cNvPr id="2" name="1 - Θέση περιεχομένου"/>
          <p:cNvSpPr>
            <a:spLocks noGrp="1"/>
          </p:cNvSpPr>
          <p:nvPr>
            <p:ph idx="1"/>
          </p:nvPr>
        </p:nvSpPr>
        <p:spPr>
          <a:xfrm>
            <a:off x="457200" y="1481328"/>
            <a:ext cx="8258204" cy="5376672"/>
          </a:xfrm>
        </p:spPr>
        <p:txBody>
          <a:bodyPr>
            <a:normAutofit lnSpcReduction="10000"/>
          </a:bodyPr>
          <a:lstStyle/>
          <a:p>
            <a:r>
              <a:rPr lang="el-GR" dirty="0" smtClean="0"/>
              <a:t>Ενός Φ/Β πάρκου δυναμικότητας 100 kW</a:t>
            </a:r>
          </a:p>
          <a:p>
            <a:r>
              <a:rPr lang="el-GR" dirty="0" smtClean="0"/>
              <a:t>Ανάλυση εργασιών και αξίας για 4 τύπους εγκαταστάσεων:</a:t>
            </a:r>
          </a:p>
          <a:p>
            <a:pPr marL="550926" indent="-514350">
              <a:buFont typeface="+mj-lt"/>
              <a:buAutoNum type="arabicPeriod"/>
            </a:pPr>
            <a:r>
              <a:rPr lang="el-GR" dirty="0" smtClean="0"/>
              <a:t>Σταθερά Φ/Β πλαίσια τεχνολογίας                              Thin Film  </a:t>
            </a:r>
          </a:p>
          <a:p>
            <a:pPr marL="550926" indent="-514350">
              <a:buFont typeface="+mj-lt"/>
              <a:buAutoNum type="arabicPeriod"/>
            </a:pPr>
            <a:r>
              <a:rPr lang="el-GR" dirty="0" smtClean="0"/>
              <a:t>Σταθερά Φ/Β πλαίσια τεχνολογίας </a:t>
            </a:r>
            <a:r>
              <a:rPr lang="en-US" dirty="0" smtClean="0"/>
              <a:t>Crystalline</a:t>
            </a:r>
            <a:endParaRPr lang="el-GR" dirty="0" smtClean="0"/>
          </a:p>
          <a:p>
            <a:pPr marL="550926" indent="-514350">
              <a:buFont typeface="+mj-lt"/>
              <a:buAutoNum type="arabicPeriod"/>
            </a:pPr>
            <a:r>
              <a:rPr lang="el-GR" dirty="0" smtClean="0"/>
              <a:t>Κινούμενα (τύπου Tracker) Φ/Β πλαίσια τεχνολογίας Thin Film</a:t>
            </a:r>
          </a:p>
          <a:p>
            <a:pPr marL="550926" indent="-514350">
              <a:buFont typeface="+mj-lt"/>
              <a:buAutoNum type="arabicPeriod"/>
            </a:pPr>
            <a:r>
              <a:rPr lang="el-GR" dirty="0" smtClean="0"/>
              <a:t>Κινούμενα (τύπου Tracker) Φ/Β πλαίσια τεχνολογίας Crystalline</a:t>
            </a:r>
          </a:p>
          <a:p>
            <a:endParaRPr lang="el-GR" dirty="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19</a:t>
            </a:fld>
            <a:endParaRPr lang="el-GR"/>
          </a:p>
        </p:txBody>
      </p:sp>
    </p:spTree>
  </p:cSld>
  <p:clrMapOvr>
    <a:masterClrMapping/>
  </p:clrMapOvr>
  <p:transition advTm="24062"/>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pPr algn="ctr"/>
            <a:r>
              <a:rPr lang="el-GR" dirty="0" smtClean="0"/>
              <a:t>Σκοπός </a:t>
            </a:r>
            <a:r>
              <a:rPr lang="el-GR" dirty="0"/>
              <a:t>της Διπλωματικής εργασίας </a:t>
            </a:r>
          </a:p>
        </p:txBody>
      </p:sp>
      <p:sp>
        <p:nvSpPr>
          <p:cNvPr id="3" name="2 - Θέση περιεχομένου"/>
          <p:cNvSpPr>
            <a:spLocks noGrp="1"/>
          </p:cNvSpPr>
          <p:nvPr>
            <p:ph idx="1"/>
          </p:nvPr>
        </p:nvSpPr>
        <p:spPr/>
        <p:txBody>
          <a:bodyPr>
            <a:normAutofit fontScale="92500" lnSpcReduction="10000"/>
          </a:bodyPr>
          <a:lstStyle/>
          <a:p>
            <a:endParaRPr lang="el-GR" dirty="0" smtClean="0"/>
          </a:p>
          <a:p>
            <a:r>
              <a:rPr lang="el-GR" dirty="0" smtClean="0"/>
              <a:t>Η σημασία και η τεχνολογία των Φωτοβολταϊκών Συστημάτων</a:t>
            </a:r>
            <a:r>
              <a:rPr lang="en-US" dirty="0" smtClean="0"/>
              <a:t> </a:t>
            </a:r>
            <a:r>
              <a:rPr lang="el-GR" dirty="0" smtClean="0"/>
              <a:t>στην Ελλάδα και στον κόσμο</a:t>
            </a:r>
          </a:p>
          <a:p>
            <a:endParaRPr lang="el-GR" dirty="0" smtClean="0"/>
          </a:p>
          <a:p>
            <a:r>
              <a:rPr lang="el-GR" dirty="0" smtClean="0"/>
              <a:t>Σε θεωρητικό &amp;πρακτικό </a:t>
            </a:r>
            <a:r>
              <a:rPr lang="el-GR" dirty="0" smtClean="0"/>
              <a:t>επίπεδο</a:t>
            </a:r>
            <a:endParaRPr lang="el-GR" dirty="0" smtClean="0"/>
          </a:p>
          <a:p>
            <a:pPr>
              <a:buNone/>
            </a:pPr>
            <a:endParaRPr lang="el-GR" dirty="0" smtClean="0"/>
          </a:p>
          <a:p>
            <a:r>
              <a:rPr lang="el-GR" dirty="0" smtClean="0"/>
              <a:t>Η εφαρμογή τους στην καθημερινή και επιχειρηματική ζωή </a:t>
            </a:r>
            <a:r>
              <a:rPr lang="el-GR" dirty="0"/>
              <a:t>του σύγχρονου ανθρώπου </a:t>
            </a:r>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2</a:t>
            </a:fld>
            <a:endParaRPr lang="el-GR" dirty="0"/>
          </a:p>
        </p:txBody>
      </p:sp>
    </p:spTree>
  </p:cSld>
  <p:clrMapOvr>
    <a:masterClrMapping/>
  </p:clrMapOvr>
  <p:transition advTm="16766"/>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rmAutofit/>
          </a:bodyPr>
          <a:lstStyle/>
          <a:p>
            <a:pPr algn="ctr"/>
            <a:r>
              <a:rPr lang="el-GR" dirty="0" smtClean="0"/>
              <a:t>Στοιχεία κόστους</a:t>
            </a:r>
            <a:endParaRPr lang="el-GR" dirty="0"/>
          </a:p>
        </p:txBody>
      </p:sp>
      <p:sp>
        <p:nvSpPr>
          <p:cNvPr id="2" name="1 - Θέση περιεχομένου"/>
          <p:cNvSpPr>
            <a:spLocks noGrp="1"/>
          </p:cNvSpPr>
          <p:nvPr>
            <p:ph idx="1"/>
          </p:nvPr>
        </p:nvSpPr>
        <p:spPr>
          <a:xfrm>
            <a:off x="428596" y="857232"/>
            <a:ext cx="8229600" cy="5357850"/>
          </a:xfrm>
        </p:spPr>
        <p:txBody>
          <a:bodyPr>
            <a:normAutofit fontScale="85000" lnSpcReduction="20000"/>
          </a:bodyPr>
          <a:lstStyle/>
          <a:p>
            <a:endParaRPr lang="el-GR" dirty="0" smtClean="0"/>
          </a:p>
          <a:p>
            <a:pPr>
              <a:buNone/>
            </a:pPr>
            <a:endParaRPr lang="el-GR" dirty="0" smtClean="0"/>
          </a:p>
          <a:p>
            <a:r>
              <a:rPr lang="el-GR" dirty="0" smtClean="0"/>
              <a:t>Χωματουργικές εργασίες</a:t>
            </a:r>
          </a:p>
          <a:p>
            <a:endParaRPr lang="el-GR" dirty="0" smtClean="0"/>
          </a:p>
          <a:p>
            <a:r>
              <a:rPr lang="el-GR" dirty="0" smtClean="0"/>
              <a:t>Γειώσεις-αντικεραυνική προστασία</a:t>
            </a:r>
          </a:p>
          <a:p>
            <a:endParaRPr lang="el-GR" dirty="0" smtClean="0"/>
          </a:p>
          <a:p>
            <a:r>
              <a:rPr lang="el-GR" dirty="0" smtClean="0"/>
              <a:t>Υποδομές στήριξης</a:t>
            </a:r>
          </a:p>
          <a:p>
            <a:pPr>
              <a:buNone/>
            </a:pPr>
            <a:endParaRPr lang="el-GR" dirty="0" smtClean="0"/>
          </a:p>
          <a:p>
            <a:r>
              <a:rPr lang="el-GR" dirty="0" smtClean="0"/>
              <a:t>Υποδομές διασύνδεσης</a:t>
            </a:r>
          </a:p>
          <a:p>
            <a:pPr>
              <a:buNone/>
            </a:pPr>
            <a:endParaRPr lang="el-GR" dirty="0" smtClean="0"/>
          </a:p>
          <a:p>
            <a:r>
              <a:rPr lang="el-GR" dirty="0" smtClean="0"/>
              <a:t>Περίφραξη- ασφάλεια</a:t>
            </a:r>
          </a:p>
          <a:p>
            <a:endParaRPr lang="el-GR" dirty="0" smtClean="0"/>
          </a:p>
          <a:p>
            <a:r>
              <a:rPr lang="el-GR" dirty="0" smtClean="0"/>
              <a:t>Ηλεκτρομηχανολογική εγκατάσταση</a:t>
            </a:r>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20</a:t>
            </a:fld>
            <a:endParaRPr lang="el-GR"/>
          </a:p>
        </p:txBody>
      </p:sp>
    </p:spTree>
  </p:cSld>
  <p:clrMapOvr>
    <a:masterClrMapping/>
  </p:clrMapOvr>
  <p:transition advTm="16453"/>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229600" cy="654032"/>
          </a:xfrm>
        </p:spPr>
        <p:txBody>
          <a:bodyPr>
            <a:normAutofit fontScale="90000"/>
          </a:bodyPr>
          <a:lstStyle/>
          <a:p>
            <a:pPr algn="ctr"/>
            <a:r>
              <a:rPr lang="el-GR" dirty="0" smtClean="0"/>
              <a:t>Συγκεντρωτικός Πίνακας</a:t>
            </a:r>
            <a:endParaRPr lang="el-GR" dirty="0"/>
          </a:p>
        </p:txBody>
      </p:sp>
      <p:graphicFrame>
        <p:nvGraphicFramePr>
          <p:cNvPr id="4" name="3 - Θέση περιεχομένου"/>
          <p:cNvGraphicFramePr>
            <a:graphicFrameLocks noGrp="1"/>
          </p:cNvGraphicFramePr>
          <p:nvPr>
            <p:ph idx="1"/>
          </p:nvPr>
        </p:nvGraphicFramePr>
        <p:xfrm>
          <a:off x="1142976" y="1285860"/>
          <a:ext cx="7000922" cy="4844847"/>
        </p:xfrm>
        <a:graphic>
          <a:graphicData uri="http://schemas.openxmlformats.org/drawingml/2006/table">
            <a:tbl>
              <a:tblPr/>
              <a:tblGrid>
                <a:gridCol w="1928826"/>
                <a:gridCol w="1072362"/>
                <a:gridCol w="1420948"/>
                <a:gridCol w="1289393"/>
                <a:gridCol w="1289393"/>
              </a:tblGrid>
              <a:tr h="719189">
                <a:tc>
                  <a:txBody>
                    <a:bodyPr/>
                    <a:lstStyle/>
                    <a:p>
                      <a:pPr marL="90170" algn="just">
                        <a:lnSpc>
                          <a:spcPct val="150000"/>
                        </a:lnSpc>
                        <a:spcAft>
                          <a:spcPts val="0"/>
                        </a:spcAft>
                      </a:pPr>
                      <a:r>
                        <a:rPr lang="el-GR" sz="1000" dirty="0">
                          <a:solidFill>
                            <a:schemeClr val="tx1"/>
                          </a:solidFill>
                          <a:latin typeface="Times New Roman"/>
                          <a:ea typeface="Times New Roman"/>
                          <a:cs typeface="Times New Roman"/>
                        </a:rPr>
                        <a:t> </a:t>
                      </a:r>
                      <a:endParaRPr lang="el-GR" sz="1100" dirty="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ΣΤΑΘΕΡΑ ΤΕΧΝΟΛΟΓΙΑΣ Thin Film</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dirty="0">
                          <a:solidFill>
                            <a:schemeClr val="tx1"/>
                          </a:solidFill>
                          <a:latin typeface="Times New Roman"/>
                          <a:ea typeface="Times New Roman"/>
                          <a:cs typeface="Times New Roman"/>
                        </a:rPr>
                        <a:t>ΣΤΑΘΕΡΑ ΤΕΧΝΟΛΟΓΙΑΣ Crystalline</a:t>
                      </a:r>
                      <a:endParaRPr lang="el-GR" sz="1100" dirty="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ΚΙΝΗΤΑ ΤΕΧΝΟΛΟΓΙΑΣ Thin Film</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ΚΙΝΗΤΑ ΤΕΧΝΟΛΟΓΙΑΣ Crystalline</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460">
                <a:tc>
                  <a:txBody>
                    <a:bodyPr/>
                    <a:lstStyle/>
                    <a:p>
                      <a:pPr algn="just">
                        <a:lnSpc>
                          <a:spcPct val="150000"/>
                        </a:lnSpc>
                        <a:spcAft>
                          <a:spcPts val="0"/>
                        </a:spcAft>
                      </a:pPr>
                      <a:r>
                        <a:rPr lang="el-GR" sz="1000" dirty="0">
                          <a:solidFill>
                            <a:schemeClr val="tx1"/>
                          </a:solidFill>
                          <a:latin typeface="Times New Roman"/>
                          <a:ea typeface="Times New Roman"/>
                          <a:cs typeface="Times New Roman"/>
                        </a:rPr>
                        <a:t>ΧΩΜΑΤΟΥΡΓΙΚΕΣ ΕΡΓΑΣΙΕΣ</a:t>
                      </a:r>
                      <a:endParaRPr lang="el-GR" sz="1100" dirty="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33.490,35 €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27.490,75 €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47.489,10 €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45.399,00 €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0057">
                <a:tc>
                  <a:txBody>
                    <a:bodyPr/>
                    <a:lstStyle/>
                    <a:p>
                      <a:pPr algn="just">
                        <a:lnSpc>
                          <a:spcPct val="150000"/>
                        </a:lnSpc>
                        <a:spcAft>
                          <a:spcPts val="0"/>
                        </a:spcAft>
                      </a:pPr>
                      <a:r>
                        <a:rPr lang="el-GR" sz="1000">
                          <a:solidFill>
                            <a:schemeClr val="tx1"/>
                          </a:solidFill>
                          <a:latin typeface="Times New Roman"/>
                          <a:ea typeface="Times New Roman"/>
                          <a:cs typeface="Times New Roman"/>
                        </a:rPr>
                        <a:t>ΓΕΙΩΣΕΙΣ- ΑΝΤΙΚΕΡΑΥΝΙΚΗ ΠΡΟΣΤΑΣΙΑ</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dirty="0">
                          <a:solidFill>
                            <a:schemeClr val="tx1"/>
                          </a:solidFill>
                          <a:latin typeface="Times New Roman"/>
                          <a:ea typeface="Times New Roman"/>
                          <a:cs typeface="Times New Roman"/>
                        </a:rPr>
                        <a:t>6.099,00 €</a:t>
                      </a:r>
                      <a:endParaRPr lang="el-GR" sz="1100" dirty="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6.099,00 €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7.424,50 €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5.885,50 €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460">
                <a:tc>
                  <a:txBody>
                    <a:bodyPr/>
                    <a:lstStyle/>
                    <a:p>
                      <a:pPr algn="just">
                        <a:lnSpc>
                          <a:spcPct val="150000"/>
                        </a:lnSpc>
                        <a:spcAft>
                          <a:spcPts val="0"/>
                        </a:spcAft>
                      </a:pPr>
                      <a:r>
                        <a:rPr lang="el-GR" sz="1000">
                          <a:solidFill>
                            <a:schemeClr val="tx1"/>
                          </a:solidFill>
                          <a:latin typeface="Times New Roman"/>
                          <a:ea typeface="Times New Roman"/>
                          <a:cs typeface="Times New Roman"/>
                        </a:rPr>
                        <a:t>ΥΠΟΔΟΜΗΣ ΣΤΗΡΙΞΗΣ</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88.650,00 €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54.000,00 €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157.154,40 €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124.800,00 €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460">
                <a:tc>
                  <a:txBody>
                    <a:bodyPr/>
                    <a:lstStyle/>
                    <a:p>
                      <a:pPr algn="just">
                        <a:lnSpc>
                          <a:spcPct val="150000"/>
                        </a:lnSpc>
                        <a:spcAft>
                          <a:spcPts val="0"/>
                        </a:spcAft>
                      </a:pPr>
                      <a:r>
                        <a:rPr lang="el-GR" sz="1000">
                          <a:solidFill>
                            <a:schemeClr val="tx1"/>
                          </a:solidFill>
                          <a:latin typeface="Times New Roman"/>
                          <a:ea typeface="Times New Roman"/>
                          <a:cs typeface="Times New Roman"/>
                        </a:rPr>
                        <a:t>ΥΠΟΔΟΜΕΣ ΔΙΑΣΥΝΔΕΣΗΣ</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12.792,40 €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10.503,00 €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16.257,00 €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12.896,00 €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460">
                <a:tc>
                  <a:txBody>
                    <a:bodyPr/>
                    <a:lstStyle/>
                    <a:p>
                      <a:pPr algn="just">
                        <a:lnSpc>
                          <a:spcPct val="150000"/>
                        </a:lnSpc>
                        <a:spcAft>
                          <a:spcPts val="0"/>
                        </a:spcAft>
                      </a:pPr>
                      <a:r>
                        <a:rPr lang="el-GR" sz="1000">
                          <a:solidFill>
                            <a:schemeClr val="tx1"/>
                          </a:solidFill>
                          <a:latin typeface="Times New Roman"/>
                          <a:ea typeface="Times New Roman"/>
                          <a:cs typeface="Times New Roman"/>
                        </a:rPr>
                        <a:t>ΠΕΡΙΦΡΑΞΗ- ΑΣΦΑΛΕΙΑ</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18.000,00 €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18.000,00 €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18.000,00 €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18.000,00 €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460">
                <a:tc>
                  <a:txBody>
                    <a:bodyPr/>
                    <a:lstStyle/>
                    <a:p>
                      <a:pPr algn="just">
                        <a:lnSpc>
                          <a:spcPct val="150000"/>
                        </a:lnSpc>
                        <a:spcAft>
                          <a:spcPts val="0"/>
                        </a:spcAft>
                      </a:pPr>
                      <a:r>
                        <a:rPr lang="el-GR" sz="1000">
                          <a:solidFill>
                            <a:schemeClr val="tx1"/>
                          </a:solidFill>
                          <a:latin typeface="Times New Roman"/>
                          <a:ea typeface="Times New Roman"/>
                          <a:cs typeface="Times New Roman"/>
                        </a:rPr>
                        <a:t>Η/Μ ΕΓΚΑΤΑΣΤΑΣΗ</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382.731,82 €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442.330,80 €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dirty="0">
                          <a:solidFill>
                            <a:schemeClr val="tx1"/>
                          </a:solidFill>
                          <a:latin typeface="Times New Roman"/>
                          <a:ea typeface="Times New Roman"/>
                          <a:cs typeface="Times New Roman"/>
                        </a:rPr>
                        <a:t>380.824,50 €</a:t>
                      </a:r>
                      <a:endParaRPr lang="el-GR" sz="1100" dirty="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444.256,40 €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767">
                <a:tc>
                  <a:txBody>
                    <a:bodyPr/>
                    <a:lstStyle/>
                    <a:p>
                      <a:pPr algn="just">
                        <a:lnSpc>
                          <a:spcPct val="150000"/>
                        </a:lnSpc>
                        <a:spcAft>
                          <a:spcPts val="0"/>
                        </a:spcAft>
                      </a:pPr>
                      <a:r>
                        <a:rPr lang="el-GR" sz="1000" b="1">
                          <a:solidFill>
                            <a:schemeClr val="tx1"/>
                          </a:solidFill>
                          <a:latin typeface="Times New Roman"/>
                          <a:ea typeface="Times New Roman"/>
                          <a:cs typeface="Times New Roman"/>
                        </a:rPr>
                        <a:t>ΒΑΣΙΚΟ ΣΥΝΟΛΟ</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541.763,57 €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558.423,55 €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627.149,50 €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651.236,90 €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767">
                <a:tc>
                  <a:txBody>
                    <a:bodyPr/>
                    <a:lstStyle/>
                    <a:p>
                      <a:pPr algn="just">
                        <a:lnSpc>
                          <a:spcPct val="150000"/>
                        </a:lnSpc>
                        <a:spcAft>
                          <a:spcPts val="0"/>
                        </a:spcAft>
                      </a:pPr>
                      <a:r>
                        <a:rPr lang="el-GR" sz="1000">
                          <a:solidFill>
                            <a:schemeClr val="tx1"/>
                          </a:solidFill>
                          <a:latin typeface="Times New Roman"/>
                          <a:ea typeface="Times New Roman"/>
                          <a:cs typeface="Times New Roman"/>
                        </a:rPr>
                        <a:t>ΠΡΟΑΙΡΕΤΙΚΑ</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37.410,40 €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34.930,25 €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37.223,00 €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a:solidFill>
                            <a:schemeClr val="tx1"/>
                          </a:solidFill>
                          <a:latin typeface="Times New Roman"/>
                          <a:ea typeface="Times New Roman"/>
                          <a:cs typeface="Times New Roman"/>
                        </a:rPr>
                        <a:t>41.309,00 €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767">
                <a:tc>
                  <a:txBody>
                    <a:bodyPr/>
                    <a:lstStyle/>
                    <a:p>
                      <a:pPr algn="just">
                        <a:lnSpc>
                          <a:spcPct val="150000"/>
                        </a:lnSpc>
                        <a:spcAft>
                          <a:spcPts val="0"/>
                        </a:spcAft>
                      </a:pPr>
                      <a:r>
                        <a:rPr lang="el-GR" sz="1000" b="1">
                          <a:solidFill>
                            <a:schemeClr val="tx1"/>
                          </a:solidFill>
                          <a:latin typeface="Times New Roman"/>
                          <a:ea typeface="Times New Roman"/>
                          <a:cs typeface="Times New Roman"/>
                        </a:rPr>
                        <a:t>ΓΕΝΙΚΟ ΣΥΝΟΛΟ</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579.173,97 €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593.353,80 €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a:solidFill>
                            <a:schemeClr val="tx1"/>
                          </a:solidFill>
                          <a:latin typeface="Times New Roman"/>
                          <a:ea typeface="Times New Roman"/>
                          <a:cs typeface="Times New Roman"/>
                        </a:rPr>
                        <a:t>664.372,50 €</a:t>
                      </a:r>
                      <a:endParaRPr lang="el-GR" sz="110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000" b="1" dirty="0">
                          <a:solidFill>
                            <a:schemeClr val="tx1"/>
                          </a:solidFill>
                          <a:latin typeface="Times New Roman"/>
                          <a:ea typeface="Times New Roman"/>
                          <a:cs typeface="Times New Roman"/>
                        </a:rPr>
                        <a:t>692.545,90 €</a:t>
                      </a:r>
                      <a:endParaRPr lang="el-GR" sz="1100" dirty="0">
                        <a:solidFill>
                          <a:schemeClr val="tx1"/>
                        </a:solidFill>
                        <a:latin typeface="Times New Roman"/>
                        <a:ea typeface="Times New Roman"/>
                        <a:cs typeface="Times New Roman"/>
                      </a:endParaRPr>
                    </a:p>
                  </a:txBody>
                  <a:tcPr marL="65699" marR="65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21</a:t>
            </a:fld>
            <a:endParaRPr lang="el-GR"/>
          </a:p>
        </p:txBody>
      </p:sp>
    </p:spTree>
  </p:cSld>
  <p:clrMapOvr>
    <a:masterClrMapping/>
  </p:clrMapOvr>
  <p:transition advTm="14265"/>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285729"/>
            <a:ext cx="8229600" cy="642941"/>
          </a:xfrm>
        </p:spPr>
        <p:txBody>
          <a:bodyPr/>
          <a:lstStyle/>
          <a:p>
            <a:pPr algn="ctr">
              <a:buNone/>
            </a:pPr>
            <a:r>
              <a:rPr lang="el-GR" dirty="0" smtClean="0">
                <a:latin typeface="+mj-lt"/>
              </a:rPr>
              <a:t>Γενικό Διάγραμμα</a:t>
            </a:r>
            <a:endParaRPr lang="el-GR" dirty="0">
              <a:latin typeface="+mj-lt"/>
            </a:endParaRPr>
          </a:p>
        </p:txBody>
      </p:sp>
      <p:graphicFrame>
        <p:nvGraphicFramePr>
          <p:cNvPr id="4" name="3 - Γράφημα"/>
          <p:cNvGraphicFramePr/>
          <p:nvPr/>
        </p:nvGraphicFramePr>
        <p:xfrm>
          <a:off x="428597" y="642918"/>
          <a:ext cx="8286808" cy="6245128"/>
        </p:xfrm>
        <a:graphic>
          <a:graphicData uri="http://schemas.openxmlformats.org/drawingml/2006/chart">
            <c:chart xmlns:c="http://schemas.openxmlformats.org/drawingml/2006/chart" xmlns:r="http://schemas.openxmlformats.org/officeDocument/2006/relationships" r:id="rId3"/>
          </a:graphicData>
        </a:graphic>
      </p:graphicFrame>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22</a:t>
            </a:fld>
            <a:endParaRPr lang="el-GR"/>
          </a:p>
        </p:txBody>
      </p:sp>
    </p:spTree>
  </p:cSld>
  <p:clrMapOvr>
    <a:masterClrMapping/>
  </p:clrMapOvr>
  <p:transition advTm="36984"/>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Τίτλος"/>
          <p:cNvSpPr>
            <a:spLocks noGrp="1"/>
          </p:cNvSpPr>
          <p:nvPr>
            <p:ph type="title"/>
          </p:nvPr>
        </p:nvSpPr>
        <p:spPr>
          <a:xfrm>
            <a:off x="0" y="274638"/>
            <a:ext cx="9144000" cy="582594"/>
          </a:xfrm>
        </p:spPr>
        <p:txBody>
          <a:bodyPr>
            <a:noAutofit/>
          </a:bodyPr>
          <a:lstStyle/>
          <a:p>
            <a:pPr algn="ctr"/>
            <a:r>
              <a:rPr lang="el-GR" sz="2600" dirty="0" smtClean="0"/>
              <a:t>Σύγκριση Σταθερών - Κινητών πάνελ τεχνολογίας Thin-Film</a:t>
            </a:r>
            <a:endParaRPr lang="el-GR" sz="2600" dirty="0"/>
          </a:p>
        </p:txBody>
      </p:sp>
      <p:graphicFrame>
        <p:nvGraphicFramePr>
          <p:cNvPr id="4" name="3 - Θέση περιεχομένου"/>
          <p:cNvGraphicFramePr>
            <a:graphicFrameLocks noGrp="1"/>
          </p:cNvGraphicFramePr>
          <p:nvPr>
            <p:ph idx="1"/>
          </p:nvPr>
        </p:nvGraphicFramePr>
        <p:xfrm>
          <a:off x="500034" y="1214422"/>
          <a:ext cx="8229600" cy="5357850"/>
        </p:xfrm>
        <a:graphic>
          <a:graphicData uri="http://schemas.openxmlformats.org/drawingml/2006/chart">
            <c:chart xmlns:c="http://schemas.openxmlformats.org/drawingml/2006/chart" xmlns:r="http://schemas.openxmlformats.org/officeDocument/2006/relationships" r:id="rId3"/>
          </a:graphicData>
        </a:graphic>
      </p:graphicFrame>
      <p:sp>
        <p:nvSpPr>
          <p:cNvPr id="6" name="5 - Θέση αριθμού διαφάνειας"/>
          <p:cNvSpPr>
            <a:spLocks noGrp="1"/>
          </p:cNvSpPr>
          <p:nvPr>
            <p:ph type="sldNum" sz="quarter" idx="12"/>
          </p:nvPr>
        </p:nvSpPr>
        <p:spPr/>
        <p:txBody>
          <a:bodyPr/>
          <a:lstStyle/>
          <a:p>
            <a:fld id="{968034E3-C7CB-4FEE-8966-14A976A1EF98}" type="slidenum">
              <a:rPr lang="el-GR" smtClean="0"/>
              <a:pPr/>
              <a:t>23</a:t>
            </a:fld>
            <a:endParaRPr lang="el-GR"/>
          </a:p>
        </p:txBody>
      </p:sp>
    </p:spTree>
  </p:cSld>
  <p:clrMapOvr>
    <a:masterClrMapping/>
  </p:clrMapOvr>
  <p:transition advTm="41938"/>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0" y="274638"/>
            <a:ext cx="9144000" cy="654032"/>
          </a:xfrm>
        </p:spPr>
        <p:txBody>
          <a:bodyPr>
            <a:noAutofit/>
          </a:bodyPr>
          <a:lstStyle/>
          <a:p>
            <a:pPr algn="ctr"/>
            <a:r>
              <a:rPr lang="el-GR" sz="2600" dirty="0" smtClean="0"/>
              <a:t>Σύγκριση Σταθερών - Κινητών πάνελ τεχνολογίας </a:t>
            </a:r>
            <a:r>
              <a:rPr lang="en-US" sz="2600" dirty="0" smtClean="0"/>
              <a:t>Crystalline</a:t>
            </a:r>
            <a:endParaRPr lang="el-GR" sz="2600" dirty="0"/>
          </a:p>
        </p:txBody>
      </p:sp>
      <p:graphicFrame>
        <p:nvGraphicFramePr>
          <p:cNvPr id="4" name="3 - Θέση περιεχομένου"/>
          <p:cNvGraphicFramePr>
            <a:graphicFrameLocks noGrp="1"/>
          </p:cNvGraphicFramePr>
          <p:nvPr>
            <p:ph idx="1"/>
          </p:nvPr>
        </p:nvGraphicFramePr>
        <p:xfrm>
          <a:off x="457200" y="1071546"/>
          <a:ext cx="8115328" cy="5357850"/>
        </p:xfrm>
        <a:graphic>
          <a:graphicData uri="http://schemas.openxmlformats.org/drawingml/2006/chart">
            <c:chart xmlns:c="http://schemas.openxmlformats.org/drawingml/2006/chart" xmlns:r="http://schemas.openxmlformats.org/officeDocument/2006/relationships" r:id="rId3"/>
          </a:graphicData>
        </a:graphic>
      </p:graphicFrame>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24</a:t>
            </a:fld>
            <a:endParaRPr lang="el-GR"/>
          </a:p>
        </p:txBody>
      </p:sp>
    </p:spTree>
  </p:cSld>
  <p:clrMapOvr>
    <a:masterClrMapping/>
  </p:clrMapOvr>
  <p:transition advTm="175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229600" cy="511156"/>
          </a:xfrm>
        </p:spPr>
        <p:txBody>
          <a:bodyPr>
            <a:noAutofit/>
          </a:bodyPr>
          <a:lstStyle/>
          <a:p>
            <a:pPr algn="ctr"/>
            <a:r>
              <a:rPr lang="el-GR" sz="2600" dirty="0" smtClean="0"/>
              <a:t>Σύγκριση Σταθερών </a:t>
            </a:r>
            <a:r>
              <a:rPr lang="en-US" sz="2600" dirty="0" smtClean="0"/>
              <a:t>Thin Film</a:t>
            </a:r>
            <a:r>
              <a:rPr lang="el-GR" sz="2600" dirty="0" smtClean="0"/>
              <a:t> και Σταθερών </a:t>
            </a:r>
            <a:r>
              <a:rPr lang="en-US" sz="2600" dirty="0" smtClean="0"/>
              <a:t>Crystalline</a:t>
            </a:r>
            <a:r>
              <a:rPr lang="el-GR" sz="2600" dirty="0" smtClean="0"/>
              <a:t/>
            </a:r>
            <a:br>
              <a:rPr lang="el-GR" sz="2600" dirty="0" smtClean="0"/>
            </a:br>
            <a:endParaRPr lang="el-GR" sz="2600" dirty="0"/>
          </a:p>
        </p:txBody>
      </p:sp>
      <p:graphicFrame>
        <p:nvGraphicFramePr>
          <p:cNvPr id="4" name="3 - Θέση περιεχομένου"/>
          <p:cNvGraphicFramePr>
            <a:graphicFrameLocks noGrp="1"/>
          </p:cNvGraphicFramePr>
          <p:nvPr>
            <p:ph idx="1"/>
          </p:nvPr>
        </p:nvGraphicFramePr>
        <p:xfrm>
          <a:off x="0" y="642918"/>
          <a:ext cx="9144000" cy="5786478"/>
        </p:xfrm>
        <a:graphic>
          <a:graphicData uri="http://schemas.openxmlformats.org/drawingml/2006/chart">
            <c:chart xmlns:c="http://schemas.openxmlformats.org/drawingml/2006/chart" xmlns:r="http://schemas.openxmlformats.org/officeDocument/2006/relationships" r:id="rId3"/>
          </a:graphicData>
        </a:graphic>
      </p:graphicFrame>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25</a:t>
            </a:fld>
            <a:endParaRPr lang="el-GR"/>
          </a:p>
        </p:txBody>
      </p:sp>
    </p:spTree>
  </p:cSld>
  <p:clrMapOvr>
    <a:masterClrMapping/>
  </p:clrMapOvr>
  <p:transition advTm="57609"/>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229600" cy="796908"/>
          </a:xfrm>
        </p:spPr>
        <p:txBody>
          <a:bodyPr>
            <a:normAutofit/>
          </a:bodyPr>
          <a:lstStyle/>
          <a:p>
            <a:pPr algn="ctr"/>
            <a:r>
              <a:rPr lang="el-GR" sz="2600" dirty="0" smtClean="0"/>
              <a:t>Σύγκριση κινητών τεχνολογίας </a:t>
            </a:r>
            <a:r>
              <a:rPr lang="en-US" sz="2600" dirty="0" smtClean="0"/>
              <a:t>Thin Film</a:t>
            </a:r>
            <a:r>
              <a:rPr lang="el-GR" sz="2600" dirty="0" smtClean="0"/>
              <a:t> και </a:t>
            </a:r>
            <a:r>
              <a:rPr lang="en-US" sz="2600" dirty="0" smtClean="0"/>
              <a:t>Crystalline</a:t>
            </a:r>
            <a:endParaRPr lang="el-GR" sz="2600" dirty="0"/>
          </a:p>
        </p:txBody>
      </p:sp>
      <p:graphicFrame>
        <p:nvGraphicFramePr>
          <p:cNvPr id="8" name="5 - Γράφημα"/>
          <p:cNvGraphicFramePr>
            <a:graphicFrameLocks noGrp="1"/>
          </p:cNvGraphicFramePr>
          <p:nvPr>
            <p:ph idx="1"/>
          </p:nvPr>
        </p:nvGraphicFramePr>
        <p:xfrm>
          <a:off x="0" y="1071546"/>
          <a:ext cx="9144000" cy="5357850"/>
        </p:xfrm>
        <a:graphic>
          <a:graphicData uri="http://schemas.openxmlformats.org/drawingml/2006/chart">
            <c:chart xmlns:c="http://schemas.openxmlformats.org/drawingml/2006/chart" xmlns:r="http://schemas.openxmlformats.org/officeDocument/2006/relationships" r:id="rId3"/>
          </a:graphicData>
        </a:graphic>
      </p:graphicFrame>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26</a:t>
            </a:fld>
            <a:endParaRPr lang="el-GR"/>
          </a:p>
        </p:txBody>
      </p:sp>
    </p:spTree>
  </p:cSld>
  <p:clrMapOvr>
    <a:masterClrMapping/>
  </p:clrMapOvr>
  <p:transition advTm="12984"/>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0" y="0"/>
            <a:ext cx="9144000" cy="642918"/>
          </a:xfrm>
        </p:spPr>
        <p:txBody>
          <a:bodyPr>
            <a:normAutofit/>
          </a:bodyPr>
          <a:lstStyle/>
          <a:p>
            <a:pPr algn="ctr"/>
            <a:r>
              <a:rPr lang="el-GR" sz="2800" dirty="0" smtClean="0"/>
              <a:t>Η/Μ Εγκατάσταση</a:t>
            </a:r>
            <a:endParaRPr lang="el-GR" sz="2800" dirty="0"/>
          </a:p>
        </p:txBody>
      </p:sp>
      <p:graphicFrame>
        <p:nvGraphicFramePr>
          <p:cNvPr id="4" name="6 - Γράφημα"/>
          <p:cNvGraphicFramePr>
            <a:graphicFrameLocks noGrp="1"/>
          </p:cNvGraphicFramePr>
          <p:nvPr>
            <p:ph idx="1"/>
          </p:nvPr>
        </p:nvGraphicFramePr>
        <p:xfrm>
          <a:off x="-285784" y="571480"/>
          <a:ext cx="9929882" cy="6286520"/>
        </p:xfrm>
        <a:graphic>
          <a:graphicData uri="http://schemas.openxmlformats.org/drawingml/2006/chart">
            <c:chart xmlns:c="http://schemas.openxmlformats.org/drawingml/2006/chart" xmlns:r="http://schemas.openxmlformats.org/officeDocument/2006/relationships" r:id="rId3"/>
          </a:graphicData>
        </a:graphic>
      </p:graphicFrame>
      <p:sp>
        <p:nvSpPr>
          <p:cNvPr id="5" name="4 - Θέση αριθμού διαφάνειας"/>
          <p:cNvSpPr>
            <a:spLocks noGrp="1"/>
          </p:cNvSpPr>
          <p:nvPr>
            <p:ph type="sldNum" sz="quarter" idx="12"/>
          </p:nvPr>
        </p:nvSpPr>
        <p:spPr/>
        <p:txBody>
          <a:bodyPr/>
          <a:lstStyle/>
          <a:p>
            <a:fld id="{968034E3-C7CB-4FEE-8966-14A976A1EF98}" type="slidenum">
              <a:rPr lang="el-GR" smtClean="0"/>
              <a:pPr/>
              <a:t>27</a:t>
            </a:fld>
            <a:endParaRPr lang="el-GR"/>
          </a:p>
        </p:txBody>
      </p:sp>
    </p:spTree>
  </p:cSld>
  <p:clrMapOvr>
    <a:masterClrMapping/>
  </p:clrMapOvr>
  <p:transition advTm="7225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 Τίτλος"/>
          <p:cNvSpPr>
            <a:spLocks noGrp="1"/>
          </p:cNvSpPr>
          <p:nvPr>
            <p:ph type="title"/>
          </p:nvPr>
        </p:nvSpPr>
        <p:spPr>
          <a:xfrm>
            <a:off x="0" y="274638"/>
            <a:ext cx="9144000" cy="725470"/>
          </a:xfrm>
        </p:spPr>
        <p:txBody>
          <a:bodyPr>
            <a:noAutofit/>
          </a:bodyPr>
          <a:lstStyle/>
          <a:p>
            <a:pPr algn="ctr"/>
            <a:r>
              <a:rPr lang="el-GR" sz="2800" dirty="0" smtClean="0"/>
              <a:t>Παραγόμενη ενέργεια, Απόδοση, Αποσβέσεις</a:t>
            </a:r>
            <a:endParaRPr lang="el-GR" sz="2800" dirty="0"/>
          </a:p>
        </p:txBody>
      </p:sp>
      <p:graphicFrame>
        <p:nvGraphicFramePr>
          <p:cNvPr id="5" name="13 - Γράφημα"/>
          <p:cNvGraphicFramePr>
            <a:graphicFrameLocks noGrp="1"/>
          </p:cNvGraphicFramePr>
          <p:nvPr>
            <p:ph idx="1"/>
          </p:nvPr>
        </p:nvGraphicFramePr>
        <p:xfrm>
          <a:off x="0" y="785794"/>
          <a:ext cx="8929718" cy="5786478"/>
        </p:xfrm>
        <a:graphic>
          <a:graphicData uri="http://schemas.openxmlformats.org/drawingml/2006/chart">
            <c:chart xmlns:c="http://schemas.openxmlformats.org/drawingml/2006/chart" xmlns:r="http://schemas.openxmlformats.org/officeDocument/2006/relationships" r:id="rId3"/>
          </a:graphicData>
        </a:graphic>
      </p:graphicFrame>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28</a:t>
            </a:fld>
            <a:endParaRPr lang="el-GR"/>
          </a:p>
        </p:txBody>
      </p:sp>
    </p:spTree>
  </p:cSld>
  <p:clrMapOvr>
    <a:masterClrMapping/>
  </p:clrMapOvr>
  <p:transition advTm="120437"/>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214290"/>
            <a:ext cx="8115328" cy="6357982"/>
          </a:xfrm>
        </p:spPr>
        <p:txBody>
          <a:bodyPr>
            <a:normAutofit/>
          </a:bodyPr>
          <a:lstStyle/>
          <a:p>
            <a:endParaRPr lang="el-GR" dirty="0" smtClean="0"/>
          </a:p>
          <a:p>
            <a:endParaRPr lang="el-GR" dirty="0" smtClean="0"/>
          </a:p>
          <a:p>
            <a:pPr algn="ctr">
              <a:buNone/>
            </a:pPr>
            <a:endParaRPr lang="el-GR" sz="4400" b="1" i="1" dirty="0" smtClean="0">
              <a:solidFill>
                <a:srgbClr val="FFC000"/>
              </a:solidFill>
              <a:effectLst>
                <a:outerShdw blurRad="38100" dist="38100" dir="2700000" algn="tl">
                  <a:srgbClr val="000000">
                    <a:alpha val="43137"/>
                  </a:srgbClr>
                </a:outerShdw>
              </a:effectLst>
            </a:endParaRPr>
          </a:p>
          <a:p>
            <a:pPr algn="ctr">
              <a:buNone/>
            </a:pPr>
            <a:r>
              <a:rPr lang="el-GR" sz="4400" b="1" i="1" dirty="0" smtClean="0">
                <a:solidFill>
                  <a:srgbClr val="FFC000"/>
                </a:solidFill>
                <a:effectLst>
                  <a:outerShdw blurRad="38100" dist="38100" dir="2700000" algn="tl">
                    <a:srgbClr val="000000">
                      <a:alpha val="43137"/>
                    </a:srgbClr>
                  </a:outerShdw>
                </a:effectLst>
              </a:rPr>
              <a:t>ΕΥΧΑΡΙΣΤΩ ΠΟΛΥ ΓΙΑ ΤΗΝ ΠΡΟΣΟΧΗ ΣΑΣ</a:t>
            </a:r>
            <a:endParaRPr lang="en-US" sz="4400" b="1" i="1" dirty="0" smtClean="0">
              <a:solidFill>
                <a:srgbClr val="FFC000"/>
              </a:solidFill>
              <a:effectLst>
                <a:outerShdw blurRad="38100" dist="38100" dir="2700000" algn="tl">
                  <a:srgbClr val="000000">
                    <a:alpha val="43137"/>
                  </a:srgbClr>
                </a:outerShdw>
              </a:effectLst>
            </a:endParaRPr>
          </a:p>
          <a:p>
            <a:pPr algn="ctr">
              <a:buNone/>
            </a:pPr>
            <a:endParaRPr lang="en-US" sz="4400" b="1" i="1" dirty="0" smtClean="0">
              <a:solidFill>
                <a:srgbClr val="FFC000"/>
              </a:solidFill>
              <a:effectLst>
                <a:outerShdw blurRad="38100" dist="38100" dir="2700000" algn="tl">
                  <a:srgbClr val="000000">
                    <a:alpha val="43137"/>
                  </a:srgbClr>
                </a:outerShdw>
              </a:effectLst>
            </a:endParaRPr>
          </a:p>
          <a:p>
            <a:pPr algn="r">
              <a:buNone/>
            </a:pPr>
            <a:endParaRPr lang="el-GR" sz="2400" b="1" i="1" dirty="0" smtClean="0">
              <a:solidFill>
                <a:srgbClr val="FFC000"/>
              </a:solidFill>
              <a:effectLst>
                <a:outerShdw blurRad="38100" dist="38100" dir="2700000" algn="tl">
                  <a:srgbClr val="000000">
                    <a:alpha val="43137"/>
                  </a:srgbClr>
                </a:outerShdw>
              </a:effectLst>
            </a:endParaRPr>
          </a:p>
          <a:p>
            <a:pPr algn="r">
              <a:buNone/>
            </a:pPr>
            <a:endParaRPr lang="el-GR" sz="2400" b="1" i="1" dirty="0" smtClean="0">
              <a:solidFill>
                <a:srgbClr val="FFC000"/>
              </a:solidFill>
              <a:effectLst>
                <a:outerShdw blurRad="38100" dist="38100" dir="2700000" algn="tl">
                  <a:srgbClr val="000000">
                    <a:alpha val="43137"/>
                  </a:srgbClr>
                </a:outerShdw>
              </a:effectLst>
            </a:endParaRPr>
          </a:p>
          <a:p>
            <a:pPr algn="r">
              <a:buNone/>
            </a:pPr>
            <a:endParaRPr lang="el-GR" sz="2400" b="1" i="1" dirty="0" smtClean="0">
              <a:solidFill>
                <a:srgbClr val="FFC000"/>
              </a:solidFill>
              <a:effectLst>
                <a:outerShdw blurRad="38100" dist="38100" dir="2700000" algn="tl">
                  <a:srgbClr val="000000">
                    <a:alpha val="43137"/>
                  </a:srgbClr>
                </a:outerShdw>
              </a:effectLst>
            </a:endParaRPr>
          </a:p>
          <a:p>
            <a:pPr algn="r">
              <a:buNone/>
            </a:pPr>
            <a:r>
              <a:rPr lang="el-GR" sz="2400" b="1" i="1" dirty="0" smtClean="0">
                <a:solidFill>
                  <a:srgbClr val="FFC000"/>
                </a:solidFill>
                <a:effectLst>
                  <a:outerShdw blurRad="38100" dist="38100" dir="2700000" algn="tl">
                    <a:srgbClr val="000000">
                      <a:alpha val="43137"/>
                    </a:srgbClr>
                  </a:outerShdw>
                </a:effectLst>
              </a:rPr>
              <a:t>Καρασαββίδης Νικόλαος</a:t>
            </a:r>
            <a:endParaRPr lang="en-US" sz="2400" b="1" i="1" dirty="0" smtClean="0">
              <a:solidFill>
                <a:srgbClr val="FFC000"/>
              </a:solidFill>
              <a:effectLst>
                <a:outerShdw blurRad="38100" dist="38100" dir="2700000" algn="tl">
                  <a:srgbClr val="000000">
                    <a:alpha val="43137"/>
                  </a:srgbClr>
                </a:outerShdw>
              </a:effectLst>
            </a:endParaRPr>
          </a:p>
        </p:txBody>
      </p:sp>
      <p:sp>
        <p:nvSpPr>
          <p:cNvPr id="3" name="2 - Θέση αριθμού διαφάνειας"/>
          <p:cNvSpPr>
            <a:spLocks noGrp="1"/>
          </p:cNvSpPr>
          <p:nvPr>
            <p:ph type="sldNum" sz="quarter" idx="12"/>
          </p:nvPr>
        </p:nvSpPr>
        <p:spPr/>
        <p:txBody>
          <a:bodyPr/>
          <a:lstStyle/>
          <a:p>
            <a:fld id="{968034E3-C7CB-4FEE-8966-14A976A1EF98}" type="slidenum">
              <a:rPr lang="el-GR" smtClean="0"/>
              <a:pPr/>
              <a:t>29</a:t>
            </a:fld>
            <a:endParaRPr lang="el-GR"/>
          </a:p>
        </p:txBody>
      </p:sp>
    </p:spTree>
  </p:cSld>
  <p:clrMapOvr>
    <a:masterClrMapping/>
  </p:clrMapOvr>
  <p:transition advTm="4578"/>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1285861"/>
            <a:ext cx="9358346" cy="1428760"/>
          </a:xfrm>
        </p:spPr>
        <p:txBody>
          <a:bodyPr anchor="ctr">
            <a:normAutofit/>
          </a:bodyPr>
          <a:lstStyle/>
          <a:p>
            <a:r>
              <a:rPr lang="el-GR" sz="4800" dirty="0" smtClean="0"/>
              <a:t>                Α ενότητα </a:t>
            </a:r>
            <a:endParaRPr lang="el-GR" sz="4800" dirty="0"/>
          </a:p>
        </p:txBody>
      </p:sp>
      <p:sp>
        <p:nvSpPr>
          <p:cNvPr id="3" name="2 - Θέση κειμένου"/>
          <p:cNvSpPr>
            <a:spLocks noGrp="1"/>
          </p:cNvSpPr>
          <p:nvPr>
            <p:ph type="body" idx="1"/>
          </p:nvPr>
        </p:nvSpPr>
        <p:spPr>
          <a:xfrm>
            <a:off x="1928794" y="2857496"/>
            <a:ext cx="6494481" cy="497288"/>
          </a:xfrm>
        </p:spPr>
        <p:txBody>
          <a:bodyPr/>
          <a:lstStyle/>
          <a:p>
            <a:r>
              <a:rPr lang="el-GR" dirty="0" smtClean="0"/>
              <a:t>                         </a:t>
            </a:r>
            <a:r>
              <a:rPr lang="el-GR" sz="3200" dirty="0" smtClean="0"/>
              <a:t>θεωρητική προσέγγιση</a:t>
            </a:r>
            <a:endParaRPr lang="el-GR" sz="3200" dirty="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3</a:t>
            </a:fld>
            <a:endParaRPr lang="el-GR" dirty="0"/>
          </a:p>
        </p:txBody>
      </p:sp>
    </p:spTree>
  </p:cSld>
  <p:clrMapOvr>
    <a:masterClrMapping/>
  </p:clrMapOvr>
  <p:transition advTm="776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229600" cy="939784"/>
          </a:xfrm>
        </p:spPr>
        <p:txBody>
          <a:bodyPr>
            <a:normAutofit fontScale="90000"/>
          </a:bodyPr>
          <a:lstStyle/>
          <a:p>
            <a:pPr algn="ctr"/>
            <a:r>
              <a:rPr lang="el-GR" b="0" dirty="0" smtClean="0"/>
              <a:t/>
            </a:r>
            <a:br>
              <a:rPr lang="el-GR" b="0" dirty="0" smtClean="0"/>
            </a:br>
            <a:r>
              <a:rPr lang="el-GR" b="0" dirty="0" smtClean="0"/>
              <a:t>Ανανεώσιμες Πηγές Ενέργειας</a:t>
            </a:r>
            <a:r>
              <a:rPr lang="el-GR" dirty="0" smtClean="0"/>
              <a:t/>
            </a:r>
            <a:br>
              <a:rPr lang="el-GR" dirty="0" smtClean="0"/>
            </a:br>
            <a:endParaRPr lang="el-GR" dirty="0"/>
          </a:p>
        </p:txBody>
      </p:sp>
      <p:sp>
        <p:nvSpPr>
          <p:cNvPr id="2" name="1 - Θέση περιεχομένου"/>
          <p:cNvSpPr>
            <a:spLocks noGrp="1"/>
          </p:cNvSpPr>
          <p:nvPr>
            <p:ph idx="1"/>
          </p:nvPr>
        </p:nvSpPr>
        <p:spPr>
          <a:xfrm>
            <a:off x="457200" y="1142984"/>
            <a:ext cx="8229600" cy="5214974"/>
          </a:xfrm>
        </p:spPr>
        <p:txBody>
          <a:bodyPr>
            <a:normAutofit lnSpcReduction="10000"/>
          </a:bodyPr>
          <a:lstStyle/>
          <a:p>
            <a:pPr>
              <a:buNone/>
            </a:pPr>
            <a:endParaRPr lang="el-GR" dirty="0" smtClean="0"/>
          </a:p>
          <a:p>
            <a:pPr>
              <a:buNone/>
            </a:pPr>
            <a:r>
              <a:rPr lang="en-US" dirty="0" smtClean="0"/>
              <a:t>“</a:t>
            </a:r>
            <a:r>
              <a:rPr lang="el-GR" dirty="0" smtClean="0"/>
              <a:t>Καθαρές</a:t>
            </a:r>
            <a:r>
              <a:rPr lang="en-US" dirty="0" smtClean="0"/>
              <a:t>”</a:t>
            </a:r>
            <a:r>
              <a:rPr lang="el-GR" dirty="0" smtClean="0"/>
              <a:t> μορφές ενέργειας, πολύ φιλικές στο περιβάλλον</a:t>
            </a:r>
            <a:endParaRPr lang="en-US" dirty="0" smtClean="0"/>
          </a:p>
          <a:p>
            <a:pPr>
              <a:buNone/>
            </a:pPr>
            <a:endParaRPr lang="el-GR" b="1" dirty="0" smtClean="0"/>
          </a:p>
          <a:p>
            <a:r>
              <a:rPr lang="el-GR" dirty="0" smtClean="0"/>
              <a:t>Αιολική ενέργεια</a:t>
            </a:r>
          </a:p>
          <a:p>
            <a:r>
              <a:rPr lang="el-GR" dirty="0" smtClean="0"/>
              <a:t>Ηλιακή ενέργεια</a:t>
            </a:r>
          </a:p>
          <a:p>
            <a:r>
              <a:rPr lang="el-GR" dirty="0" smtClean="0"/>
              <a:t>Υδατοπτώσεις</a:t>
            </a:r>
          </a:p>
          <a:p>
            <a:r>
              <a:rPr lang="el-GR" dirty="0" smtClean="0"/>
              <a:t>Βιομάζα</a:t>
            </a:r>
          </a:p>
          <a:p>
            <a:r>
              <a:rPr lang="el-GR" dirty="0" smtClean="0"/>
              <a:t>Γεωθερμική ενέργεια</a:t>
            </a:r>
          </a:p>
          <a:p>
            <a:r>
              <a:rPr lang="el-GR" dirty="0" smtClean="0"/>
              <a:t>Ενέργεια από κύματα</a:t>
            </a:r>
          </a:p>
          <a:p>
            <a:pPr>
              <a:buNone/>
            </a:pPr>
            <a:endParaRPr lang="el-GR" dirty="0" smtClean="0"/>
          </a:p>
          <a:p>
            <a:pPr>
              <a:buNone/>
            </a:pPr>
            <a:endParaRPr lang="el-GR" dirty="0" smtClean="0"/>
          </a:p>
          <a:p>
            <a:endParaRPr lang="el-GR" dirty="0" smtClean="0"/>
          </a:p>
          <a:p>
            <a:endParaRPr lang="el-GR" dirty="0" smtClean="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4</a:t>
            </a:fld>
            <a:endParaRPr lang="el-GR"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472518" cy="1143000"/>
          </a:xfrm>
        </p:spPr>
        <p:txBody>
          <a:bodyPr>
            <a:normAutofit/>
          </a:bodyPr>
          <a:lstStyle/>
          <a:p>
            <a:pPr algn="ctr"/>
            <a:r>
              <a:rPr lang="el-GR" dirty="0" smtClean="0"/>
              <a:t>Πλεονεκτήματα ΑΠΕ</a:t>
            </a:r>
            <a:endParaRPr lang="el-GR" dirty="0"/>
          </a:p>
        </p:txBody>
      </p:sp>
      <p:sp>
        <p:nvSpPr>
          <p:cNvPr id="2" name="1 - Θέση περιεχομένου"/>
          <p:cNvSpPr>
            <a:spLocks noGrp="1"/>
          </p:cNvSpPr>
          <p:nvPr>
            <p:ph idx="1"/>
          </p:nvPr>
        </p:nvSpPr>
        <p:spPr>
          <a:xfrm>
            <a:off x="571472" y="1928778"/>
            <a:ext cx="8229600" cy="4929222"/>
          </a:xfrm>
        </p:spPr>
        <p:txBody>
          <a:bodyPr>
            <a:normAutofit/>
          </a:bodyPr>
          <a:lstStyle/>
          <a:p>
            <a:r>
              <a:rPr lang="el-GR" dirty="0" smtClean="0"/>
              <a:t>Ανεξάντλητες πηγές ενέργειας</a:t>
            </a:r>
          </a:p>
          <a:p>
            <a:r>
              <a:rPr lang="el-GR" dirty="0" smtClean="0"/>
              <a:t>Αποκέντρωση του ενεργειακού συστήματος</a:t>
            </a:r>
          </a:p>
          <a:p>
            <a:r>
              <a:rPr lang="el-GR" dirty="0" smtClean="0"/>
              <a:t>Χαμηλό λειτουργικό κόστος</a:t>
            </a:r>
          </a:p>
          <a:p>
            <a:r>
              <a:rPr lang="el-GR" dirty="0" smtClean="0"/>
              <a:t>Γρήγορη ανταπόκριση της προσφοράς προς τη ζήτηση ενέργειας</a:t>
            </a:r>
          </a:p>
          <a:p>
            <a:r>
              <a:rPr lang="el-GR" dirty="0" smtClean="0"/>
              <a:t>Επενδύσεις των ΑΠΕ είναι εντάσεως εργασίας</a:t>
            </a:r>
          </a:p>
          <a:p>
            <a:r>
              <a:rPr lang="el-GR" dirty="0" smtClean="0"/>
              <a:t>Επιδοτούνται από τις περισσότερες κυβερνήσεις </a:t>
            </a:r>
          </a:p>
          <a:p>
            <a:endParaRPr lang="el-GR" dirty="0" smtClean="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5</a:t>
            </a:fld>
            <a:endParaRPr lang="el-GR"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472518" cy="1143000"/>
          </a:xfrm>
        </p:spPr>
        <p:txBody>
          <a:bodyPr>
            <a:normAutofit/>
          </a:bodyPr>
          <a:lstStyle/>
          <a:p>
            <a:pPr algn="ctr"/>
            <a:r>
              <a:rPr lang="el-GR" dirty="0" smtClean="0"/>
              <a:t>Μειονεκτήματα ΑΠΕ</a:t>
            </a:r>
            <a:endParaRPr lang="el-GR" dirty="0"/>
          </a:p>
        </p:txBody>
      </p:sp>
      <p:sp>
        <p:nvSpPr>
          <p:cNvPr id="2" name="1 - Θέση περιεχομένου"/>
          <p:cNvSpPr>
            <a:spLocks noGrp="1"/>
          </p:cNvSpPr>
          <p:nvPr>
            <p:ph idx="1"/>
          </p:nvPr>
        </p:nvSpPr>
        <p:spPr>
          <a:xfrm>
            <a:off x="571472" y="1285860"/>
            <a:ext cx="8229600" cy="4948068"/>
          </a:xfrm>
        </p:spPr>
        <p:txBody>
          <a:bodyPr>
            <a:normAutofit/>
          </a:bodyPr>
          <a:lstStyle/>
          <a:p>
            <a:endParaRPr lang="el-GR" dirty="0" smtClean="0"/>
          </a:p>
          <a:p>
            <a:r>
              <a:rPr lang="el-GR" dirty="0" smtClean="0"/>
              <a:t>Διεσπαρμένο δυναμικό </a:t>
            </a:r>
          </a:p>
          <a:p>
            <a:r>
              <a:rPr lang="el-GR" dirty="0" smtClean="0"/>
              <a:t>Χαμηλή πυκνότητα ισχύος και ενέργειας </a:t>
            </a:r>
          </a:p>
          <a:p>
            <a:r>
              <a:rPr lang="el-GR" dirty="0" smtClean="0"/>
              <a:t>Διακυμάνσεις στη διαθεσιμότητά </a:t>
            </a:r>
          </a:p>
          <a:p>
            <a:r>
              <a:rPr lang="el-GR" dirty="0" smtClean="0"/>
              <a:t>Το κόστος επένδυσης ανά μονάδα εγκατεστημένης ισχύος </a:t>
            </a:r>
          </a:p>
          <a:p>
            <a:pPr>
              <a:buNone/>
            </a:pPr>
            <a:endParaRPr lang="el-GR" dirty="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6</a:t>
            </a:fld>
            <a:endParaRPr lang="el-GR"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457200" y="274638"/>
            <a:ext cx="8686800" cy="1143000"/>
          </a:xfrm>
        </p:spPr>
        <p:txBody>
          <a:bodyPr/>
          <a:lstStyle/>
          <a:p>
            <a:pPr algn="ctr"/>
            <a:r>
              <a:rPr lang="el-GR" dirty="0" smtClean="0"/>
              <a:t>Ηλιακή Ενέργεια </a:t>
            </a:r>
            <a:endParaRPr lang="el-GR" dirty="0"/>
          </a:p>
        </p:txBody>
      </p:sp>
      <p:sp>
        <p:nvSpPr>
          <p:cNvPr id="2" name="1 - Θέση περιεχομένου"/>
          <p:cNvSpPr>
            <a:spLocks noGrp="1"/>
          </p:cNvSpPr>
          <p:nvPr>
            <p:ph idx="1"/>
          </p:nvPr>
        </p:nvSpPr>
        <p:spPr/>
        <p:txBody>
          <a:bodyPr>
            <a:normAutofit/>
          </a:bodyPr>
          <a:lstStyle/>
          <a:p>
            <a:pPr>
              <a:buFont typeface="Wingdings" pitchFamily="2" charset="2"/>
              <a:buChar char="Ø"/>
            </a:pPr>
            <a:r>
              <a:rPr lang="el-GR" dirty="0" smtClean="0"/>
              <a:t>Ήπια μορφή ενέργειας, πολύ φιλική στο περιβάλλον</a:t>
            </a:r>
            <a:endParaRPr lang="en-US" dirty="0" smtClean="0"/>
          </a:p>
          <a:p>
            <a:pPr>
              <a:buNone/>
            </a:pPr>
            <a:endParaRPr lang="el-GR" dirty="0" smtClean="0"/>
          </a:p>
          <a:p>
            <a:pPr>
              <a:buFont typeface="Wingdings" pitchFamily="2" charset="2"/>
              <a:buChar char="Ø"/>
            </a:pPr>
            <a:r>
              <a:rPr lang="el-GR" dirty="0" smtClean="0"/>
              <a:t>Καλύπτει  δύο τουλάχιστον ανάγκες: </a:t>
            </a:r>
          </a:p>
          <a:p>
            <a:pPr lvl="0"/>
            <a:r>
              <a:rPr lang="el-GR" dirty="0" smtClean="0"/>
              <a:t>την ανάγκη σε ενέργεια </a:t>
            </a:r>
          </a:p>
          <a:p>
            <a:r>
              <a:rPr lang="el-GR" dirty="0" smtClean="0"/>
              <a:t>την ανάγκη να προστατευτεί το </a:t>
            </a:r>
            <a:r>
              <a:rPr lang="el-GR" dirty="0" smtClean="0"/>
              <a:t>περιβάλλον</a:t>
            </a:r>
            <a:endParaRPr lang="el-GR" dirty="0" smtClean="0"/>
          </a:p>
          <a:p>
            <a:endParaRPr lang="el-GR" dirty="0"/>
          </a:p>
        </p:txBody>
      </p:sp>
      <p:sp>
        <p:nvSpPr>
          <p:cNvPr id="4" name="3 - Θέση αριθμού διαφάνειας"/>
          <p:cNvSpPr>
            <a:spLocks noGrp="1"/>
          </p:cNvSpPr>
          <p:nvPr>
            <p:ph type="sldNum" sz="quarter" idx="12"/>
          </p:nvPr>
        </p:nvSpPr>
        <p:spPr/>
        <p:txBody>
          <a:bodyPr/>
          <a:lstStyle/>
          <a:p>
            <a:fld id="{968034E3-C7CB-4FEE-8966-14A976A1EF98}" type="slidenum">
              <a:rPr lang="el-GR" smtClean="0"/>
              <a:pPr/>
              <a:t>7</a:t>
            </a:fld>
            <a:endParaRPr lang="el-GR" dirty="0"/>
          </a:p>
        </p:txBody>
      </p:sp>
    </p:spTree>
  </p:cSld>
  <p:clrMapOvr>
    <a:masterClrMapping/>
  </p:clrMapOvr>
  <p:transition advTm="1314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p:cNvPicPr>
            <a:picLocks noGrp="1"/>
          </p:cNvPicPr>
          <p:nvPr>
            <p:ph idx="1"/>
          </p:nvPr>
        </p:nvPicPr>
        <p:blipFill>
          <a:blip r:embed="rId3"/>
          <a:srcRect/>
          <a:stretch>
            <a:fillRect/>
          </a:stretch>
        </p:blipFill>
        <p:spPr bwMode="auto">
          <a:xfrm>
            <a:off x="500034" y="500042"/>
            <a:ext cx="8143932" cy="5715040"/>
          </a:xfrm>
          <a:prstGeom prst="rect">
            <a:avLst/>
          </a:prstGeom>
          <a:noFill/>
          <a:ln w="9525">
            <a:noFill/>
            <a:miter lim="800000"/>
            <a:headEnd/>
            <a:tailEnd/>
          </a:ln>
        </p:spPr>
      </p:pic>
      <p:sp>
        <p:nvSpPr>
          <p:cNvPr id="3" name="2 - Θέση αριθμού διαφάνειας"/>
          <p:cNvSpPr>
            <a:spLocks noGrp="1"/>
          </p:cNvSpPr>
          <p:nvPr>
            <p:ph type="sldNum" sz="quarter" idx="12"/>
          </p:nvPr>
        </p:nvSpPr>
        <p:spPr/>
        <p:txBody>
          <a:bodyPr/>
          <a:lstStyle/>
          <a:p>
            <a:fld id="{968034E3-C7CB-4FEE-8966-14A976A1EF98}" type="slidenum">
              <a:rPr lang="el-GR" smtClean="0"/>
              <a:pPr/>
              <a:t>8</a:t>
            </a:fld>
            <a:endParaRPr lang="el-GR" dirty="0"/>
          </a:p>
        </p:txBody>
      </p:sp>
    </p:spTree>
  </p:cSld>
  <p:clrMapOvr>
    <a:masterClrMapping/>
  </p:clrMapOvr>
  <p:transition advTm="1773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p:cNvPicPr>
            <a:picLocks noGrp="1"/>
          </p:cNvPicPr>
          <p:nvPr>
            <p:ph idx="1"/>
          </p:nvPr>
        </p:nvPicPr>
        <p:blipFill>
          <a:blip r:embed="rId3"/>
          <a:srcRect/>
          <a:stretch>
            <a:fillRect/>
          </a:stretch>
        </p:blipFill>
        <p:spPr bwMode="auto">
          <a:xfrm>
            <a:off x="571472" y="428604"/>
            <a:ext cx="8072494" cy="5715040"/>
          </a:xfrm>
          <a:prstGeom prst="rect">
            <a:avLst/>
          </a:prstGeom>
          <a:noFill/>
          <a:ln w="9525">
            <a:noFill/>
            <a:miter lim="800000"/>
            <a:headEnd/>
            <a:tailEnd/>
          </a:ln>
        </p:spPr>
      </p:pic>
      <p:sp>
        <p:nvSpPr>
          <p:cNvPr id="3" name="2 - Θέση αριθμού διαφάνειας"/>
          <p:cNvSpPr>
            <a:spLocks noGrp="1"/>
          </p:cNvSpPr>
          <p:nvPr>
            <p:ph type="sldNum" sz="quarter" idx="12"/>
          </p:nvPr>
        </p:nvSpPr>
        <p:spPr/>
        <p:txBody>
          <a:bodyPr/>
          <a:lstStyle/>
          <a:p>
            <a:fld id="{968034E3-C7CB-4FEE-8966-14A976A1EF98}" type="slidenum">
              <a:rPr lang="el-GR" smtClean="0"/>
              <a:pPr/>
              <a:t>9</a:t>
            </a:fld>
            <a:endParaRPr lang="el-GR" dirty="0"/>
          </a:p>
        </p:txBody>
      </p:sp>
    </p:spTree>
  </p:cSld>
  <p:clrMapOvr>
    <a:masterClrMapping/>
  </p:clrMapOvr>
  <p:transition advTm="32891"/>
  <p:timing>
    <p:tnLst>
      <p:par>
        <p:cTn id="1" dur="indefinite" restart="never" nodeType="tmRoot"/>
      </p:par>
    </p:tnLst>
  </p:timing>
</p:sld>
</file>

<file path=ppt/theme/theme1.xml><?xml version="1.0" encoding="utf-8"?>
<a:theme xmlns:a="http://schemas.openxmlformats.org/drawingml/2006/main" name="Τεχνικό">
  <a:themeElements>
    <a:clrScheme name="Τεχνικό">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Τεχνικό">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Τεχνικό">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4103</TotalTime>
  <Words>2315</Words>
  <Application>Microsoft Office PowerPoint</Application>
  <PresentationFormat>Προβολή στην οθόνη (4:3)</PresentationFormat>
  <Paragraphs>333</Paragraphs>
  <Slides>29</Slides>
  <Notes>26</Notes>
  <HiddenSlides>3</HiddenSlides>
  <MMClips>0</MMClips>
  <ScaleCrop>false</ScaleCrop>
  <HeadingPairs>
    <vt:vector size="4" baseType="variant">
      <vt:variant>
        <vt:lpstr>Θέμα</vt:lpstr>
      </vt:variant>
      <vt:variant>
        <vt:i4>1</vt:i4>
      </vt:variant>
      <vt:variant>
        <vt:lpstr>Τίτλοι διαφανειών</vt:lpstr>
      </vt:variant>
      <vt:variant>
        <vt:i4>29</vt:i4>
      </vt:variant>
    </vt:vector>
  </HeadingPairs>
  <TitlesOfParts>
    <vt:vector size="30" baseType="lpstr">
      <vt:lpstr>Τεχνικό</vt:lpstr>
      <vt:lpstr>Ο ΡΟΛΟΣ ΚΑΙ Η ΣΗΜΑΣΙΑ ΤΩΝ ΦΩΤΟΒΟΛΤΑΙΚΩΝ ΠΑΡΟΥΣΙΑΣΗ ΚΑΙ ΑΝΑΛΥΣΗ ΟΙΚΟΝΟΜΟΤΕΧΝΙΚΗΣ ΜΕΛΕΤΗΣ</vt:lpstr>
      <vt:lpstr>Σκοπός της Διπλωματικής εργασίας </vt:lpstr>
      <vt:lpstr>                Α ενότητα </vt:lpstr>
      <vt:lpstr> Ανανεώσιμες Πηγές Ενέργειας </vt:lpstr>
      <vt:lpstr>Πλεονεκτήματα ΑΠΕ</vt:lpstr>
      <vt:lpstr>Μειονεκτήματα ΑΠΕ</vt:lpstr>
      <vt:lpstr>Ηλιακή Ενέργεια </vt:lpstr>
      <vt:lpstr>Διαφάνεια 8</vt:lpstr>
      <vt:lpstr>Διαφάνεια 9</vt:lpstr>
      <vt:lpstr>Χρήση Φωτοβολταϊκών</vt:lpstr>
      <vt:lpstr> Χρήση Φωτοβολταϊκών </vt:lpstr>
      <vt:lpstr> Πλεονεκτήματα Φ/Β Συστημάτων </vt:lpstr>
      <vt:lpstr>Μειονεκτήματα Φ/Β Συστημάτων</vt:lpstr>
      <vt:lpstr> Παράγοντες που συντελούν στην ανάπτυξη των Φ/Β στην Ελλάδα  </vt:lpstr>
      <vt:lpstr> Κίνητρα  </vt:lpstr>
      <vt:lpstr>Φωτοβολταϊκά Συστήματα σε Κτιριακές Εγκαταστάσεις </vt:lpstr>
      <vt:lpstr>Αντικίνητρα</vt:lpstr>
      <vt:lpstr> Ενότητα Β΄</vt:lpstr>
      <vt:lpstr> Εγκατάσταση Φωτοβολταϊκού Πάρκου </vt:lpstr>
      <vt:lpstr>Στοιχεία κόστους</vt:lpstr>
      <vt:lpstr>Συγκεντρωτικός Πίνακας</vt:lpstr>
      <vt:lpstr>Διαφάνεια 22</vt:lpstr>
      <vt:lpstr>Σύγκριση Σταθερών - Κινητών πάνελ τεχνολογίας Thin-Film</vt:lpstr>
      <vt:lpstr>Σύγκριση Σταθερών - Κινητών πάνελ τεχνολογίας Crystalline</vt:lpstr>
      <vt:lpstr>Σύγκριση Σταθερών Thin Film και Σταθερών Crystalline </vt:lpstr>
      <vt:lpstr>Σύγκριση κινητών τεχνολογίας Thin Film και Crystalline</vt:lpstr>
      <vt:lpstr>Η/Μ Εγκατάσταση</vt:lpstr>
      <vt:lpstr>Παραγόμενη ενέργεια, Απόδοση, Αποσβέσεις</vt:lpstr>
      <vt:lpstr>Διαφάνεια 29</vt:lpstr>
    </vt:vector>
  </TitlesOfParts>
  <Company>KARASAVVIDIS ABETE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Γ</dc:title>
  <dc:creator>NIKOS</dc:creator>
  <cp:lastModifiedBy>NIKOS</cp:lastModifiedBy>
  <cp:revision>342</cp:revision>
  <dcterms:created xsi:type="dcterms:W3CDTF">2009-08-01T17:23:41Z</dcterms:created>
  <dcterms:modified xsi:type="dcterms:W3CDTF">2010-03-21T15:37:03Z</dcterms:modified>
</cp:coreProperties>
</file>