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75" r:id="rId4"/>
    <p:sldId id="259" r:id="rId5"/>
    <p:sldId id="260" r:id="rId6"/>
    <p:sldId id="261" r:id="rId7"/>
    <p:sldId id="262" r:id="rId8"/>
    <p:sldId id="263" r:id="rId9"/>
    <p:sldId id="264" r:id="rId10"/>
    <p:sldId id="265" r:id="rId11"/>
    <p:sldId id="276" r:id="rId12"/>
    <p:sldId id="266" r:id="rId13"/>
    <p:sldId id="277" r:id="rId14"/>
    <p:sldId id="267" r:id="rId15"/>
    <p:sldId id="278" r:id="rId16"/>
    <p:sldId id="268" r:id="rId17"/>
    <p:sldId id="269" r:id="rId18"/>
    <p:sldId id="270" r:id="rId19"/>
    <p:sldId id="279" r:id="rId20"/>
    <p:sldId id="272" r:id="rId21"/>
    <p:sldId id="274" r:id="rId22"/>
    <p:sldId id="282" r:id="rId23"/>
    <p:sldId id="281" r:id="rId24"/>
    <p:sldId id="283" r:id="rId25"/>
    <p:sldId id="280"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83" autoAdjust="0"/>
    <p:restoredTop sz="94624" autoAdjust="0"/>
  </p:normalViewPr>
  <p:slideViewPr>
    <p:cSldViewPr>
      <p:cViewPr varScale="1">
        <p:scale>
          <a:sx n="111" d="100"/>
          <a:sy n="111" d="100"/>
        </p:scale>
        <p:origin x="-16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4" d="100"/>
          <a:sy n="84" d="100"/>
        </p:scale>
        <p:origin x="-387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BF9FFA-EA34-412A-8D20-E210FA6BC5E6}" type="datetimeFigureOut">
              <a:rPr lang="el-GR" smtClean="0"/>
              <a:pPr/>
              <a:t>15/7/2020</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5DEC5E-CF28-4D80-8A76-A4E59A950ABD}"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BB30EEB-6610-427C-A9F6-85A188AD415F}" type="datetimeFigureOut">
              <a:rPr lang="el-GR" smtClean="0"/>
              <a:pPr/>
              <a:t>15/7/2020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2C39913-1512-4BD8-9728-7D266C4A3B71}"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6 - Εικόνα" descr="1.jpg"/>
          <p:cNvPicPr>
            <a:picLocks noChangeAspect="1"/>
          </p:cNvPicPr>
          <p:nvPr userDrawn="1"/>
        </p:nvPicPr>
        <p:blipFill>
          <a:blip r:embed="rId13"/>
          <a:stretch>
            <a:fillRect/>
          </a:stretch>
        </p:blipFill>
        <p:spPr>
          <a:xfrm>
            <a:off x="0" y="-1"/>
            <a:ext cx="9144001" cy="6858001"/>
          </a:xfrm>
          <a:prstGeom prst="rect">
            <a:avLst/>
          </a:prstGeom>
        </p:spPr>
      </p:pic>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30EEB-6610-427C-A9F6-85A188AD415F}" type="datetimeFigureOut">
              <a:rPr lang="el-GR" smtClean="0"/>
              <a:pPr/>
              <a:t>15/7/2020</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C39913-1512-4BD8-9728-7D266C4A3B71}"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image" Target="../media/image2.jpeg"/><Relationship Id="rId1" Type="http://schemas.openxmlformats.org/officeDocument/2006/relationships/slideLayout" Target="../slideLayouts/slideLayout5.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ctrTitle"/>
          </p:nvPr>
        </p:nvSpPr>
        <p:spPr>
          <a:xfrm>
            <a:off x="685800" y="1857365"/>
            <a:ext cx="7772400" cy="1743086"/>
          </a:xfrm>
        </p:spPr>
        <p:txBody>
          <a:bodyPr>
            <a:normAutofit fontScale="90000"/>
          </a:bodyPr>
          <a:lstStyle/>
          <a:p>
            <a:r>
              <a:rPr lang="el-GR" sz="3100" b="1" dirty="0"/>
              <a:t>Επίδραση της γεωμετρίας του κοπτικού εργαλείου στη </a:t>
            </a:r>
            <a:r>
              <a:rPr lang="el-GR" sz="3100" b="1" dirty="0" err="1"/>
              <a:t>μικροδομή</a:t>
            </a:r>
            <a:r>
              <a:rPr lang="el-GR" sz="3100" b="1" dirty="0"/>
              <a:t> και </a:t>
            </a:r>
            <a:r>
              <a:rPr lang="el-GR" sz="3100" b="1" dirty="0" err="1"/>
              <a:t>μάκρο</a:t>
            </a:r>
            <a:r>
              <a:rPr lang="el-GR" sz="3100" b="1" dirty="0"/>
              <a:t>-γεωμετρία του </a:t>
            </a:r>
            <a:r>
              <a:rPr lang="el-GR" sz="3100" b="1" dirty="0" err="1"/>
              <a:t>αποβλίττου</a:t>
            </a:r>
            <a:r>
              <a:rPr lang="el-GR" sz="3100" b="1" dirty="0"/>
              <a:t> κατά την κατεργασία τόρνευσης διαφόρων υλικών</a:t>
            </a:r>
            <a:r>
              <a:rPr lang="el-GR" dirty="0"/>
              <a:t/>
            </a:r>
            <a:br>
              <a:rPr lang="el-GR" dirty="0"/>
            </a:br>
            <a:endParaRPr lang="el-GR" dirty="0"/>
          </a:p>
        </p:txBody>
      </p:sp>
      <p:sp>
        <p:nvSpPr>
          <p:cNvPr id="3" name="2 - Υπότιτλος"/>
          <p:cNvSpPr>
            <a:spLocks noGrp="1"/>
          </p:cNvSpPr>
          <p:nvPr>
            <p:ph type="subTitle" idx="1"/>
          </p:nvPr>
        </p:nvSpPr>
        <p:spPr>
          <a:xfrm>
            <a:off x="1371600" y="3714752"/>
            <a:ext cx="6400800" cy="1924048"/>
          </a:xfrm>
        </p:spPr>
        <p:txBody>
          <a:bodyPr>
            <a:normAutofit fontScale="92500" lnSpcReduction="10000"/>
          </a:bodyPr>
          <a:lstStyle/>
          <a:p>
            <a:r>
              <a:rPr lang="el-GR" sz="2400" b="1" dirty="0">
                <a:solidFill>
                  <a:schemeClr val="tx1"/>
                </a:solidFill>
              </a:rPr>
              <a:t>Αναστάσιος </a:t>
            </a:r>
            <a:r>
              <a:rPr lang="el-GR" sz="2400" b="1" dirty="0" err="1">
                <a:solidFill>
                  <a:schemeClr val="tx1"/>
                </a:solidFill>
              </a:rPr>
              <a:t>Ζάμπρας</a:t>
            </a:r>
            <a:endParaRPr lang="el-GR" sz="2400" dirty="0">
              <a:solidFill>
                <a:schemeClr val="tx1"/>
              </a:solidFill>
            </a:endParaRPr>
          </a:p>
          <a:p>
            <a:r>
              <a:rPr lang="el-GR" sz="2400" b="1" dirty="0">
                <a:solidFill>
                  <a:schemeClr val="tx1"/>
                </a:solidFill>
              </a:rPr>
              <a:t>Επιβλέπων Καθηγητής: </a:t>
            </a:r>
            <a:r>
              <a:rPr lang="el-GR" sz="2400" b="1" dirty="0" err="1">
                <a:solidFill>
                  <a:schemeClr val="tx1"/>
                </a:solidFill>
              </a:rPr>
              <a:t>Μυρισίδης</a:t>
            </a:r>
            <a:r>
              <a:rPr lang="el-GR" sz="2400" b="1" dirty="0">
                <a:solidFill>
                  <a:schemeClr val="tx1"/>
                </a:solidFill>
              </a:rPr>
              <a:t> </a:t>
            </a:r>
            <a:r>
              <a:rPr lang="el-GR" sz="2400" b="1" dirty="0" smtClean="0">
                <a:solidFill>
                  <a:schemeClr val="tx1"/>
                </a:solidFill>
              </a:rPr>
              <a:t>Ιωάννης</a:t>
            </a:r>
            <a:endParaRPr lang="en-US" sz="2400" b="1" dirty="0" smtClean="0">
              <a:solidFill>
                <a:schemeClr val="tx1"/>
              </a:solidFill>
            </a:endParaRPr>
          </a:p>
          <a:p>
            <a:endParaRPr lang="el-GR" sz="2400" dirty="0">
              <a:solidFill>
                <a:schemeClr val="tx1"/>
              </a:solidFill>
            </a:endParaRPr>
          </a:p>
          <a:p>
            <a:r>
              <a:rPr lang="el-GR" sz="2000" b="1" dirty="0">
                <a:solidFill>
                  <a:schemeClr val="tx1"/>
                </a:solidFill>
              </a:rPr>
              <a:t>Τμήμα Μηχανολόγων Μηχανικών</a:t>
            </a:r>
            <a:endParaRPr lang="el-GR" sz="2000" dirty="0">
              <a:solidFill>
                <a:schemeClr val="tx1"/>
              </a:solidFill>
            </a:endParaRPr>
          </a:p>
          <a:p>
            <a:r>
              <a:rPr lang="el-GR" sz="2000" b="1" dirty="0">
                <a:solidFill>
                  <a:schemeClr val="tx1"/>
                </a:solidFill>
              </a:rPr>
              <a:t>Κοζάνη, 2020</a:t>
            </a:r>
            <a:endParaRPr lang="el-GR" sz="2000" dirty="0">
              <a:solidFill>
                <a:schemeClr val="tx1"/>
              </a:solidFill>
            </a:endParaRPr>
          </a:p>
          <a:p>
            <a:endParaRPr lang="el-GR" dirty="0"/>
          </a:p>
        </p:txBody>
      </p:sp>
      <p:pic>
        <p:nvPicPr>
          <p:cNvPr id="4" name="3 - Εικόνα" descr="C:\Users\User\Desktop\uowmfb.jpg"/>
          <p:cNvPicPr/>
          <p:nvPr/>
        </p:nvPicPr>
        <p:blipFill>
          <a:blip r:embed="rId3"/>
          <a:srcRect/>
          <a:stretch>
            <a:fillRect/>
          </a:stretch>
        </p:blipFill>
        <p:spPr bwMode="auto">
          <a:xfrm>
            <a:off x="5000628" y="5572140"/>
            <a:ext cx="4143372" cy="12858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1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lvl="1" algn="l" rtl="0">
              <a:spcBef>
                <a:spcPct val="0"/>
              </a:spcBef>
            </a:pPr>
            <a:r>
              <a:rPr lang="el-GR" sz="3600" dirty="0" smtClean="0"/>
              <a:t>Αποτελέσματα προσομοιώσεων</a:t>
            </a:r>
            <a:r>
              <a:rPr lang="el-GR" dirty="0" smtClean="0"/>
              <a:t/>
            </a:r>
            <a:br>
              <a:rPr lang="el-GR" dirty="0" smtClean="0"/>
            </a:br>
            <a:r>
              <a:rPr lang="el-GR" b="1" dirty="0" smtClean="0"/>
              <a:t>Θερμοκρασιακά πεδία</a:t>
            </a:r>
            <a:endParaRPr lang="el-GR" dirty="0"/>
          </a:p>
        </p:txBody>
      </p:sp>
      <p:sp>
        <p:nvSpPr>
          <p:cNvPr id="5" name="4 - Θέση κειμένου"/>
          <p:cNvSpPr>
            <a:spLocks noGrp="1"/>
          </p:cNvSpPr>
          <p:nvPr>
            <p:ph type="body" idx="1"/>
          </p:nvPr>
        </p:nvSpPr>
        <p:spPr>
          <a:xfrm>
            <a:off x="571472" y="5429264"/>
            <a:ext cx="3214710" cy="571504"/>
          </a:xfrm>
        </p:spPr>
        <p:txBody>
          <a:bodyPr>
            <a:noAutofit/>
          </a:bodyPr>
          <a:lstStyle/>
          <a:p>
            <a:r>
              <a:rPr lang="el-GR" sz="2000" dirty="0" smtClean="0"/>
              <a:t>Κανονικό </a:t>
            </a:r>
            <a:r>
              <a:rPr lang="el-GR" sz="2000" dirty="0"/>
              <a:t>κοπτικό </a:t>
            </a:r>
            <a:r>
              <a:rPr lang="el-GR" sz="2000" dirty="0" smtClean="0"/>
              <a:t>εργαλείο</a:t>
            </a:r>
            <a:endParaRPr lang="el-GR" sz="2000" dirty="0"/>
          </a:p>
        </p:txBody>
      </p:sp>
      <p:sp>
        <p:nvSpPr>
          <p:cNvPr id="6" name="5 - Θέση κειμένου"/>
          <p:cNvSpPr>
            <a:spLocks noGrp="1"/>
          </p:cNvSpPr>
          <p:nvPr>
            <p:ph type="body" sz="quarter" idx="3"/>
          </p:nvPr>
        </p:nvSpPr>
        <p:spPr>
          <a:xfrm>
            <a:off x="4000496" y="5429264"/>
            <a:ext cx="3898899" cy="571504"/>
          </a:xfrm>
        </p:spPr>
        <p:txBody>
          <a:bodyPr>
            <a:noAutofit/>
          </a:bodyPr>
          <a:lstStyle/>
          <a:p>
            <a:r>
              <a:rPr lang="el-GR" sz="2000" dirty="0" smtClean="0"/>
              <a:t>Κοπτικό </a:t>
            </a:r>
            <a:r>
              <a:rPr lang="el-GR" sz="2000" dirty="0"/>
              <a:t>εργαλείο με </a:t>
            </a:r>
            <a:r>
              <a:rPr lang="el-GR" sz="2000" dirty="0" err="1"/>
              <a:t>λοξοτόμηση</a:t>
            </a:r>
            <a:endParaRPr lang="el-GR" sz="2000" dirty="0"/>
          </a:p>
        </p:txBody>
      </p:sp>
      <p:pic>
        <p:nvPicPr>
          <p:cNvPr id="4" name="3 - Εικόνα" descr="C:\Users\User\Desktop\fwtografies apotelesmatwn deform2D\304 Original (1)\temp workpiece.png"/>
          <p:cNvPicPr/>
          <p:nvPr/>
        </p:nvPicPr>
        <p:blipFill>
          <a:blip r:embed="rId3" cstate="print"/>
          <a:srcRect/>
          <a:stretch>
            <a:fillRect/>
          </a:stretch>
        </p:blipFill>
        <p:spPr bwMode="auto">
          <a:xfrm>
            <a:off x="214282" y="2786058"/>
            <a:ext cx="3643338" cy="2428892"/>
          </a:xfrm>
          <a:prstGeom prst="rect">
            <a:avLst/>
          </a:prstGeom>
          <a:noFill/>
          <a:ln w="9525">
            <a:noFill/>
            <a:miter lim="800000"/>
            <a:headEnd/>
            <a:tailEnd/>
          </a:ln>
        </p:spPr>
      </p:pic>
      <p:pic>
        <p:nvPicPr>
          <p:cNvPr id="8" name="7 - Εικόνα" descr="C:\Users\User\Desktop\fwtografies apotelesmatwn deform2D\304L Chamfer\temperature workpiece.JPEG"/>
          <p:cNvPicPr/>
          <p:nvPr/>
        </p:nvPicPr>
        <p:blipFill>
          <a:blip r:embed="rId4" cstate="print"/>
          <a:srcRect/>
          <a:stretch>
            <a:fillRect/>
          </a:stretch>
        </p:blipFill>
        <p:spPr bwMode="auto">
          <a:xfrm>
            <a:off x="4071934" y="2786058"/>
            <a:ext cx="3571900" cy="2428892"/>
          </a:xfrm>
          <a:prstGeom prst="rect">
            <a:avLst/>
          </a:prstGeom>
          <a:noFill/>
          <a:ln w="9525">
            <a:noFill/>
            <a:miter lim="800000"/>
            <a:headEnd/>
            <a:tailEnd/>
          </a:ln>
        </p:spPr>
      </p:pic>
      <p:pic>
        <p:nvPicPr>
          <p:cNvPr id="9" name="8 - Εικόνα" descr="C:\Users\User\Desktop\fwtografies apotelesmatwn deform2D\temp workpiece .jpeg"/>
          <p:cNvPicPr/>
          <p:nvPr/>
        </p:nvPicPr>
        <p:blipFill rotWithShape="1">
          <a:blip r:embed="rId5" cstate="print"/>
          <a:srcRect l="6987" t="2026" r="7400" b="11968"/>
          <a:stretch/>
        </p:blipFill>
        <p:spPr bwMode="auto">
          <a:xfrm>
            <a:off x="7786710" y="2786058"/>
            <a:ext cx="785818" cy="2428892"/>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4" name="13 - TextBox"/>
          <p:cNvSpPr txBox="1"/>
          <p:nvPr/>
        </p:nvSpPr>
        <p:spPr>
          <a:xfrm>
            <a:off x="2786050" y="1814444"/>
            <a:ext cx="3083536" cy="400110"/>
          </a:xfrm>
          <a:prstGeom prst="rect">
            <a:avLst/>
          </a:prstGeom>
          <a:noFill/>
        </p:spPr>
        <p:txBody>
          <a:bodyPr wrap="none" rtlCol="0">
            <a:spAutoFit/>
          </a:bodyPr>
          <a:lstStyle/>
          <a:p>
            <a:r>
              <a:rPr lang="el-GR" sz="2000" b="1" dirty="0" smtClean="0"/>
              <a:t>Ανοξείδωτος χάλυβας 304</a:t>
            </a:r>
            <a:r>
              <a:rPr lang="en-US" sz="2000" b="1" dirty="0" smtClean="0"/>
              <a:t>L</a:t>
            </a:r>
            <a:endParaRPr lang="el-GR"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Αποτελέσματα προσομοιώσεων</a:t>
            </a:r>
            <a:r>
              <a:rPr lang="el-GR" dirty="0" smtClean="0"/>
              <a:t/>
            </a:r>
            <a:br>
              <a:rPr lang="el-GR" dirty="0" smtClean="0"/>
            </a:br>
            <a:r>
              <a:rPr lang="el-GR" sz="1800" b="1" dirty="0" smtClean="0"/>
              <a:t>Θερμοκρασιακά πεδία </a:t>
            </a:r>
            <a:endParaRPr lang="el-GR" dirty="0"/>
          </a:p>
        </p:txBody>
      </p:sp>
      <p:sp>
        <p:nvSpPr>
          <p:cNvPr id="3" name="2 - Θέση κειμένου"/>
          <p:cNvSpPr>
            <a:spLocks noGrp="1"/>
          </p:cNvSpPr>
          <p:nvPr>
            <p:ph type="body" idx="1"/>
          </p:nvPr>
        </p:nvSpPr>
        <p:spPr>
          <a:xfrm>
            <a:off x="457200" y="5575320"/>
            <a:ext cx="3543296" cy="639762"/>
          </a:xfrm>
        </p:spPr>
        <p:txBody>
          <a:bodyPr>
            <a:normAutofit/>
          </a:bodyPr>
          <a:lstStyle/>
          <a:p>
            <a:r>
              <a:rPr lang="el-GR" sz="2000" dirty="0" smtClean="0"/>
              <a:t>Κανονικό κοπτικό εργαλείο</a:t>
            </a:r>
          </a:p>
        </p:txBody>
      </p:sp>
      <p:sp>
        <p:nvSpPr>
          <p:cNvPr id="5" name="4 - Θέση κειμένου"/>
          <p:cNvSpPr>
            <a:spLocks noGrp="1"/>
          </p:cNvSpPr>
          <p:nvPr>
            <p:ph type="body" sz="quarter" idx="3"/>
          </p:nvPr>
        </p:nvSpPr>
        <p:spPr>
          <a:xfrm>
            <a:off x="4071934" y="5572140"/>
            <a:ext cx="4257676" cy="639762"/>
          </a:xfrm>
        </p:spPr>
        <p:txBody>
          <a:bodyPr>
            <a:normAutofit/>
          </a:bodyPr>
          <a:lstStyle/>
          <a:p>
            <a:r>
              <a:rPr lang="el-GR" sz="2000" dirty="0" smtClean="0"/>
              <a:t>Κοπτικό εργαλείο με </a:t>
            </a:r>
            <a:r>
              <a:rPr lang="el-GR" sz="2000" dirty="0" err="1" smtClean="0"/>
              <a:t>λοξοτόμηση</a:t>
            </a:r>
            <a:endParaRPr lang="el-GR" sz="2000" dirty="0" smtClean="0"/>
          </a:p>
        </p:txBody>
      </p:sp>
      <p:pic>
        <p:nvPicPr>
          <p:cNvPr id="7" name="6 - Εικόνα" descr="C:\Users\User\Desktop\fwtografies apotelesmatwn deform2D\304 Original (1)\temp tool.png"/>
          <p:cNvPicPr/>
          <p:nvPr/>
        </p:nvPicPr>
        <p:blipFill rotWithShape="1">
          <a:blip r:embed="rId3"/>
          <a:srcRect l="10306" t="17264" r="38956" b="3162"/>
          <a:stretch/>
        </p:blipFill>
        <p:spPr bwMode="auto">
          <a:xfrm>
            <a:off x="857224" y="2285992"/>
            <a:ext cx="2428892" cy="2857520"/>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8" name="7 - Εικόνα" descr="C:\Users\User\Desktop\fwtografies apotelesmatwn deform2D\304L Chamfer\temperature tool 1.jpeg"/>
          <p:cNvPicPr/>
          <p:nvPr/>
        </p:nvPicPr>
        <p:blipFill rotWithShape="1">
          <a:blip r:embed="rId4" cstate="print"/>
          <a:srcRect l="9602" t="26304" r="35877" b="3775"/>
          <a:stretch/>
        </p:blipFill>
        <p:spPr bwMode="auto">
          <a:xfrm>
            <a:off x="4572000" y="2285992"/>
            <a:ext cx="2202256" cy="2811792"/>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9" name="8 - Εικόνα" descr="C:\Users\User\Desktop\fwtografies apotelesmatwn deform2D\temp tool.jpeg"/>
          <p:cNvPicPr/>
          <p:nvPr/>
        </p:nvPicPr>
        <p:blipFill rotWithShape="1">
          <a:blip r:embed="rId5"/>
          <a:srcRect b="12241"/>
          <a:stretch/>
        </p:blipFill>
        <p:spPr bwMode="auto">
          <a:xfrm>
            <a:off x="7500958" y="2285992"/>
            <a:ext cx="928694" cy="2786082"/>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
        <p:nvSpPr>
          <p:cNvPr id="10" name="9 - TextBox"/>
          <p:cNvSpPr txBox="1"/>
          <p:nvPr/>
        </p:nvSpPr>
        <p:spPr>
          <a:xfrm>
            <a:off x="2714612" y="1571612"/>
            <a:ext cx="3083536" cy="400110"/>
          </a:xfrm>
          <a:prstGeom prst="rect">
            <a:avLst/>
          </a:prstGeom>
          <a:noFill/>
        </p:spPr>
        <p:txBody>
          <a:bodyPr wrap="none" rtlCol="0">
            <a:spAutoFit/>
          </a:bodyPr>
          <a:lstStyle/>
          <a:p>
            <a:r>
              <a:rPr lang="el-GR" sz="2000" b="1" dirty="0" smtClean="0"/>
              <a:t>Ανοξείδωτος χάλυβας 304</a:t>
            </a:r>
            <a:r>
              <a:rPr lang="en-US" sz="2000" b="1" dirty="0" smtClean="0"/>
              <a:t>L</a:t>
            </a:r>
            <a:endParaRPr lang="el-GR" sz="20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1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Αποτελέσματα προσομοιώσεων</a:t>
            </a:r>
            <a:r>
              <a:rPr lang="el-GR" dirty="0" smtClean="0"/>
              <a:t/>
            </a:r>
            <a:br>
              <a:rPr lang="el-GR" dirty="0" smtClean="0"/>
            </a:br>
            <a:r>
              <a:rPr lang="el-GR" sz="1800" b="1" dirty="0" smtClean="0"/>
              <a:t>Θερμοκρασιακά πεδία</a:t>
            </a:r>
            <a:endParaRPr lang="el-GR" dirty="0"/>
          </a:p>
        </p:txBody>
      </p:sp>
      <p:sp>
        <p:nvSpPr>
          <p:cNvPr id="3" name="2 - Θέση κειμένου"/>
          <p:cNvSpPr>
            <a:spLocks noGrp="1"/>
          </p:cNvSpPr>
          <p:nvPr>
            <p:ph type="body" idx="1"/>
          </p:nvPr>
        </p:nvSpPr>
        <p:spPr>
          <a:xfrm>
            <a:off x="285720" y="5429264"/>
            <a:ext cx="3143272" cy="642942"/>
          </a:xfrm>
        </p:spPr>
        <p:txBody>
          <a:bodyPr>
            <a:noAutofit/>
          </a:bodyPr>
          <a:lstStyle/>
          <a:p>
            <a:r>
              <a:rPr lang="el-GR" sz="2000" dirty="0" smtClean="0"/>
              <a:t>Κανονικό </a:t>
            </a:r>
            <a:r>
              <a:rPr lang="el-GR" sz="2000" dirty="0"/>
              <a:t>κοπτικό εργαλείο</a:t>
            </a:r>
          </a:p>
        </p:txBody>
      </p:sp>
      <p:sp>
        <p:nvSpPr>
          <p:cNvPr id="5" name="4 - Θέση κειμένου"/>
          <p:cNvSpPr>
            <a:spLocks noGrp="1"/>
          </p:cNvSpPr>
          <p:nvPr>
            <p:ph type="body" sz="quarter" idx="3"/>
          </p:nvPr>
        </p:nvSpPr>
        <p:spPr>
          <a:xfrm>
            <a:off x="4143372" y="5429264"/>
            <a:ext cx="3714776" cy="642942"/>
          </a:xfrm>
        </p:spPr>
        <p:txBody>
          <a:bodyPr>
            <a:noAutofit/>
          </a:bodyPr>
          <a:lstStyle/>
          <a:p>
            <a:r>
              <a:rPr lang="el-GR" sz="2000" dirty="0" smtClean="0"/>
              <a:t>Κοπτικό </a:t>
            </a:r>
            <a:r>
              <a:rPr lang="el-GR" sz="2000" dirty="0"/>
              <a:t>εργαλείο με </a:t>
            </a:r>
            <a:r>
              <a:rPr lang="el-GR" sz="2000" dirty="0" err="1"/>
              <a:t>λοξοτόμηση</a:t>
            </a:r>
            <a:endParaRPr lang="el-GR" sz="2000" dirty="0"/>
          </a:p>
        </p:txBody>
      </p:sp>
      <p:pic>
        <p:nvPicPr>
          <p:cNvPr id="7" name="6 - Εικόνα" descr="C:\Users\User\Desktop\fwtografies apotelesmatwn deform2D\42CrMo4 Original\temperature workpiece.JPEG"/>
          <p:cNvPicPr/>
          <p:nvPr/>
        </p:nvPicPr>
        <p:blipFill>
          <a:blip r:embed="rId3" cstate="print"/>
          <a:srcRect/>
          <a:stretch>
            <a:fillRect/>
          </a:stretch>
        </p:blipFill>
        <p:spPr bwMode="auto">
          <a:xfrm>
            <a:off x="285720" y="2714620"/>
            <a:ext cx="3643338" cy="2714644"/>
          </a:xfrm>
          <a:prstGeom prst="rect">
            <a:avLst/>
          </a:prstGeom>
          <a:noFill/>
          <a:ln w="9525">
            <a:noFill/>
            <a:miter lim="800000"/>
            <a:headEnd/>
            <a:tailEnd/>
          </a:ln>
        </p:spPr>
      </p:pic>
      <p:pic>
        <p:nvPicPr>
          <p:cNvPr id="8" name="7 - Εικόνα" descr="C:\Users\User\Desktop\fwtografies apotelesmatwn deform2D\42CrMo4 Chamfer\temperature woekpiece.JPEG"/>
          <p:cNvPicPr/>
          <p:nvPr/>
        </p:nvPicPr>
        <p:blipFill>
          <a:blip r:embed="rId4" cstate="print"/>
          <a:srcRect/>
          <a:stretch>
            <a:fillRect/>
          </a:stretch>
        </p:blipFill>
        <p:spPr bwMode="auto">
          <a:xfrm>
            <a:off x="4143372" y="2714620"/>
            <a:ext cx="3714776" cy="2714644"/>
          </a:xfrm>
          <a:prstGeom prst="rect">
            <a:avLst/>
          </a:prstGeom>
          <a:noFill/>
          <a:ln w="9525">
            <a:noFill/>
            <a:miter lim="800000"/>
            <a:headEnd/>
            <a:tailEnd/>
          </a:ln>
        </p:spPr>
      </p:pic>
      <p:pic>
        <p:nvPicPr>
          <p:cNvPr id="9" name="8 - Εικόνα" descr="C:\Users\User\Desktop\fwtografies apotelesmatwn deform2D\temp workpiece .jpeg"/>
          <p:cNvPicPr/>
          <p:nvPr/>
        </p:nvPicPr>
        <p:blipFill rotWithShape="1">
          <a:blip r:embed="rId5" cstate="print"/>
          <a:srcRect l="5911" t="1952" r="7108" b="12188"/>
          <a:stretch/>
        </p:blipFill>
        <p:spPr bwMode="auto">
          <a:xfrm>
            <a:off x="7929586" y="2786058"/>
            <a:ext cx="1071570" cy="2643206"/>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3" name="12 - TextBox"/>
          <p:cNvSpPr txBox="1"/>
          <p:nvPr/>
        </p:nvSpPr>
        <p:spPr>
          <a:xfrm>
            <a:off x="2571736" y="2071678"/>
            <a:ext cx="3887090" cy="400110"/>
          </a:xfrm>
          <a:prstGeom prst="rect">
            <a:avLst/>
          </a:prstGeom>
          <a:noFill/>
        </p:spPr>
        <p:txBody>
          <a:bodyPr wrap="none" rtlCol="0">
            <a:spAutoFit/>
          </a:bodyPr>
          <a:lstStyle/>
          <a:p>
            <a:r>
              <a:rPr lang="el-GR" sz="2000" b="1" dirty="0" err="1" smtClean="0"/>
              <a:t>Επιβελτιωμένου</a:t>
            </a:r>
            <a:r>
              <a:rPr lang="el-GR" sz="2000" b="1" dirty="0" smtClean="0"/>
              <a:t> χάλυβα 42CrMo4 </a:t>
            </a:r>
            <a:endParaRPr lang="el-GR"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Αποτελέσματα προσομοιώσεων</a:t>
            </a:r>
            <a:r>
              <a:rPr lang="el-GR" dirty="0" smtClean="0"/>
              <a:t/>
            </a:r>
            <a:br>
              <a:rPr lang="el-GR" dirty="0" smtClean="0"/>
            </a:br>
            <a:r>
              <a:rPr lang="el-GR" sz="1800" b="1" dirty="0" smtClean="0"/>
              <a:t>Θερμοκρασιακά πεδία</a:t>
            </a:r>
            <a:endParaRPr lang="el-GR" dirty="0"/>
          </a:p>
        </p:txBody>
      </p:sp>
      <p:sp>
        <p:nvSpPr>
          <p:cNvPr id="3" name="2 - Θέση κειμένου"/>
          <p:cNvSpPr>
            <a:spLocks noGrp="1"/>
          </p:cNvSpPr>
          <p:nvPr>
            <p:ph type="body" idx="1"/>
          </p:nvPr>
        </p:nvSpPr>
        <p:spPr>
          <a:xfrm>
            <a:off x="457200" y="5754695"/>
            <a:ext cx="3257544" cy="460387"/>
          </a:xfrm>
        </p:spPr>
        <p:txBody>
          <a:bodyPr>
            <a:normAutofit/>
          </a:bodyPr>
          <a:lstStyle/>
          <a:p>
            <a:r>
              <a:rPr lang="el-GR" sz="2000" dirty="0" smtClean="0"/>
              <a:t>Κανονικό κοπτικό εργαλείο</a:t>
            </a:r>
          </a:p>
        </p:txBody>
      </p:sp>
      <p:sp>
        <p:nvSpPr>
          <p:cNvPr id="5" name="4 - Θέση κειμένου"/>
          <p:cNvSpPr>
            <a:spLocks noGrp="1"/>
          </p:cNvSpPr>
          <p:nvPr>
            <p:ph type="body" sz="quarter" idx="3"/>
          </p:nvPr>
        </p:nvSpPr>
        <p:spPr>
          <a:xfrm>
            <a:off x="4143372" y="5786454"/>
            <a:ext cx="3713189" cy="460387"/>
          </a:xfrm>
        </p:spPr>
        <p:txBody>
          <a:bodyPr>
            <a:normAutofit/>
          </a:bodyPr>
          <a:lstStyle/>
          <a:p>
            <a:r>
              <a:rPr lang="el-GR" sz="2000" dirty="0" smtClean="0"/>
              <a:t>Κοπτικό εργαλείο με </a:t>
            </a:r>
            <a:r>
              <a:rPr lang="el-GR" sz="2000" dirty="0" err="1" smtClean="0"/>
              <a:t>λοξοτόμηση</a:t>
            </a:r>
            <a:endParaRPr lang="el-GR" sz="2000" dirty="0" smtClean="0"/>
          </a:p>
        </p:txBody>
      </p:sp>
      <p:pic>
        <p:nvPicPr>
          <p:cNvPr id="7" name="6 - Εικόνα" descr="C:\Users\User\Desktop\fwtografies apotelesmatwn deform2D\42CrMo4 Original\temperature tool 1.jpeg"/>
          <p:cNvPicPr/>
          <p:nvPr/>
        </p:nvPicPr>
        <p:blipFill rotWithShape="1">
          <a:blip r:embed="rId3" cstate="print"/>
          <a:srcRect l="7927" t="2118" r="35243" b="2561"/>
          <a:stretch/>
        </p:blipFill>
        <p:spPr bwMode="auto">
          <a:xfrm>
            <a:off x="714348" y="2714620"/>
            <a:ext cx="2214578" cy="2754632"/>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8" name="7 - Εικόνα" descr="C:\Users\User\Desktop\fwtografies apotelesmatwn deform2D\42CrMo4 Chamfer\temperature tool 1.jpeg"/>
          <p:cNvPicPr/>
          <p:nvPr/>
        </p:nvPicPr>
        <p:blipFill rotWithShape="1">
          <a:blip r:embed="rId4" cstate="print"/>
          <a:srcRect l="9867" r="35468"/>
          <a:stretch/>
        </p:blipFill>
        <p:spPr bwMode="auto">
          <a:xfrm>
            <a:off x="4786314" y="2714620"/>
            <a:ext cx="1928826" cy="2690814"/>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9" name="8 - Εικόνα" descr="C:\Users\User\Desktop\fwtografies apotelesmatwn deform2D\temp tool.jpeg"/>
          <p:cNvPicPr/>
          <p:nvPr/>
        </p:nvPicPr>
        <p:blipFill rotWithShape="1">
          <a:blip r:embed="rId5"/>
          <a:srcRect l="5046" b="11976"/>
          <a:stretch/>
        </p:blipFill>
        <p:spPr bwMode="auto">
          <a:xfrm>
            <a:off x="7500958" y="2714620"/>
            <a:ext cx="1071570" cy="2643206"/>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
        <p:nvSpPr>
          <p:cNvPr id="10" name="9 - TextBox"/>
          <p:cNvSpPr txBox="1"/>
          <p:nvPr/>
        </p:nvSpPr>
        <p:spPr>
          <a:xfrm>
            <a:off x="2571736" y="1857364"/>
            <a:ext cx="3895105" cy="400110"/>
          </a:xfrm>
          <a:prstGeom prst="rect">
            <a:avLst/>
          </a:prstGeom>
          <a:noFill/>
        </p:spPr>
        <p:txBody>
          <a:bodyPr wrap="none" rtlCol="0">
            <a:spAutoFit/>
          </a:bodyPr>
          <a:lstStyle/>
          <a:p>
            <a:r>
              <a:rPr lang="el-GR" sz="2000" b="1" dirty="0" err="1" smtClean="0"/>
              <a:t>Επιβελτιωμένου</a:t>
            </a:r>
            <a:r>
              <a:rPr lang="el-GR" sz="2000" b="1" dirty="0" smtClean="0"/>
              <a:t> χάλυβα 42CrMo4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1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Αποτελέσματα προσομοιώσεων</a:t>
            </a:r>
            <a:br>
              <a:rPr lang="el-GR" sz="3600" dirty="0" smtClean="0"/>
            </a:br>
            <a:r>
              <a:rPr lang="el-GR" sz="1800" b="1" dirty="0" smtClean="0"/>
              <a:t>Θερμοκρασιακά πεδία</a:t>
            </a:r>
            <a:endParaRPr lang="el-GR" dirty="0"/>
          </a:p>
        </p:txBody>
      </p:sp>
      <p:sp>
        <p:nvSpPr>
          <p:cNvPr id="3" name="2 - Θέση κειμένου"/>
          <p:cNvSpPr>
            <a:spLocks noGrp="1"/>
          </p:cNvSpPr>
          <p:nvPr>
            <p:ph type="body" idx="1"/>
          </p:nvPr>
        </p:nvSpPr>
        <p:spPr>
          <a:xfrm>
            <a:off x="457200" y="5643578"/>
            <a:ext cx="3186106" cy="571504"/>
          </a:xfrm>
        </p:spPr>
        <p:txBody>
          <a:bodyPr>
            <a:noAutofit/>
          </a:bodyPr>
          <a:lstStyle/>
          <a:p>
            <a:r>
              <a:rPr lang="el-GR" sz="2000" dirty="0" smtClean="0"/>
              <a:t>Κανονικό κοπτικό εργαλείο</a:t>
            </a:r>
            <a:endParaRPr lang="el-GR" sz="2000" dirty="0"/>
          </a:p>
        </p:txBody>
      </p:sp>
      <p:sp>
        <p:nvSpPr>
          <p:cNvPr id="5" name="4 - Θέση κειμένου"/>
          <p:cNvSpPr>
            <a:spLocks noGrp="1"/>
          </p:cNvSpPr>
          <p:nvPr>
            <p:ph type="body" sz="quarter" idx="3"/>
          </p:nvPr>
        </p:nvSpPr>
        <p:spPr>
          <a:xfrm>
            <a:off x="4071935" y="5715016"/>
            <a:ext cx="3714776" cy="496886"/>
          </a:xfrm>
        </p:spPr>
        <p:txBody>
          <a:bodyPr>
            <a:noAutofit/>
          </a:bodyPr>
          <a:lstStyle/>
          <a:p>
            <a:r>
              <a:rPr lang="el-GR" sz="2000" dirty="0" smtClean="0"/>
              <a:t>Κοπτικό </a:t>
            </a:r>
            <a:r>
              <a:rPr lang="el-GR" sz="2000" dirty="0"/>
              <a:t>εργαλείο με </a:t>
            </a:r>
            <a:r>
              <a:rPr lang="el-GR" sz="2000" dirty="0" err="1"/>
              <a:t>λοξοτόμηση</a:t>
            </a:r>
            <a:endParaRPr lang="el-GR" sz="2000" dirty="0"/>
          </a:p>
        </p:txBody>
      </p:sp>
      <p:pic>
        <p:nvPicPr>
          <p:cNvPr id="7" name="6 - Εικόνα" descr="C:\Users\User\Desktop\fwtografies apotelesmatwn deform2D\C10 Original\temp workpiece.png"/>
          <p:cNvPicPr/>
          <p:nvPr/>
        </p:nvPicPr>
        <p:blipFill>
          <a:blip r:embed="rId3" cstate="print"/>
          <a:srcRect/>
          <a:stretch>
            <a:fillRect/>
          </a:stretch>
        </p:blipFill>
        <p:spPr bwMode="auto">
          <a:xfrm>
            <a:off x="285720" y="3246346"/>
            <a:ext cx="3643338" cy="2325794"/>
          </a:xfrm>
          <a:prstGeom prst="rect">
            <a:avLst/>
          </a:prstGeom>
          <a:noFill/>
          <a:ln w="9525">
            <a:noFill/>
            <a:miter lim="800000"/>
            <a:headEnd/>
            <a:tailEnd/>
          </a:ln>
        </p:spPr>
      </p:pic>
      <p:pic>
        <p:nvPicPr>
          <p:cNvPr id="8" name="7 - Εικόνα" descr="C:\Users\User\Desktop\fwtografies apotelesmatwn deform2D\C10 Chamfer (1)\temp workpiece.png"/>
          <p:cNvPicPr/>
          <p:nvPr/>
        </p:nvPicPr>
        <p:blipFill>
          <a:blip r:embed="rId4" cstate="print"/>
          <a:srcRect/>
          <a:stretch>
            <a:fillRect/>
          </a:stretch>
        </p:blipFill>
        <p:spPr bwMode="auto">
          <a:xfrm>
            <a:off x="4143372" y="3286124"/>
            <a:ext cx="3500462" cy="2286016"/>
          </a:xfrm>
          <a:prstGeom prst="rect">
            <a:avLst/>
          </a:prstGeom>
          <a:noFill/>
          <a:ln w="9525">
            <a:noFill/>
            <a:miter lim="800000"/>
            <a:headEnd/>
            <a:tailEnd/>
          </a:ln>
        </p:spPr>
      </p:pic>
      <p:pic>
        <p:nvPicPr>
          <p:cNvPr id="9" name="8 - Εικόνα" descr="C:\Users\User\Desktop\fwtografies apotelesmatwn deform2D\temp workpiece .jpeg"/>
          <p:cNvPicPr/>
          <p:nvPr/>
        </p:nvPicPr>
        <p:blipFill rotWithShape="1">
          <a:blip r:embed="rId5" cstate="print"/>
          <a:srcRect l="6242" t="2118" r="8104" b="12469"/>
          <a:stretch/>
        </p:blipFill>
        <p:spPr bwMode="auto">
          <a:xfrm>
            <a:off x="7786710" y="3286124"/>
            <a:ext cx="928694" cy="2286016"/>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3" name="12 - TextBox"/>
          <p:cNvSpPr txBox="1"/>
          <p:nvPr/>
        </p:nvSpPr>
        <p:spPr>
          <a:xfrm>
            <a:off x="3071802" y="2243072"/>
            <a:ext cx="2472472" cy="400110"/>
          </a:xfrm>
          <a:prstGeom prst="rect">
            <a:avLst/>
          </a:prstGeom>
          <a:noFill/>
        </p:spPr>
        <p:txBody>
          <a:bodyPr wrap="none" rtlCol="0">
            <a:spAutoFit/>
          </a:bodyPr>
          <a:lstStyle/>
          <a:p>
            <a:r>
              <a:rPr lang="el-GR" sz="2000" b="1" dirty="0" err="1" smtClean="0"/>
              <a:t>Ανθρακοχάλυβα</a:t>
            </a:r>
            <a:r>
              <a:rPr lang="el-GR" sz="2000" b="1" dirty="0" smtClean="0"/>
              <a:t> </a:t>
            </a:r>
            <a:r>
              <a:rPr lang="en-US" sz="2000" b="1" dirty="0" smtClean="0"/>
              <a:t>C</a:t>
            </a:r>
            <a:r>
              <a:rPr lang="el-GR" sz="2000" b="1" dirty="0" smtClean="0"/>
              <a:t>10 </a:t>
            </a:r>
            <a:endParaRPr lang="el-GR" sz="2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Αποτελέσματα προσομοιώσεων</a:t>
            </a:r>
            <a:r>
              <a:rPr lang="el-GR" dirty="0" smtClean="0"/>
              <a:t/>
            </a:r>
            <a:br>
              <a:rPr lang="el-GR" dirty="0" smtClean="0"/>
            </a:br>
            <a:r>
              <a:rPr lang="el-GR" sz="1800" b="1" dirty="0" smtClean="0"/>
              <a:t>Θερμοκρασιακά πεδία</a:t>
            </a:r>
            <a:endParaRPr lang="el-GR" sz="1800" dirty="0"/>
          </a:p>
        </p:txBody>
      </p:sp>
      <p:sp>
        <p:nvSpPr>
          <p:cNvPr id="3" name="2 - Θέση κειμένου"/>
          <p:cNvSpPr>
            <a:spLocks noGrp="1"/>
          </p:cNvSpPr>
          <p:nvPr>
            <p:ph type="body" idx="1"/>
          </p:nvPr>
        </p:nvSpPr>
        <p:spPr>
          <a:xfrm>
            <a:off x="428596" y="5540381"/>
            <a:ext cx="3757610" cy="531825"/>
          </a:xfrm>
        </p:spPr>
        <p:txBody>
          <a:bodyPr>
            <a:normAutofit/>
          </a:bodyPr>
          <a:lstStyle/>
          <a:p>
            <a:r>
              <a:rPr lang="el-GR" sz="2000" dirty="0" smtClean="0"/>
              <a:t>Κανονικό κοπτικό εργαλείο</a:t>
            </a:r>
          </a:p>
        </p:txBody>
      </p:sp>
      <p:sp>
        <p:nvSpPr>
          <p:cNvPr id="5" name="4 - Θέση κειμένου"/>
          <p:cNvSpPr>
            <a:spLocks noGrp="1"/>
          </p:cNvSpPr>
          <p:nvPr>
            <p:ph type="body" sz="quarter" idx="3"/>
          </p:nvPr>
        </p:nvSpPr>
        <p:spPr>
          <a:xfrm>
            <a:off x="4286248" y="5540381"/>
            <a:ext cx="4143404" cy="531825"/>
          </a:xfrm>
        </p:spPr>
        <p:txBody>
          <a:bodyPr>
            <a:normAutofit/>
          </a:bodyPr>
          <a:lstStyle/>
          <a:p>
            <a:r>
              <a:rPr lang="el-GR" sz="2000" dirty="0" smtClean="0"/>
              <a:t>Κοπτικό εργαλείο με </a:t>
            </a:r>
            <a:r>
              <a:rPr lang="el-GR" sz="2000" dirty="0" err="1" smtClean="0"/>
              <a:t>λοξοτόμηση</a:t>
            </a:r>
            <a:endParaRPr lang="el-GR" sz="2000" dirty="0" smtClean="0"/>
          </a:p>
        </p:txBody>
      </p:sp>
      <p:pic>
        <p:nvPicPr>
          <p:cNvPr id="7" name="6 - Εικόνα" descr="C:\Users\User\Desktop\fwtografies apotelesmatwn deform2D\C10 Original\temp tool 1.jpg"/>
          <p:cNvPicPr/>
          <p:nvPr/>
        </p:nvPicPr>
        <p:blipFill rotWithShape="1">
          <a:blip r:embed="rId3"/>
          <a:srcRect l="7116" t="2988" r="27213" b="4381"/>
          <a:stretch/>
        </p:blipFill>
        <p:spPr bwMode="auto">
          <a:xfrm>
            <a:off x="1142976" y="2571744"/>
            <a:ext cx="2286016" cy="2786082"/>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8" name="7 - Εικόνα" descr="C:\Users\User\Desktop\fwtografies apotelesmatwn deform2D\C10 Chamfer (1)\temp tool 1.jpeg"/>
          <p:cNvPicPr/>
          <p:nvPr/>
        </p:nvPicPr>
        <p:blipFill rotWithShape="1">
          <a:blip r:embed="rId4"/>
          <a:srcRect l="6385" t="8770" r="32366" b="3484"/>
          <a:stretch/>
        </p:blipFill>
        <p:spPr bwMode="auto">
          <a:xfrm>
            <a:off x="4786314" y="2555614"/>
            <a:ext cx="2071702" cy="2802212"/>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9" name="8 - Εικόνα" descr="C:\Users\User\Desktop\fwtografies apotelesmatwn deform2D\temp tool.jpeg"/>
          <p:cNvPicPr/>
          <p:nvPr/>
        </p:nvPicPr>
        <p:blipFill rotWithShape="1">
          <a:blip r:embed="rId5"/>
          <a:srcRect l="6880" b="12006"/>
          <a:stretch/>
        </p:blipFill>
        <p:spPr bwMode="auto">
          <a:xfrm>
            <a:off x="7358082" y="2643182"/>
            <a:ext cx="1000132" cy="2714644"/>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
        <p:nvSpPr>
          <p:cNvPr id="10" name="9 - TextBox"/>
          <p:cNvSpPr txBox="1"/>
          <p:nvPr/>
        </p:nvSpPr>
        <p:spPr>
          <a:xfrm>
            <a:off x="3085930" y="1857364"/>
            <a:ext cx="2414764" cy="400110"/>
          </a:xfrm>
          <a:prstGeom prst="rect">
            <a:avLst/>
          </a:prstGeom>
          <a:noFill/>
        </p:spPr>
        <p:txBody>
          <a:bodyPr wrap="none" rtlCol="0">
            <a:spAutoFit/>
          </a:bodyPr>
          <a:lstStyle/>
          <a:p>
            <a:r>
              <a:rPr lang="el-GR" sz="2000" b="1" dirty="0" err="1" smtClean="0"/>
              <a:t>Ανθρακοχάλυβα</a:t>
            </a:r>
            <a:r>
              <a:rPr lang="el-GR" sz="2000" b="1" dirty="0" smtClean="0"/>
              <a:t> </a:t>
            </a:r>
            <a:r>
              <a:rPr lang="en-US" sz="2000" b="1" dirty="0" smtClean="0"/>
              <a:t>C</a:t>
            </a:r>
            <a:r>
              <a:rPr lang="el-GR" sz="2000" b="1" dirty="0" smtClean="0"/>
              <a:t>10</a:t>
            </a:r>
            <a:endParaRPr lang="el-GR"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5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fontScale="90000"/>
          </a:bodyPr>
          <a:lstStyle/>
          <a:p>
            <a:pPr lvl="1" algn="l" rtl="0">
              <a:spcBef>
                <a:spcPct val="0"/>
              </a:spcBef>
            </a:pPr>
            <a:r>
              <a:rPr lang="el-GR" sz="3600" dirty="0" smtClean="0"/>
              <a:t>Αποτελέσματα προσομοιώσεων</a:t>
            </a:r>
            <a:r>
              <a:rPr lang="el-GR" dirty="0" smtClean="0"/>
              <a:t/>
            </a:r>
            <a:br>
              <a:rPr lang="el-GR" dirty="0" smtClean="0"/>
            </a:br>
            <a:r>
              <a:rPr lang="el-GR" dirty="0" smtClean="0"/>
              <a:t/>
            </a:r>
            <a:br>
              <a:rPr lang="el-GR" dirty="0" smtClean="0"/>
            </a:br>
            <a:r>
              <a:rPr lang="el-GR" b="1" dirty="0" smtClean="0"/>
              <a:t> Πεδία </a:t>
            </a:r>
            <a:r>
              <a:rPr lang="el-GR" b="1" dirty="0"/>
              <a:t>τάσεων και </a:t>
            </a:r>
            <a:r>
              <a:rPr lang="el-GR" b="1" dirty="0" smtClean="0"/>
              <a:t>παραμορφώσεων στον ανοξείδωτο </a:t>
            </a:r>
            <a:r>
              <a:rPr lang="el-GR" b="1" dirty="0"/>
              <a:t>χάλυβα </a:t>
            </a:r>
            <a:r>
              <a:rPr lang="el-GR" b="1" dirty="0" smtClean="0"/>
              <a:t>304</a:t>
            </a:r>
            <a:r>
              <a:rPr lang="en-US" b="1" dirty="0" smtClean="0"/>
              <a:t>L</a:t>
            </a:r>
            <a:r>
              <a:rPr lang="el-GR" dirty="0"/>
              <a:t/>
            </a:r>
            <a:br>
              <a:rPr lang="el-GR" dirty="0"/>
            </a:br>
            <a:endParaRPr lang="el-GR" dirty="0"/>
          </a:p>
        </p:txBody>
      </p:sp>
      <p:pic>
        <p:nvPicPr>
          <p:cNvPr id="7" name="6 - Εικόνα" descr="C:\Users\User\Desktop\fwtografies apotelesmatwn deform2D\304 Original (1)\stress.png"/>
          <p:cNvPicPr/>
          <p:nvPr/>
        </p:nvPicPr>
        <p:blipFill rotWithShape="1">
          <a:blip r:embed="rId3" cstate="print"/>
          <a:srcRect l="36392" t="9381" r="12251"/>
          <a:stretch/>
        </p:blipFill>
        <p:spPr bwMode="auto">
          <a:xfrm>
            <a:off x="928662" y="1928802"/>
            <a:ext cx="2357454" cy="2143140"/>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8" name="7 - Εικόνα" descr="C:\Users\User\Desktop\fwtografies apotelesmatwn deform2D\304L Chamfer\stress - effective.JPEG"/>
          <p:cNvPicPr/>
          <p:nvPr/>
        </p:nvPicPr>
        <p:blipFill rotWithShape="1">
          <a:blip r:embed="rId4" cstate="print"/>
          <a:srcRect l="30134" t="13184" r="14874" b="428"/>
          <a:stretch/>
        </p:blipFill>
        <p:spPr bwMode="auto">
          <a:xfrm>
            <a:off x="3929058" y="1857364"/>
            <a:ext cx="2143140"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9" name="8 - Εικόνα" descr="C:\Users\User\Desktop\fwtografies apotelesmatwn deform2D\304 Original (1)\strain effect workpiece.png"/>
          <p:cNvPicPr/>
          <p:nvPr/>
        </p:nvPicPr>
        <p:blipFill rotWithShape="1">
          <a:blip r:embed="rId5" cstate="print"/>
          <a:srcRect l="35670" t="9073" r="14971"/>
          <a:stretch/>
        </p:blipFill>
        <p:spPr bwMode="auto">
          <a:xfrm>
            <a:off x="928662" y="4357694"/>
            <a:ext cx="2500330"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0" name="9 - Εικόνα" descr="C:\Users\User\Desktop\fwtografies apotelesmatwn deform2D\304L Chamfer\strain - effective.JPEG"/>
          <p:cNvPicPr/>
          <p:nvPr/>
        </p:nvPicPr>
        <p:blipFill rotWithShape="1">
          <a:blip r:embed="rId6" cstate="print"/>
          <a:srcRect l="29544" t="13306" r="14020"/>
          <a:stretch/>
        </p:blipFill>
        <p:spPr bwMode="auto">
          <a:xfrm>
            <a:off x="3929058" y="4429132"/>
            <a:ext cx="2313594" cy="2071702"/>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1" name="10 - Εικόνα" descr="C:\Users\User\Desktop\fwtografies apotelesmatwn deform2D\stress.jpeg"/>
          <p:cNvPicPr/>
          <p:nvPr/>
        </p:nvPicPr>
        <p:blipFill rotWithShape="1">
          <a:blip r:embed="rId7" cstate="print"/>
          <a:srcRect r="8859" b="14104"/>
          <a:stretch/>
        </p:blipFill>
        <p:spPr bwMode="auto">
          <a:xfrm>
            <a:off x="6715140" y="1857364"/>
            <a:ext cx="1071570" cy="2143140"/>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2" name="11 - Εικόνα" descr="C:\Users\User\Desktop\fwtografies apotelesmatwn deform2D\strain.jpeg"/>
          <p:cNvPicPr/>
          <p:nvPr/>
        </p:nvPicPr>
        <p:blipFill rotWithShape="1">
          <a:blip r:embed="rId8" cstate="print"/>
          <a:srcRect r="7594" b="9851"/>
          <a:stretch/>
        </p:blipFill>
        <p:spPr bwMode="auto">
          <a:xfrm>
            <a:off x="6786578" y="4214818"/>
            <a:ext cx="1000132"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3" name="12 - TextBox"/>
          <p:cNvSpPr txBox="1"/>
          <p:nvPr/>
        </p:nvSpPr>
        <p:spPr>
          <a:xfrm>
            <a:off x="571472" y="1428736"/>
            <a:ext cx="3060581" cy="400110"/>
          </a:xfrm>
          <a:prstGeom prst="rect">
            <a:avLst/>
          </a:prstGeom>
          <a:noFill/>
        </p:spPr>
        <p:txBody>
          <a:bodyPr wrap="none" rtlCol="0">
            <a:spAutoFit/>
          </a:bodyPr>
          <a:lstStyle/>
          <a:p>
            <a:r>
              <a:rPr lang="el-GR" sz="2000" dirty="0" smtClean="0"/>
              <a:t>Κανονικό κοπτικό εργαλείο </a:t>
            </a:r>
            <a:endParaRPr lang="el-GR" sz="2000" dirty="0"/>
          </a:p>
        </p:txBody>
      </p:sp>
      <p:sp>
        <p:nvSpPr>
          <p:cNvPr id="14" name="13 - TextBox"/>
          <p:cNvSpPr txBox="1"/>
          <p:nvPr/>
        </p:nvSpPr>
        <p:spPr>
          <a:xfrm>
            <a:off x="4077316" y="1428736"/>
            <a:ext cx="2260427" cy="400110"/>
          </a:xfrm>
          <a:prstGeom prst="rect">
            <a:avLst/>
          </a:prstGeom>
          <a:noFill/>
        </p:spPr>
        <p:txBody>
          <a:bodyPr wrap="none" rtlCol="0">
            <a:spAutoFit/>
          </a:bodyPr>
          <a:lstStyle/>
          <a:p>
            <a:r>
              <a:rPr lang="el-GR" sz="2000" dirty="0" smtClean="0"/>
              <a:t>Κοπτικό με </a:t>
            </a:r>
            <a:r>
              <a:rPr lang="en-US" sz="2000" dirty="0" smtClean="0"/>
              <a:t>Chamfer</a:t>
            </a:r>
            <a:endParaRPr lang="el-GR" sz="2000" dirty="0"/>
          </a:p>
        </p:txBody>
      </p:sp>
      <p:sp>
        <p:nvSpPr>
          <p:cNvPr id="15" name="14 - TextBox"/>
          <p:cNvSpPr txBox="1"/>
          <p:nvPr/>
        </p:nvSpPr>
        <p:spPr>
          <a:xfrm rot="10800000">
            <a:off x="170231" y="4446961"/>
            <a:ext cx="492443" cy="1696683"/>
          </a:xfrm>
          <a:prstGeom prst="rect">
            <a:avLst/>
          </a:prstGeom>
          <a:noFill/>
        </p:spPr>
        <p:txBody>
          <a:bodyPr vert="vert" wrap="none" rtlCol="0">
            <a:spAutoFit/>
          </a:bodyPr>
          <a:lstStyle/>
          <a:p>
            <a:r>
              <a:rPr lang="el-GR" sz="2000" dirty="0" smtClean="0"/>
              <a:t>Παραμόρφωση</a:t>
            </a:r>
          </a:p>
        </p:txBody>
      </p:sp>
      <p:sp>
        <p:nvSpPr>
          <p:cNvPr id="17" name="16 - TextBox"/>
          <p:cNvSpPr txBox="1"/>
          <p:nvPr/>
        </p:nvSpPr>
        <p:spPr>
          <a:xfrm>
            <a:off x="214282" y="2500306"/>
            <a:ext cx="492443" cy="635110"/>
          </a:xfrm>
          <a:prstGeom prst="rect">
            <a:avLst/>
          </a:prstGeom>
          <a:noFill/>
        </p:spPr>
        <p:txBody>
          <a:bodyPr vert="vert270" wrap="none" rtlCol="0">
            <a:spAutoFit/>
          </a:bodyPr>
          <a:lstStyle/>
          <a:p>
            <a:r>
              <a:rPr lang="el-GR" sz="2000" dirty="0" smtClean="0"/>
              <a:t>Τάση</a:t>
            </a:r>
            <a:endParaRPr lang="el-GR"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18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7" name="6 - Τίτλος"/>
          <p:cNvSpPr>
            <a:spLocks noGrp="1"/>
          </p:cNvSpPr>
          <p:nvPr>
            <p:ph type="title"/>
          </p:nvPr>
        </p:nvSpPr>
        <p:spPr/>
        <p:txBody>
          <a:bodyPr>
            <a:normAutofit/>
          </a:bodyPr>
          <a:lstStyle/>
          <a:p>
            <a:pPr algn="l"/>
            <a:r>
              <a:rPr lang="el-GR" sz="3200" dirty="0" smtClean="0"/>
              <a:t>Αποτελέσματα προσομοιώσεων</a:t>
            </a:r>
            <a:r>
              <a:rPr lang="el-GR" sz="3600" dirty="0" smtClean="0"/>
              <a:t/>
            </a:r>
            <a:br>
              <a:rPr lang="el-GR" sz="3600" dirty="0" smtClean="0"/>
            </a:br>
            <a:r>
              <a:rPr lang="el-GR" sz="2000" b="1" dirty="0"/>
              <a:t> </a:t>
            </a:r>
            <a:r>
              <a:rPr lang="el-GR" sz="1800" b="1" dirty="0" smtClean="0"/>
              <a:t>Πεδία </a:t>
            </a:r>
            <a:r>
              <a:rPr lang="el-GR" sz="1800" b="1" dirty="0"/>
              <a:t>τάσεων και παραμορφώσεων </a:t>
            </a:r>
            <a:r>
              <a:rPr lang="el-GR" sz="1800" b="1" dirty="0" smtClean="0"/>
              <a:t>στον </a:t>
            </a:r>
            <a:r>
              <a:rPr lang="el-GR" sz="1800" b="1" dirty="0" err="1" smtClean="0"/>
              <a:t>επιβελτιωμένου</a:t>
            </a:r>
            <a:r>
              <a:rPr lang="el-GR" sz="1800" b="1" dirty="0" smtClean="0"/>
              <a:t> </a:t>
            </a:r>
            <a:r>
              <a:rPr lang="el-GR" sz="1800" b="1" dirty="0"/>
              <a:t>χάλυβα 42</a:t>
            </a:r>
            <a:r>
              <a:rPr lang="en-US" sz="1800" b="1" dirty="0" err="1"/>
              <a:t>CrMo</a:t>
            </a:r>
            <a:r>
              <a:rPr lang="el-GR" sz="1800" b="1" dirty="0" smtClean="0"/>
              <a:t>4</a:t>
            </a:r>
            <a:endParaRPr lang="el-GR" sz="3600" b="1" dirty="0"/>
          </a:p>
        </p:txBody>
      </p:sp>
      <p:pic>
        <p:nvPicPr>
          <p:cNvPr id="9" name="8 - Εικόνα" descr="C:\Users\User\Desktop\fwtografies apotelesmatwn deform2D\42CrMo4 Original\stress - effective.JPEG"/>
          <p:cNvPicPr/>
          <p:nvPr/>
        </p:nvPicPr>
        <p:blipFill rotWithShape="1">
          <a:blip r:embed="rId3" cstate="print"/>
          <a:srcRect l="27954" t="28732" r="11601" b="16"/>
          <a:stretch/>
        </p:blipFill>
        <p:spPr bwMode="auto">
          <a:xfrm>
            <a:off x="785786" y="2144001"/>
            <a:ext cx="2928958" cy="2285131"/>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0" name="9 - Εικόνα" descr="C:\Users\User\Desktop\fwtografies apotelesmatwn deform2D\42CrMo4 Chamfer\stress - effective. 1 JPEG.JPEG"/>
          <p:cNvPicPr/>
          <p:nvPr/>
        </p:nvPicPr>
        <p:blipFill rotWithShape="1">
          <a:blip r:embed="rId4" cstate="print"/>
          <a:srcRect l="35737" t="29644" r="10917" b="1"/>
          <a:stretch/>
        </p:blipFill>
        <p:spPr bwMode="auto">
          <a:xfrm>
            <a:off x="4000496" y="2143116"/>
            <a:ext cx="2571768" cy="2286016"/>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1" name="10 - Εικόνα" descr="C:\Users\User\Desktop\fwtografies apotelesmatwn deform2D\42CrMo4 Original\strain - effective.JPEG"/>
          <p:cNvPicPr/>
          <p:nvPr/>
        </p:nvPicPr>
        <p:blipFill rotWithShape="1">
          <a:blip r:embed="rId5" cstate="print"/>
          <a:srcRect l="27387" t="27822" r="15006" b="1"/>
          <a:stretch/>
        </p:blipFill>
        <p:spPr bwMode="auto">
          <a:xfrm>
            <a:off x="785786" y="4714885"/>
            <a:ext cx="2857520" cy="2000264"/>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2" name="11 - Εικόνα" descr="C:\Users\User\Desktop\fwtografies apotelesmatwn deform2D\42CrMo4 Chamfer\strain - effective 1 .JPEG"/>
          <p:cNvPicPr/>
          <p:nvPr/>
        </p:nvPicPr>
        <p:blipFill rotWithShape="1">
          <a:blip r:embed="rId6" cstate="print"/>
          <a:srcRect l="36275" t="28730" r="10737" b="-1"/>
          <a:stretch/>
        </p:blipFill>
        <p:spPr bwMode="auto">
          <a:xfrm>
            <a:off x="4143372" y="4643446"/>
            <a:ext cx="2500330" cy="2000264"/>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3" name="12 - Εικόνα" descr="C:\Users\User\Desktop\fwtografies apotelesmatwn deform2D\stress.jpeg"/>
          <p:cNvPicPr/>
          <p:nvPr/>
        </p:nvPicPr>
        <p:blipFill rotWithShape="1">
          <a:blip r:embed="rId7" cstate="print"/>
          <a:srcRect r="8363" b="13802"/>
          <a:stretch/>
        </p:blipFill>
        <p:spPr bwMode="auto">
          <a:xfrm>
            <a:off x="7000892" y="2214554"/>
            <a:ext cx="971552"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14" name="13 - Εικόνα" descr="C:\Users\User\Desktop\fwtografies apotelesmatwn deform2D\strain.jpeg"/>
          <p:cNvPicPr/>
          <p:nvPr/>
        </p:nvPicPr>
        <p:blipFill>
          <a:blip r:embed="rId8" cstate="print"/>
          <a:srcRect/>
          <a:stretch>
            <a:fillRect/>
          </a:stretch>
        </p:blipFill>
        <p:spPr bwMode="auto">
          <a:xfrm>
            <a:off x="7009470" y="4643446"/>
            <a:ext cx="920116" cy="2000264"/>
          </a:xfrm>
          <a:prstGeom prst="rect">
            <a:avLst/>
          </a:prstGeom>
          <a:noFill/>
          <a:ln w="9525">
            <a:noFill/>
            <a:miter lim="800000"/>
            <a:headEnd/>
            <a:tailEnd/>
          </a:ln>
        </p:spPr>
      </p:pic>
      <p:sp>
        <p:nvSpPr>
          <p:cNvPr id="15" name="14 - TextBox"/>
          <p:cNvSpPr txBox="1"/>
          <p:nvPr/>
        </p:nvSpPr>
        <p:spPr>
          <a:xfrm>
            <a:off x="785786" y="1785926"/>
            <a:ext cx="3002873" cy="400110"/>
          </a:xfrm>
          <a:prstGeom prst="rect">
            <a:avLst/>
          </a:prstGeom>
          <a:noFill/>
        </p:spPr>
        <p:txBody>
          <a:bodyPr wrap="none" rtlCol="0">
            <a:spAutoFit/>
          </a:bodyPr>
          <a:lstStyle/>
          <a:p>
            <a:r>
              <a:rPr lang="el-GR" sz="2000" dirty="0" smtClean="0"/>
              <a:t>Κανονικό κοπτικό εργαλείο</a:t>
            </a:r>
            <a:endParaRPr lang="el-GR" sz="2000" dirty="0"/>
          </a:p>
        </p:txBody>
      </p:sp>
      <p:sp>
        <p:nvSpPr>
          <p:cNvPr id="16" name="15 - TextBox"/>
          <p:cNvSpPr txBox="1"/>
          <p:nvPr/>
        </p:nvSpPr>
        <p:spPr>
          <a:xfrm>
            <a:off x="4357686" y="1763901"/>
            <a:ext cx="2260427" cy="400110"/>
          </a:xfrm>
          <a:prstGeom prst="rect">
            <a:avLst/>
          </a:prstGeom>
          <a:noFill/>
        </p:spPr>
        <p:txBody>
          <a:bodyPr wrap="none" rtlCol="0">
            <a:spAutoFit/>
          </a:bodyPr>
          <a:lstStyle/>
          <a:p>
            <a:r>
              <a:rPr lang="el-GR" sz="2000" dirty="0" smtClean="0"/>
              <a:t>Κοπτικό με </a:t>
            </a:r>
            <a:r>
              <a:rPr lang="en-US" sz="2000" dirty="0" smtClean="0"/>
              <a:t>Chamfer</a:t>
            </a:r>
            <a:endParaRPr lang="el-GR" sz="2000" dirty="0"/>
          </a:p>
        </p:txBody>
      </p:sp>
      <p:sp>
        <p:nvSpPr>
          <p:cNvPr id="17" name="16 - TextBox"/>
          <p:cNvSpPr txBox="1"/>
          <p:nvPr/>
        </p:nvSpPr>
        <p:spPr>
          <a:xfrm>
            <a:off x="214282" y="4979888"/>
            <a:ext cx="492443" cy="1696683"/>
          </a:xfrm>
          <a:prstGeom prst="rect">
            <a:avLst/>
          </a:prstGeom>
          <a:noFill/>
        </p:spPr>
        <p:txBody>
          <a:bodyPr vert="vert270" wrap="none" rtlCol="0">
            <a:spAutoFit/>
          </a:bodyPr>
          <a:lstStyle/>
          <a:p>
            <a:r>
              <a:rPr lang="el-GR" sz="2000" dirty="0" smtClean="0"/>
              <a:t>Παραμόρφωσ</a:t>
            </a:r>
            <a:r>
              <a:rPr lang="el-GR" sz="2000" dirty="0"/>
              <a:t>η</a:t>
            </a:r>
            <a:endParaRPr lang="el-GR" sz="2400" dirty="0"/>
          </a:p>
        </p:txBody>
      </p:sp>
      <p:sp>
        <p:nvSpPr>
          <p:cNvPr id="18" name="17 - TextBox"/>
          <p:cNvSpPr txBox="1"/>
          <p:nvPr/>
        </p:nvSpPr>
        <p:spPr>
          <a:xfrm>
            <a:off x="285720" y="2865328"/>
            <a:ext cx="492443" cy="635110"/>
          </a:xfrm>
          <a:prstGeom prst="rect">
            <a:avLst/>
          </a:prstGeom>
          <a:noFill/>
        </p:spPr>
        <p:txBody>
          <a:bodyPr vert="vert270" wrap="none" rtlCol="0">
            <a:spAutoFit/>
          </a:bodyPr>
          <a:lstStyle/>
          <a:p>
            <a:r>
              <a:rPr lang="el-GR" sz="2000" dirty="0" smtClean="0"/>
              <a:t>Τάση</a:t>
            </a:r>
            <a:endParaRPr lang="el-GR"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1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200" dirty="0" smtClean="0"/>
              <a:t>Αποτελέσματα προσομοιώσεων</a:t>
            </a:r>
            <a:r>
              <a:rPr lang="el-GR" sz="3600" dirty="0" smtClean="0"/>
              <a:t/>
            </a:r>
            <a:br>
              <a:rPr lang="el-GR" sz="3600" dirty="0" smtClean="0"/>
            </a:br>
            <a:r>
              <a:rPr lang="el-GR" sz="1800" b="1" dirty="0" smtClean="0"/>
              <a:t>Πεδία </a:t>
            </a:r>
            <a:r>
              <a:rPr lang="el-GR" sz="1800" b="1" dirty="0"/>
              <a:t>τάσεων και παραμορφώσεων </a:t>
            </a:r>
            <a:r>
              <a:rPr lang="el-GR" sz="1800" b="1" dirty="0" smtClean="0"/>
              <a:t>στον </a:t>
            </a:r>
            <a:r>
              <a:rPr lang="el-GR" sz="1800" b="1" dirty="0" err="1" smtClean="0"/>
              <a:t>ανθρακοχάλυβα</a:t>
            </a:r>
            <a:r>
              <a:rPr lang="el-GR" sz="1800" b="1" dirty="0" smtClean="0"/>
              <a:t> </a:t>
            </a:r>
            <a:r>
              <a:rPr lang="en-US" sz="1800" b="1" dirty="0"/>
              <a:t>C</a:t>
            </a:r>
            <a:r>
              <a:rPr lang="el-GR" sz="1800" b="1" dirty="0" smtClean="0"/>
              <a:t>10 </a:t>
            </a:r>
            <a:endParaRPr lang="el-GR" sz="3600" b="1" dirty="0"/>
          </a:p>
        </p:txBody>
      </p:sp>
      <p:pic>
        <p:nvPicPr>
          <p:cNvPr id="4" name="3 - Εικόνα" descr="C:\Users\User\Desktop\fwtografies apotelesmatwn deform2D\C10 Original\stress.png"/>
          <p:cNvPicPr/>
          <p:nvPr/>
        </p:nvPicPr>
        <p:blipFill rotWithShape="1">
          <a:blip r:embed="rId3" cstate="print"/>
          <a:srcRect l="12284" r="13808"/>
          <a:stretch/>
        </p:blipFill>
        <p:spPr bwMode="auto">
          <a:xfrm>
            <a:off x="928662" y="1857364"/>
            <a:ext cx="2643206" cy="257176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5" name="4 - Εικόνα" descr="C:\Users\User\Desktop\fwtografies apotelesmatwn deform2D\C10 Chamfer (1)\stress.png"/>
          <p:cNvPicPr/>
          <p:nvPr/>
        </p:nvPicPr>
        <p:blipFill rotWithShape="1">
          <a:blip r:embed="rId4" cstate="print"/>
          <a:srcRect l="14143" r="13377"/>
          <a:stretch/>
        </p:blipFill>
        <p:spPr bwMode="auto">
          <a:xfrm>
            <a:off x="3857620" y="2000240"/>
            <a:ext cx="2571768" cy="2428892"/>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6" name="5 - Εικόνα" descr="C:\Users\User\Desktop\fwtografies apotelesmatwn deform2D\C10 Original\strain.png"/>
          <p:cNvPicPr/>
          <p:nvPr/>
        </p:nvPicPr>
        <p:blipFill rotWithShape="1">
          <a:blip r:embed="rId5" cstate="print"/>
          <a:srcRect l="12676" r="14411"/>
          <a:stretch/>
        </p:blipFill>
        <p:spPr bwMode="auto">
          <a:xfrm>
            <a:off x="928662" y="4643446"/>
            <a:ext cx="2643206" cy="2143116"/>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7" name="6 - Εικόνα" descr="C:\Users\User\Desktop\fwtografies apotelesmatwn deform2D\C10 Chamfer (1)\strain.png"/>
          <p:cNvPicPr/>
          <p:nvPr/>
        </p:nvPicPr>
        <p:blipFill rotWithShape="1">
          <a:blip r:embed="rId6" cstate="print"/>
          <a:srcRect l="14037" r="12443"/>
          <a:stretch/>
        </p:blipFill>
        <p:spPr bwMode="auto">
          <a:xfrm>
            <a:off x="3857620" y="4572008"/>
            <a:ext cx="2571768"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8" name="7 - Εικόνα" descr="C:\Users\User\Desktop\fwtografies apotelesmatwn deform2D\stress.jpeg"/>
          <p:cNvPicPr/>
          <p:nvPr/>
        </p:nvPicPr>
        <p:blipFill rotWithShape="1">
          <a:blip r:embed="rId7" cstate="print"/>
          <a:srcRect r="7693" b="14107"/>
          <a:stretch/>
        </p:blipFill>
        <p:spPr bwMode="auto">
          <a:xfrm>
            <a:off x="6643702" y="2143116"/>
            <a:ext cx="1143008" cy="2214578"/>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9" name="8 - Εικόνα" descr="C:\Users\User\Desktop\fwtografies apotelesmatwn deform2D\strain.jpeg"/>
          <p:cNvPicPr/>
          <p:nvPr/>
        </p:nvPicPr>
        <p:blipFill rotWithShape="1">
          <a:blip r:embed="rId8" cstate="print"/>
          <a:srcRect r="6956" b="10154"/>
          <a:stretch/>
        </p:blipFill>
        <p:spPr bwMode="auto">
          <a:xfrm>
            <a:off x="6858016" y="4643446"/>
            <a:ext cx="1071570" cy="2071702"/>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0" name="9 - TextBox"/>
          <p:cNvSpPr txBox="1"/>
          <p:nvPr/>
        </p:nvSpPr>
        <p:spPr>
          <a:xfrm>
            <a:off x="714348" y="1571612"/>
            <a:ext cx="3002873" cy="400110"/>
          </a:xfrm>
          <a:prstGeom prst="rect">
            <a:avLst/>
          </a:prstGeom>
          <a:noFill/>
        </p:spPr>
        <p:txBody>
          <a:bodyPr wrap="none" rtlCol="0">
            <a:spAutoFit/>
          </a:bodyPr>
          <a:lstStyle/>
          <a:p>
            <a:r>
              <a:rPr lang="el-GR" sz="2000" dirty="0" smtClean="0"/>
              <a:t>Κανονικό κοπτικό εργαλείο</a:t>
            </a:r>
            <a:endParaRPr lang="el-GR" sz="2000" dirty="0"/>
          </a:p>
        </p:txBody>
      </p:sp>
      <p:sp>
        <p:nvSpPr>
          <p:cNvPr id="11" name="10 - TextBox"/>
          <p:cNvSpPr txBox="1"/>
          <p:nvPr/>
        </p:nvSpPr>
        <p:spPr>
          <a:xfrm>
            <a:off x="4000496" y="1528692"/>
            <a:ext cx="2337247" cy="400110"/>
          </a:xfrm>
          <a:prstGeom prst="rect">
            <a:avLst/>
          </a:prstGeom>
          <a:noFill/>
        </p:spPr>
        <p:txBody>
          <a:bodyPr wrap="square" rtlCol="0">
            <a:spAutoFit/>
          </a:bodyPr>
          <a:lstStyle/>
          <a:p>
            <a:r>
              <a:rPr lang="el-GR" sz="2000" dirty="0" smtClean="0"/>
              <a:t>Κοπτικό με </a:t>
            </a:r>
            <a:r>
              <a:rPr lang="en-US" sz="2000" dirty="0" smtClean="0"/>
              <a:t>Chamfer</a:t>
            </a:r>
            <a:endParaRPr lang="el-GR" sz="2000" dirty="0"/>
          </a:p>
        </p:txBody>
      </p:sp>
      <p:sp>
        <p:nvSpPr>
          <p:cNvPr id="12" name="11 - TextBox"/>
          <p:cNvSpPr txBox="1"/>
          <p:nvPr/>
        </p:nvSpPr>
        <p:spPr>
          <a:xfrm>
            <a:off x="357158" y="4857760"/>
            <a:ext cx="492443" cy="1714512"/>
          </a:xfrm>
          <a:prstGeom prst="rect">
            <a:avLst/>
          </a:prstGeom>
          <a:noFill/>
        </p:spPr>
        <p:txBody>
          <a:bodyPr vert="vert270" wrap="square" rtlCol="0">
            <a:spAutoFit/>
          </a:bodyPr>
          <a:lstStyle/>
          <a:p>
            <a:r>
              <a:rPr lang="el-GR" sz="2000" dirty="0" smtClean="0"/>
              <a:t>Παραμόρφωση</a:t>
            </a:r>
            <a:endParaRPr lang="el-GR" sz="2000" dirty="0"/>
          </a:p>
        </p:txBody>
      </p:sp>
      <p:sp>
        <p:nvSpPr>
          <p:cNvPr id="13" name="12 - TextBox"/>
          <p:cNvSpPr txBox="1"/>
          <p:nvPr/>
        </p:nvSpPr>
        <p:spPr>
          <a:xfrm>
            <a:off x="357158" y="2936766"/>
            <a:ext cx="492443" cy="635110"/>
          </a:xfrm>
          <a:prstGeom prst="rect">
            <a:avLst/>
          </a:prstGeom>
          <a:noFill/>
        </p:spPr>
        <p:txBody>
          <a:bodyPr vert="vert270" wrap="none" rtlCol="0">
            <a:spAutoFit/>
          </a:bodyPr>
          <a:lstStyle/>
          <a:p>
            <a:r>
              <a:rPr lang="el-GR" sz="2000" dirty="0" smtClean="0"/>
              <a:t>Τάση</a:t>
            </a:r>
            <a:endParaRPr lang="el-GR"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dirty="0" smtClean="0"/>
              <a:t>Αποτελέσματα προσομοιώσεων</a:t>
            </a:r>
            <a:endParaRPr lang="el-GR" dirty="0"/>
          </a:p>
        </p:txBody>
      </p:sp>
      <p:sp>
        <p:nvSpPr>
          <p:cNvPr id="3" name="2 - Θέση περιεχομένου"/>
          <p:cNvSpPr>
            <a:spLocks noGrp="1"/>
          </p:cNvSpPr>
          <p:nvPr>
            <p:ph idx="1"/>
          </p:nvPr>
        </p:nvSpPr>
        <p:spPr/>
        <p:txBody>
          <a:bodyPr/>
          <a:lstStyle/>
          <a:p>
            <a:r>
              <a:rPr lang="el-GR" sz="1600" dirty="0" smtClean="0"/>
              <a:t>Μέγιστες τιμές για την κάθε προσομοίωση</a:t>
            </a:r>
          </a:p>
        </p:txBody>
      </p:sp>
      <p:graphicFrame>
        <p:nvGraphicFramePr>
          <p:cNvPr id="4" name="3 - Πίνακας"/>
          <p:cNvGraphicFramePr>
            <a:graphicFrameLocks noGrp="1"/>
          </p:cNvGraphicFramePr>
          <p:nvPr/>
        </p:nvGraphicFramePr>
        <p:xfrm>
          <a:off x="785786" y="2428868"/>
          <a:ext cx="6215106" cy="3141952"/>
        </p:xfrm>
        <a:graphic>
          <a:graphicData uri="http://schemas.openxmlformats.org/drawingml/2006/table">
            <a:tbl>
              <a:tblPr firstRow="1" bandRow="1">
                <a:tableStyleId>{5C22544A-7EE6-4342-B048-85BDC9FD1C3A}</a:tableStyleId>
              </a:tblPr>
              <a:tblGrid>
                <a:gridCol w="1223967"/>
                <a:gridCol w="1223967"/>
                <a:gridCol w="1223967"/>
                <a:gridCol w="1223967"/>
                <a:gridCol w="1319238"/>
              </a:tblGrid>
              <a:tr h="356101">
                <a:tc>
                  <a:txBody>
                    <a:bodyPr/>
                    <a:lstStyle>
                      <a:lvl1pPr marL="0" algn="l" rtl="0" eaLnBrk="1" latinLnBrk="0" hangingPunct="1">
                        <a:defRPr kumimoji="0" b="1" kern="1200">
                          <a:solidFill>
                            <a:schemeClr val="lt1"/>
                          </a:solidFill>
                          <a:latin typeface="+mn-lt"/>
                          <a:ea typeface="+mn-ea"/>
                          <a:cs typeface="+mn-cs"/>
                        </a:defRPr>
                      </a:lvl1pPr>
                      <a:lvl2pPr marL="457200" algn="l" rtl="0" eaLnBrk="1" latinLnBrk="0" hangingPunct="1">
                        <a:defRPr kumimoji="0" b="1" kern="1200">
                          <a:solidFill>
                            <a:schemeClr val="lt1"/>
                          </a:solidFill>
                          <a:latin typeface="+mn-lt"/>
                          <a:ea typeface="+mn-ea"/>
                          <a:cs typeface="+mn-cs"/>
                        </a:defRPr>
                      </a:lvl2pPr>
                      <a:lvl3pPr marL="914400" algn="l" rtl="0" eaLnBrk="1" latinLnBrk="0" hangingPunct="1">
                        <a:defRPr kumimoji="0" b="1" kern="1200">
                          <a:solidFill>
                            <a:schemeClr val="lt1"/>
                          </a:solidFill>
                          <a:latin typeface="+mn-lt"/>
                          <a:ea typeface="+mn-ea"/>
                          <a:cs typeface="+mn-cs"/>
                        </a:defRPr>
                      </a:lvl3pPr>
                      <a:lvl4pPr marL="1371600" algn="l" rtl="0" eaLnBrk="1" latinLnBrk="0" hangingPunct="1">
                        <a:defRPr kumimoji="0" b="1" kern="1200">
                          <a:solidFill>
                            <a:schemeClr val="lt1"/>
                          </a:solidFill>
                          <a:latin typeface="+mn-lt"/>
                          <a:ea typeface="+mn-ea"/>
                          <a:cs typeface="+mn-cs"/>
                        </a:defRPr>
                      </a:lvl4pPr>
                      <a:lvl5pPr marL="1828800" algn="l" rtl="0" eaLnBrk="1" latinLnBrk="0" hangingPunct="1">
                        <a:defRPr kumimoji="0" b="1" kern="1200">
                          <a:solidFill>
                            <a:schemeClr val="lt1"/>
                          </a:solidFill>
                          <a:latin typeface="+mn-lt"/>
                          <a:ea typeface="+mn-ea"/>
                          <a:cs typeface="+mn-cs"/>
                        </a:defRPr>
                      </a:lvl5pPr>
                      <a:lvl6pPr marL="2286000" algn="l" rtl="0" eaLnBrk="1" latinLnBrk="0" hangingPunct="1">
                        <a:defRPr kumimoji="0" b="1" kern="1200">
                          <a:solidFill>
                            <a:schemeClr val="lt1"/>
                          </a:solidFill>
                          <a:latin typeface="+mn-lt"/>
                          <a:ea typeface="+mn-ea"/>
                          <a:cs typeface="+mn-cs"/>
                        </a:defRPr>
                      </a:lvl6pPr>
                      <a:lvl7pPr marL="2743200" algn="l" rtl="0" eaLnBrk="1" latinLnBrk="0" hangingPunct="1">
                        <a:defRPr kumimoji="0" b="1" kern="1200">
                          <a:solidFill>
                            <a:schemeClr val="lt1"/>
                          </a:solidFill>
                          <a:latin typeface="+mn-lt"/>
                          <a:ea typeface="+mn-ea"/>
                          <a:cs typeface="+mn-cs"/>
                        </a:defRPr>
                      </a:lvl7pPr>
                      <a:lvl8pPr marL="3200400" algn="l" rtl="0" eaLnBrk="1" latinLnBrk="0" hangingPunct="1">
                        <a:defRPr kumimoji="0" b="1" kern="1200">
                          <a:solidFill>
                            <a:schemeClr val="lt1"/>
                          </a:solidFill>
                          <a:latin typeface="+mn-lt"/>
                          <a:ea typeface="+mn-ea"/>
                          <a:cs typeface="+mn-cs"/>
                        </a:defRPr>
                      </a:lvl8pPr>
                      <a:lvl9pPr marL="3657600" algn="l" rtl="0" eaLnBrk="1" latinLnBrk="0" hangingPunct="1">
                        <a:defRPr kumimoji="0" b="1" kern="1200">
                          <a:solidFill>
                            <a:schemeClr val="lt1"/>
                          </a:solidFill>
                          <a:latin typeface="+mn-lt"/>
                          <a:ea typeface="+mn-ea"/>
                          <a:cs typeface="+mn-cs"/>
                        </a:defRPr>
                      </a:lvl9pPr>
                    </a:lstStyle>
                    <a:p>
                      <a:pPr marL="0" indent="0" algn="l">
                        <a:lnSpc>
                          <a:spcPct val="115000"/>
                        </a:lnSpc>
                        <a:spcAft>
                          <a:spcPts val="0"/>
                        </a:spcAft>
                      </a:pPr>
                      <a:r>
                        <a:rPr lang="el-GR" sz="1400" b="1" dirty="0" smtClean="0"/>
                        <a:t>Υλικό / Κοπτικό</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b="1" kern="1200">
                          <a:solidFill>
                            <a:schemeClr val="lt1"/>
                          </a:solidFill>
                          <a:latin typeface="+mn-lt"/>
                          <a:ea typeface="+mn-ea"/>
                          <a:cs typeface="+mn-cs"/>
                        </a:defRPr>
                      </a:lvl1pPr>
                      <a:lvl2pPr marL="457200" algn="l" rtl="0" eaLnBrk="1" latinLnBrk="0" hangingPunct="1">
                        <a:defRPr kumimoji="0" b="1" kern="1200">
                          <a:solidFill>
                            <a:schemeClr val="lt1"/>
                          </a:solidFill>
                          <a:latin typeface="+mn-lt"/>
                          <a:ea typeface="+mn-ea"/>
                          <a:cs typeface="+mn-cs"/>
                        </a:defRPr>
                      </a:lvl2pPr>
                      <a:lvl3pPr marL="914400" algn="l" rtl="0" eaLnBrk="1" latinLnBrk="0" hangingPunct="1">
                        <a:defRPr kumimoji="0" b="1" kern="1200">
                          <a:solidFill>
                            <a:schemeClr val="lt1"/>
                          </a:solidFill>
                          <a:latin typeface="+mn-lt"/>
                          <a:ea typeface="+mn-ea"/>
                          <a:cs typeface="+mn-cs"/>
                        </a:defRPr>
                      </a:lvl3pPr>
                      <a:lvl4pPr marL="1371600" algn="l" rtl="0" eaLnBrk="1" latinLnBrk="0" hangingPunct="1">
                        <a:defRPr kumimoji="0" b="1" kern="1200">
                          <a:solidFill>
                            <a:schemeClr val="lt1"/>
                          </a:solidFill>
                          <a:latin typeface="+mn-lt"/>
                          <a:ea typeface="+mn-ea"/>
                          <a:cs typeface="+mn-cs"/>
                        </a:defRPr>
                      </a:lvl4pPr>
                      <a:lvl5pPr marL="1828800" algn="l" rtl="0" eaLnBrk="1" latinLnBrk="0" hangingPunct="1">
                        <a:defRPr kumimoji="0" b="1" kern="1200">
                          <a:solidFill>
                            <a:schemeClr val="lt1"/>
                          </a:solidFill>
                          <a:latin typeface="+mn-lt"/>
                          <a:ea typeface="+mn-ea"/>
                          <a:cs typeface="+mn-cs"/>
                        </a:defRPr>
                      </a:lvl5pPr>
                      <a:lvl6pPr marL="2286000" algn="l" rtl="0" eaLnBrk="1" latinLnBrk="0" hangingPunct="1">
                        <a:defRPr kumimoji="0" b="1" kern="1200">
                          <a:solidFill>
                            <a:schemeClr val="lt1"/>
                          </a:solidFill>
                          <a:latin typeface="+mn-lt"/>
                          <a:ea typeface="+mn-ea"/>
                          <a:cs typeface="+mn-cs"/>
                        </a:defRPr>
                      </a:lvl6pPr>
                      <a:lvl7pPr marL="2743200" algn="l" rtl="0" eaLnBrk="1" latinLnBrk="0" hangingPunct="1">
                        <a:defRPr kumimoji="0" b="1" kern="1200">
                          <a:solidFill>
                            <a:schemeClr val="lt1"/>
                          </a:solidFill>
                          <a:latin typeface="+mn-lt"/>
                          <a:ea typeface="+mn-ea"/>
                          <a:cs typeface="+mn-cs"/>
                        </a:defRPr>
                      </a:lvl7pPr>
                      <a:lvl8pPr marL="3200400" algn="l" rtl="0" eaLnBrk="1" latinLnBrk="0" hangingPunct="1">
                        <a:defRPr kumimoji="0" b="1" kern="1200">
                          <a:solidFill>
                            <a:schemeClr val="lt1"/>
                          </a:solidFill>
                          <a:latin typeface="+mn-lt"/>
                          <a:ea typeface="+mn-ea"/>
                          <a:cs typeface="+mn-cs"/>
                        </a:defRPr>
                      </a:lvl8pPr>
                      <a:lvl9pPr marL="3657600" algn="l" rtl="0" eaLnBrk="1" latinLnBrk="0" hangingPunct="1">
                        <a:defRPr kumimoji="0" b="1" kern="1200">
                          <a:solidFill>
                            <a:schemeClr val="lt1"/>
                          </a:solidFill>
                          <a:latin typeface="+mn-lt"/>
                          <a:ea typeface="+mn-ea"/>
                          <a:cs typeface="+mn-cs"/>
                        </a:defRPr>
                      </a:lvl9pPr>
                    </a:lstStyle>
                    <a:p>
                      <a:pPr marL="0" indent="0" algn="ctr">
                        <a:lnSpc>
                          <a:spcPct val="115000"/>
                        </a:lnSpc>
                        <a:spcAft>
                          <a:spcPts val="0"/>
                        </a:spcAft>
                      </a:pPr>
                      <a:r>
                        <a:rPr lang="el-GR" sz="1400" dirty="0"/>
                        <a:t>Θερμοκρασία τεμαχίου (℃)</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b="1" kern="1200">
                          <a:solidFill>
                            <a:schemeClr val="lt1"/>
                          </a:solidFill>
                          <a:latin typeface="+mn-lt"/>
                          <a:ea typeface="+mn-ea"/>
                          <a:cs typeface="+mn-cs"/>
                        </a:defRPr>
                      </a:lvl1pPr>
                      <a:lvl2pPr marL="457200" algn="l" rtl="0" eaLnBrk="1" latinLnBrk="0" hangingPunct="1">
                        <a:defRPr kumimoji="0" b="1" kern="1200">
                          <a:solidFill>
                            <a:schemeClr val="lt1"/>
                          </a:solidFill>
                          <a:latin typeface="+mn-lt"/>
                          <a:ea typeface="+mn-ea"/>
                          <a:cs typeface="+mn-cs"/>
                        </a:defRPr>
                      </a:lvl2pPr>
                      <a:lvl3pPr marL="914400" algn="l" rtl="0" eaLnBrk="1" latinLnBrk="0" hangingPunct="1">
                        <a:defRPr kumimoji="0" b="1" kern="1200">
                          <a:solidFill>
                            <a:schemeClr val="lt1"/>
                          </a:solidFill>
                          <a:latin typeface="+mn-lt"/>
                          <a:ea typeface="+mn-ea"/>
                          <a:cs typeface="+mn-cs"/>
                        </a:defRPr>
                      </a:lvl3pPr>
                      <a:lvl4pPr marL="1371600" algn="l" rtl="0" eaLnBrk="1" latinLnBrk="0" hangingPunct="1">
                        <a:defRPr kumimoji="0" b="1" kern="1200">
                          <a:solidFill>
                            <a:schemeClr val="lt1"/>
                          </a:solidFill>
                          <a:latin typeface="+mn-lt"/>
                          <a:ea typeface="+mn-ea"/>
                          <a:cs typeface="+mn-cs"/>
                        </a:defRPr>
                      </a:lvl4pPr>
                      <a:lvl5pPr marL="1828800" algn="l" rtl="0" eaLnBrk="1" latinLnBrk="0" hangingPunct="1">
                        <a:defRPr kumimoji="0" b="1" kern="1200">
                          <a:solidFill>
                            <a:schemeClr val="lt1"/>
                          </a:solidFill>
                          <a:latin typeface="+mn-lt"/>
                          <a:ea typeface="+mn-ea"/>
                          <a:cs typeface="+mn-cs"/>
                        </a:defRPr>
                      </a:lvl5pPr>
                      <a:lvl6pPr marL="2286000" algn="l" rtl="0" eaLnBrk="1" latinLnBrk="0" hangingPunct="1">
                        <a:defRPr kumimoji="0" b="1" kern="1200">
                          <a:solidFill>
                            <a:schemeClr val="lt1"/>
                          </a:solidFill>
                          <a:latin typeface="+mn-lt"/>
                          <a:ea typeface="+mn-ea"/>
                          <a:cs typeface="+mn-cs"/>
                        </a:defRPr>
                      </a:lvl6pPr>
                      <a:lvl7pPr marL="2743200" algn="l" rtl="0" eaLnBrk="1" latinLnBrk="0" hangingPunct="1">
                        <a:defRPr kumimoji="0" b="1" kern="1200">
                          <a:solidFill>
                            <a:schemeClr val="lt1"/>
                          </a:solidFill>
                          <a:latin typeface="+mn-lt"/>
                          <a:ea typeface="+mn-ea"/>
                          <a:cs typeface="+mn-cs"/>
                        </a:defRPr>
                      </a:lvl7pPr>
                      <a:lvl8pPr marL="3200400" algn="l" rtl="0" eaLnBrk="1" latinLnBrk="0" hangingPunct="1">
                        <a:defRPr kumimoji="0" b="1" kern="1200">
                          <a:solidFill>
                            <a:schemeClr val="lt1"/>
                          </a:solidFill>
                          <a:latin typeface="+mn-lt"/>
                          <a:ea typeface="+mn-ea"/>
                          <a:cs typeface="+mn-cs"/>
                        </a:defRPr>
                      </a:lvl8pPr>
                      <a:lvl9pPr marL="3657600" algn="l" rtl="0" eaLnBrk="1" latinLnBrk="0" hangingPunct="1">
                        <a:defRPr kumimoji="0" b="1" kern="1200">
                          <a:solidFill>
                            <a:schemeClr val="lt1"/>
                          </a:solidFill>
                          <a:latin typeface="+mn-lt"/>
                          <a:ea typeface="+mn-ea"/>
                          <a:cs typeface="+mn-cs"/>
                        </a:defRPr>
                      </a:lvl9pPr>
                    </a:lstStyle>
                    <a:p>
                      <a:pPr marL="0" indent="0" algn="ctr">
                        <a:lnSpc>
                          <a:spcPct val="115000"/>
                        </a:lnSpc>
                        <a:spcAft>
                          <a:spcPts val="0"/>
                        </a:spcAft>
                      </a:pPr>
                      <a:r>
                        <a:rPr lang="el-GR" sz="1400" dirty="0"/>
                        <a:t>Θερμοκρασία κοπτικού (℃)</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b="1" kern="1200">
                          <a:solidFill>
                            <a:schemeClr val="lt1"/>
                          </a:solidFill>
                          <a:latin typeface="+mn-lt"/>
                          <a:ea typeface="+mn-ea"/>
                          <a:cs typeface="+mn-cs"/>
                        </a:defRPr>
                      </a:lvl1pPr>
                      <a:lvl2pPr marL="457200" algn="l" rtl="0" eaLnBrk="1" latinLnBrk="0" hangingPunct="1">
                        <a:defRPr kumimoji="0" b="1" kern="1200">
                          <a:solidFill>
                            <a:schemeClr val="lt1"/>
                          </a:solidFill>
                          <a:latin typeface="+mn-lt"/>
                          <a:ea typeface="+mn-ea"/>
                          <a:cs typeface="+mn-cs"/>
                        </a:defRPr>
                      </a:lvl2pPr>
                      <a:lvl3pPr marL="914400" algn="l" rtl="0" eaLnBrk="1" latinLnBrk="0" hangingPunct="1">
                        <a:defRPr kumimoji="0" b="1" kern="1200">
                          <a:solidFill>
                            <a:schemeClr val="lt1"/>
                          </a:solidFill>
                          <a:latin typeface="+mn-lt"/>
                          <a:ea typeface="+mn-ea"/>
                          <a:cs typeface="+mn-cs"/>
                        </a:defRPr>
                      </a:lvl3pPr>
                      <a:lvl4pPr marL="1371600" algn="l" rtl="0" eaLnBrk="1" latinLnBrk="0" hangingPunct="1">
                        <a:defRPr kumimoji="0" b="1" kern="1200">
                          <a:solidFill>
                            <a:schemeClr val="lt1"/>
                          </a:solidFill>
                          <a:latin typeface="+mn-lt"/>
                          <a:ea typeface="+mn-ea"/>
                          <a:cs typeface="+mn-cs"/>
                        </a:defRPr>
                      </a:lvl4pPr>
                      <a:lvl5pPr marL="1828800" algn="l" rtl="0" eaLnBrk="1" latinLnBrk="0" hangingPunct="1">
                        <a:defRPr kumimoji="0" b="1" kern="1200">
                          <a:solidFill>
                            <a:schemeClr val="lt1"/>
                          </a:solidFill>
                          <a:latin typeface="+mn-lt"/>
                          <a:ea typeface="+mn-ea"/>
                          <a:cs typeface="+mn-cs"/>
                        </a:defRPr>
                      </a:lvl5pPr>
                      <a:lvl6pPr marL="2286000" algn="l" rtl="0" eaLnBrk="1" latinLnBrk="0" hangingPunct="1">
                        <a:defRPr kumimoji="0" b="1" kern="1200">
                          <a:solidFill>
                            <a:schemeClr val="lt1"/>
                          </a:solidFill>
                          <a:latin typeface="+mn-lt"/>
                          <a:ea typeface="+mn-ea"/>
                          <a:cs typeface="+mn-cs"/>
                        </a:defRPr>
                      </a:lvl6pPr>
                      <a:lvl7pPr marL="2743200" algn="l" rtl="0" eaLnBrk="1" latinLnBrk="0" hangingPunct="1">
                        <a:defRPr kumimoji="0" b="1" kern="1200">
                          <a:solidFill>
                            <a:schemeClr val="lt1"/>
                          </a:solidFill>
                          <a:latin typeface="+mn-lt"/>
                          <a:ea typeface="+mn-ea"/>
                          <a:cs typeface="+mn-cs"/>
                        </a:defRPr>
                      </a:lvl7pPr>
                      <a:lvl8pPr marL="3200400" algn="l" rtl="0" eaLnBrk="1" latinLnBrk="0" hangingPunct="1">
                        <a:defRPr kumimoji="0" b="1" kern="1200">
                          <a:solidFill>
                            <a:schemeClr val="lt1"/>
                          </a:solidFill>
                          <a:latin typeface="+mn-lt"/>
                          <a:ea typeface="+mn-ea"/>
                          <a:cs typeface="+mn-cs"/>
                        </a:defRPr>
                      </a:lvl8pPr>
                      <a:lvl9pPr marL="3657600" algn="l" rtl="0" eaLnBrk="1" latinLnBrk="0" hangingPunct="1">
                        <a:defRPr kumimoji="0" b="1" kern="1200">
                          <a:solidFill>
                            <a:schemeClr val="lt1"/>
                          </a:solidFill>
                          <a:latin typeface="+mn-lt"/>
                          <a:ea typeface="+mn-ea"/>
                          <a:cs typeface="+mn-cs"/>
                        </a:defRPr>
                      </a:lvl9pPr>
                    </a:lstStyle>
                    <a:p>
                      <a:pPr marL="0" indent="0" algn="ctr">
                        <a:lnSpc>
                          <a:spcPct val="115000"/>
                        </a:lnSpc>
                        <a:spcAft>
                          <a:spcPts val="0"/>
                        </a:spcAft>
                      </a:pPr>
                      <a:r>
                        <a:rPr lang="el-GR" sz="1400" dirty="0"/>
                        <a:t>Καταπόνηση τεμαχίου (</a:t>
                      </a:r>
                      <a:r>
                        <a:rPr lang="en-US" sz="1400" dirty="0" smtClean="0"/>
                        <a:t>MPa</a:t>
                      </a:r>
                      <a:r>
                        <a:rPr lang="el-GR" sz="1400" dirty="0"/>
                        <a:t>)</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b="1" kern="1200">
                          <a:solidFill>
                            <a:schemeClr val="lt1"/>
                          </a:solidFill>
                          <a:latin typeface="+mn-lt"/>
                          <a:ea typeface="+mn-ea"/>
                          <a:cs typeface="+mn-cs"/>
                        </a:defRPr>
                      </a:lvl1pPr>
                      <a:lvl2pPr marL="457200" algn="l" rtl="0" eaLnBrk="1" latinLnBrk="0" hangingPunct="1">
                        <a:defRPr kumimoji="0" b="1" kern="1200">
                          <a:solidFill>
                            <a:schemeClr val="lt1"/>
                          </a:solidFill>
                          <a:latin typeface="+mn-lt"/>
                          <a:ea typeface="+mn-ea"/>
                          <a:cs typeface="+mn-cs"/>
                        </a:defRPr>
                      </a:lvl2pPr>
                      <a:lvl3pPr marL="914400" algn="l" rtl="0" eaLnBrk="1" latinLnBrk="0" hangingPunct="1">
                        <a:defRPr kumimoji="0" b="1" kern="1200">
                          <a:solidFill>
                            <a:schemeClr val="lt1"/>
                          </a:solidFill>
                          <a:latin typeface="+mn-lt"/>
                          <a:ea typeface="+mn-ea"/>
                          <a:cs typeface="+mn-cs"/>
                        </a:defRPr>
                      </a:lvl3pPr>
                      <a:lvl4pPr marL="1371600" algn="l" rtl="0" eaLnBrk="1" latinLnBrk="0" hangingPunct="1">
                        <a:defRPr kumimoji="0" b="1" kern="1200">
                          <a:solidFill>
                            <a:schemeClr val="lt1"/>
                          </a:solidFill>
                          <a:latin typeface="+mn-lt"/>
                          <a:ea typeface="+mn-ea"/>
                          <a:cs typeface="+mn-cs"/>
                        </a:defRPr>
                      </a:lvl4pPr>
                      <a:lvl5pPr marL="1828800" algn="l" rtl="0" eaLnBrk="1" latinLnBrk="0" hangingPunct="1">
                        <a:defRPr kumimoji="0" b="1" kern="1200">
                          <a:solidFill>
                            <a:schemeClr val="lt1"/>
                          </a:solidFill>
                          <a:latin typeface="+mn-lt"/>
                          <a:ea typeface="+mn-ea"/>
                          <a:cs typeface="+mn-cs"/>
                        </a:defRPr>
                      </a:lvl5pPr>
                      <a:lvl6pPr marL="2286000" algn="l" rtl="0" eaLnBrk="1" latinLnBrk="0" hangingPunct="1">
                        <a:defRPr kumimoji="0" b="1" kern="1200">
                          <a:solidFill>
                            <a:schemeClr val="lt1"/>
                          </a:solidFill>
                          <a:latin typeface="+mn-lt"/>
                          <a:ea typeface="+mn-ea"/>
                          <a:cs typeface="+mn-cs"/>
                        </a:defRPr>
                      </a:lvl6pPr>
                      <a:lvl7pPr marL="2743200" algn="l" rtl="0" eaLnBrk="1" latinLnBrk="0" hangingPunct="1">
                        <a:defRPr kumimoji="0" b="1" kern="1200">
                          <a:solidFill>
                            <a:schemeClr val="lt1"/>
                          </a:solidFill>
                          <a:latin typeface="+mn-lt"/>
                          <a:ea typeface="+mn-ea"/>
                          <a:cs typeface="+mn-cs"/>
                        </a:defRPr>
                      </a:lvl7pPr>
                      <a:lvl8pPr marL="3200400" algn="l" rtl="0" eaLnBrk="1" latinLnBrk="0" hangingPunct="1">
                        <a:defRPr kumimoji="0" b="1" kern="1200">
                          <a:solidFill>
                            <a:schemeClr val="lt1"/>
                          </a:solidFill>
                          <a:latin typeface="+mn-lt"/>
                          <a:ea typeface="+mn-ea"/>
                          <a:cs typeface="+mn-cs"/>
                        </a:defRPr>
                      </a:lvl8pPr>
                      <a:lvl9pPr marL="3657600" algn="l" rtl="0" eaLnBrk="1" latinLnBrk="0" hangingPunct="1">
                        <a:defRPr kumimoji="0" b="1" kern="1200">
                          <a:solidFill>
                            <a:schemeClr val="lt1"/>
                          </a:solidFill>
                          <a:latin typeface="+mn-lt"/>
                          <a:ea typeface="+mn-ea"/>
                          <a:cs typeface="+mn-cs"/>
                        </a:defRPr>
                      </a:lvl9pPr>
                    </a:lstStyle>
                    <a:p>
                      <a:pPr marL="0" indent="0" algn="ctr">
                        <a:lnSpc>
                          <a:spcPct val="115000"/>
                        </a:lnSpc>
                        <a:spcAft>
                          <a:spcPts val="0"/>
                        </a:spcAft>
                      </a:pPr>
                      <a:r>
                        <a:rPr lang="el-GR" sz="1400" dirty="0"/>
                        <a:t>Παραμόρφωση τεμαχίου (</a:t>
                      </a:r>
                      <a:r>
                        <a:rPr lang="en-US" sz="1400" dirty="0"/>
                        <a:t>mm/mm</a:t>
                      </a:r>
                      <a:r>
                        <a:rPr lang="el-GR" sz="1400" dirty="0"/>
                        <a:t>)</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a:t>304L </a:t>
                      </a:r>
                      <a:r>
                        <a:rPr lang="en-US" sz="1400" b="1" dirty="0" smtClean="0"/>
                        <a:t>Chamfer</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858</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193</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979</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6.05</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smtClean="0"/>
                        <a:t>304L </a:t>
                      </a:r>
                      <a:r>
                        <a:rPr lang="el-GR" sz="1400" b="1" dirty="0" smtClean="0"/>
                        <a:t>Κανονικό</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745</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208</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987</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3.72</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a:t>42CrMo4 Chamfer</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794</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220</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1420</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6.56</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smtClean="0"/>
                        <a:t>42CrMo4</a:t>
                      </a:r>
                      <a:r>
                        <a:rPr lang="el-GR" sz="1400" b="1" dirty="0" smtClean="0"/>
                        <a:t> Κανονικό</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778</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234</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1410</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3.55</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a:t>C10 Chamfer</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705</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208</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1190</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5.68</a:t>
                      </a:r>
                      <a:endParaRPr lang="el-GR" sz="1400" dirty="0">
                        <a:latin typeface="Calibri" panose="020F0502020204030204"/>
                        <a:ea typeface="Calibri" panose="020F0502020204030204"/>
                        <a:cs typeface="Times New Roman" panose="02020603050405020304"/>
                      </a:endParaRPr>
                    </a:p>
                  </a:txBody>
                  <a:tcPr marL="68580" marR="68580" marT="0" marB="0"/>
                </a:tc>
              </a:tr>
              <a:tr h="356101">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l">
                        <a:lnSpc>
                          <a:spcPct val="115000"/>
                        </a:lnSpc>
                        <a:spcAft>
                          <a:spcPts val="0"/>
                        </a:spcAft>
                      </a:pPr>
                      <a:r>
                        <a:rPr lang="en-US" sz="1400" b="1" dirty="0" smtClean="0"/>
                        <a:t>C10</a:t>
                      </a:r>
                      <a:r>
                        <a:rPr lang="el-GR" sz="1400" b="1" dirty="0" smtClean="0"/>
                        <a:t> Κανονικό</a:t>
                      </a:r>
                      <a:endParaRPr lang="el-GR" sz="1400" b="1"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653</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225</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1170</a:t>
                      </a:r>
                      <a:endParaRPr lang="el-GR" sz="1400" dirty="0">
                        <a:latin typeface="Calibri" panose="020F0502020204030204"/>
                        <a:ea typeface="Calibri" panose="020F0502020204030204"/>
                        <a:cs typeface="Times New Roman" panose="02020603050405020304"/>
                      </a:endParaRPr>
                    </a:p>
                  </a:txBody>
                  <a:tcPr marL="68580" marR="68580" marT="0" marB="0"/>
                </a:tc>
                <a:tc>
                  <a:txBody>
                    <a:bodyPr/>
                    <a:lstStyle>
                      <a:lvl1pPr marL="0" algn="l" rtl="0" eaLnBrk="1" latinLnBrk="0" hangingPunct="1">
                        <a:defRPr kumimoji="0" kern="1200">
                          <a:solidFill>
                            <a:schemeClr val="dk1"/>
                          </a:solidFill>
                          <a:latin typeface="+mn-lt"/>
                          <a:ea typeface="+mn-ea"/>
                          <a:cs typeface="+mn-cs"/>
                        </a:defRPr>
                      </a:lvl1pPr>
                      <a:lvl2pPr marL="457200" algn="l" rtl="0" eaLnBrk="1" latinLnBrk="0" hangingPunct="1">
                        <a:defRPr kumimoji="0" kern="1200">
                          <a:solidFill>
                            <a:schemeClr val="dk1"/>
                          </a:solidFill>
                          <a:latin typeface="+mn-lt"/>
                          <a:ea typeface="+mn-ea"/>
                          <a:cs typeface="+mn-cs"/>
                        </a:defRPr>
                      </a:lvl2pPr>
                      <a:lvl3pPr marL="914400" algn="l" rtl="0" eaLnBrk="1" latinLnBrk="0" hangingPunct="1">
                        <a:defRPr kumimoji="0" kern="1200">
                          <a:solidFill>
                            <a:schemeClr val="dk1"/>
                          </a:solidFill>
                          <a:latin typeface="+mn-lt"/>
                          <a:ea typeface="+mn-ea"/>
                          <a:cs typeface="+mn-cs"/>
                        </a:defRPr>
                      </a:lvl3pPr>
                      <a:lvl4pPr marL="1371600" algn="l" rtl="0" eaLnBrk="1" latinLnBrk="0" hangingPunct="1">
                        <a:defRPr kumimoji="0" kern="1200">
                          <a:solidFill>
                            <a:schemeClr val="dk1"/>
                          </a:solidFill>
                          <a:latin typeface="+mn-lt"/>
                          <a:ea typeface="+mn-ea"/>
                          <a:cs typeface="+mn-cs"/>
                        </a:defRPr>
                      </a:lvl4pPr>
                      <a:lvl5pPr marL="1828800" algn="l" rtl="0" eaLnBrk="1" latinLnBrk="0" hangingPunct="1">
                        <a:defRPr kumimoji="0" kern="1200">
                          <a:solidFill>
                            <a:schemeClr val="dk1"/>
                          </a:solidFill>
                          <a:latin typeface="+mn-lt"/>
                          <a:ea typeface="+mn-ea"/>
                          <a:cs typeface="+mn-cs"/>
                        </a:defRPr>
                      </a:lvl5pPr>
                      <a:lvl6pPr marL="2286000" algn="l" rtl="0" eaLnBrk="1" latinLnBrk="0" hangingPunct="1">
                        <a:defRPr kumimoji="0" kern="1200">
                          <a:solidFill>
                            <a:schemeClr val="dk1"/>
                          </a:solidFill>
                          <a:latin typeface="+mn-lt"/>
                          <a:ea typeface="+mn-ea"/>
                          <a:cs typeface="+mn-cs"/>
                        </a:defRPr>
                      </a:lvl6pPr>
                      <a:lvl7pPr marL="2743200" algn="l" rtl="0" eaLnBrk="1" latinLnBrk="0" hangingPunct="1">
                        <a:defRPr kumimoji="0" kern="1200">
                          <a:solidFill>
                            <a:schemeClr val="dk1"/>
                          </a:solidFill>
                          <a:latin typeface="+mn-lt"/>
                          <a:ea typeface="+mn-ea"/>
                          <a:cs typeface="+mn-cs"/>
                        </a:defRPr>
                      </a:lvl7pPr>
                      <a:lvl8pPr marL="3200400" algn="l" rtl="0" eaLnBrk="1" latinLnBrk="0" hangingPunct="1">
                        <a:defRPr kumimoji="0" kern="1200">
                          <a:solidFill>
                            <a:schemeClr val="dk1"/>
                          </a:solidFill>
                          <a:latin typeface="+mn-lt"/>
                          <a:ea typeface="+mn-ea"/>
                          <a:cs typeface="+mn-cs"/>
                        </a:defRPr>
                      </a:lvl8pPr>
                      <a:lvl9pPr marL="3657600" algn="l" rtl="0" eaLnBrk="1" latinLnBrk="0" hangingPunct="1">
                        <a:defRPr kumimoji="0" kern="1200">
                          <a:solidFill>
                            <a:schemeClr val="dk1"/>
                          </a:solidFill>
                          <a:latin typeface="+mn-lt"/>
                          <a:ea typeface="+mn-ea"/>
                          <a:cs typeface="+mn-cs"/>
                        </a:defRPr>
                      </a:lvl9pPr>
                    </a:lstStyle>
                    <a:p>
                      <a:pPr marL="0" indent="0" algn="ctr">
                        <a:lnSpc>
                          <a:spcPct val="115000"/>
                        </a:lnSpc>
                        <a:spcAft>
                          <a:spcPts val="0"/>
                        </a:spcAft>
                      </a:pPr>
                      <a:r>
                        <a:rPr lang="en-US" sz="1400" dirty="0"/>
                        <a:t>2.92</a:t>
                      </a:r>
                      <a:endParaRPr lang="el-GR" sz="1400" dirty="0">
                        <a:latin typeface="Calibri" panose="020F0502020204030204"/>
                        <a:ea typeface="Calibri" panose="020F0502020204030204"/>
                        <a:cs typeface="Times New Roman" panose="02020603050405020304"/>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dirty="0" smtClean="0"/>
              <a:t>Σκοπός της εργασίας </a:t>
            </a:r>
            <a:endParaRPr lang="el-GR" dirty="0"/>
          </a:p>
        </p:txBody>
      </p:sp>
      <p:sp>
        <p:nvSpPr>
          <p:cNvPr id="3" name="2 - Θέση περιεχομένου"/>
          <p:cNvSpPr>
            <a:spLocks noGrp="1"/>
          </p:cNvSpPr>
          <p:nvPr>
            <p:ph idx="1"/>
          </p:nvPr>
        </p:nvSpPr>
        <p:spPr/>
        <p:txBody>
          <a:bodyPr>
            <a:normAutofit/>
          </a:bodyPr>
          <a:lstStyle/>
          <a:p>
            <a:pPr>
              <a:buNone/>
            </a:pPr>
            <a:endParaRPr lang="el-GR" dirty="0" smtClean="0"/>
          </a:p>
          <a:p>
            <a:pPr algn="ctr">
              <a:buNone/>
            </a:pPr>
            <a:endParaRPr lang="el-GR" dirty="0" smtClean="0"/>
          </a:p>
          <a:p>
            <a:pPr algn="just">
              <a:buNone/>
            </a:pPr>
            <a:r>
              <a:rPr lang="el-GR" sz="2200" dirty="0" smtClean="0"/>
              <a:t>      Ο προσδιορισμός της επίδρασης της </a:t>
            </a:r>
            <a:r>
              <a:rPr lang="el-GR" sz="2200" dirty="0" err="1" smtClean="0"/>
              <a:t>λοξοτόμησης</a:t>
            </a:r>
            <a:r>
              <a:rPr lang="el-GR" sz="2200" dirty="0" smtClean="0"/>
              <a:t> κοπτικού εργαλείου στην κοπτική ακμή στη συμπεριφορά τριών χαλύβων διαφορετικής σκληρότητας κατά την κατεργασία της τόρνευσης. Σύγκριση αποτελεσμάτων, μέσω προσομοιώσεων κατεργασιών κοπής, με κοπτικό εργαλείο κανονικής γεωμετρίας. Προσδιορισμός θερμοκρασιακού πεδίου, πεδίου τάσεων και παραμορφώσεων. Σύγκριση δυνάμεων κοπής και μήκους επαφής </a:t>
            </a:r>
            <a:r>
              <a:rPr lang="el-GR" sz="2200" dirty="0" err="1" smtClean="0"/>
              <a:t>αποβλίττου</a:t>
            </a:r>
            <a:r>
              <a:rPr lang="el-GR" sz="2200" dirty="0" smtClean="0"/>
              <a:t>.</a:t>
            </a:r>
          </a:p>
          <a:p>
            <a:pPr algn="ctr">
              <a:buNone/>
            </a:pPr>
            <a:r>
              <a:rPr lang="el-GR" dirty="0" smtClean="0"/>
              <a:t> </a:t>
            </a:r>
            <a:endParaRPr lang="el-G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7" name="6 - Τίτλος"/>
          <p:cNvSpPr>
            <a:spLocks noGrp="1"/>
          </p:cNvSpPr>
          <p:nvPr>
            <p:ph type="title"/>
          </p:nvPr>
        </p:nvSpPr>
        <p:spPr/>
        <p:txBody>
          <a:bodyPr>
            <a:normAutofit/>
          </a:bodyPr>
          <a:lstStyle/>
          <a:p>
            <a:pPr algn="l"/>
            <a:r>
              <a:rPr lang="el-GR" sz="4000" dirty="0" smtClean="0"/>
              <a:t>Αποτελέσματα προσομοιώσεων</a:t>
            </a:r>
            <a:endParaRPr lang="el-GR" sz="1800" dirty="0"/>
          </a:p>
        </p:txBody>
      </p:sp>
      <p:sp>
        <p:nvSpPr>
          <p:cNvPr id="8" name="7 - Θέση περιεχομένου"/>
          <p:cNvSpPr>
            <a:spLocks noGrp="1"/>
          </p:cNvSpPr>
          <p:nvPr>
            <p:ph idx="1"/>
          </p:nvPr>
        </p:nvSpPr>
        <p:spPr>
          <a:xfrm>
            <a:off x="285720" y="1428736"/>
            <a:ext cx="8229600" cy="4525963"/>
          </a:xfrm>
        </p:spPr>
        <p:txBody>
          <a:bodyPr>
            <a:normAutofit/>
          </a:bodyPr>
          <a:lstStyle/>
          <a:p>
            <a:r>
              <a:rPr lang="el-GR" sz="1800" dirty="0" smtClean="0"/>
              <a:t>Αποτελέσματα κυρίων δυνάμεων κατά την κοπή</a:t>
            </a:r>
          </a:p>
          <a:p>
            <a:endParaRPr lang="el-GR" sz="1800" dirty="0" smtClean="0"/>
          </a:p>
          <a:p>
            <a:endParaRPr lang="el-GR" sz="1800" dirty="0" smtClean="0"/>
          </a:p>
          <a:p>
            <a:endParaRPr lang="el-GR" sz="1800" dirty="0" smtClean="0"/>
          </a:p>
          <a:p>
            <a:endParaRPr lang="el-GR" sz="1800" dirty="0" smtClean="0"/>
          </a:p>
          <a:p>
            <a:endParaRPr lang="el-GR" sz="1800" dirty="0" smtClean="0"/>
          </a:p>
          <a:p>
            <a:pPr>
              <a:buNone/>
            </a:pPr>
            <a:endParaRPr lang="el-GR" sz="1800" dirty="0" smtClean="0"/>
          </a:p>
          <a:p>
            <a:endParaRPr lang="el-GR" sz="1800" dirty="0" smtClean="0"/>
          </a:p>
          <a:p>
            <a:r>
              <a:rPr lang="el-GR" sz="1800" dirty="0" smtClean="0"/>
              <a:t>Αποτελέσματα μήκους επαφής </a:t>
            </a:r>
            <a:r>
              <a:rPr lang="el-GR" sz="1800" dirty="0" err="1" smtClean="0"/>
              <a:t>αποβλίττου</a:t>
            </a:r>
            <a:endParaRPr lang="el-GR" sz="1800" dirty="0"/>
          </a:p>
        </p:txBody>
      </p:sp>
      <p:graphicFrame>
        <p:nvGraphicFramePr>
          <p:cNvPr id="9" name="8 - Πίνακας"/>
          <p:cNvGraphicFramePr>
            <a:graphicFrameLocks noGrp="1"/>
          </p:cNvGraphicFramePr>
          <p:nvPr/>
        </p:nvGraphicFramePr>
        <p:xfrm>
          <a:off x="1643042" y="2071678"/>
          <a:ext cx="5357850" cy="1857387"/>
        </p:xfrm>
        <a:graphic>
          <a:graphicData uri="http://schemas.openxmlformats.org/drawingml/2006/table">
            <a:tbl>
              <a:tblPr firstRow="1" bandRow="1">
                <a:tableStyleId>{5C22544A-7EE6-4342-B048-85BDC9FD1C3A}</a:tableStyleId>
              </a:tblPr>
              <a:tblGrid>
                <a:gridCol w="1785950"/>
                <a:gridCol w="1785950"/>
                <a:gridCol w="1785950"/>
              </a:tblGrid>
              <a:tr h="265341">
                <a:tc>
                  <a:txBody>
                    <a:bodyPr/>
                    <a:lstStyle/>
                    <a:p>
                      <a:pPr>
                        <a:lnSpc>
                          <a:spcPct val="115000"/>
                        </a:lnSpc>
                        <a:spcAft>
                          <a:spcPts val="0"/>
                        </a:spcAft>
                      </a:pPr>
                      <a:r>
                        <a:rPr lang="el-GR" sz="1200" dirty="0">
                          <a:latin typeface="Times New Roman"/>
                          <a:ea typeface="Calibri"/>
                          <a:cs typeface="Times New Roman"/>
                        </a:rPr>
                        <a:t>Υλικό/Κοπτικό εργαλείο</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F</a:t>
                      </a:r>
                      <a:r>
                        <a:rPr lang="en-US" sz="1200" baseline="-25000" dirty="0">
                          <a:latin typeface="Times New Roman"/>
                          <a:ea typeface="Calibri"/>
                          <a:cs typeface="Times New Roman"/>
                        </a:rPr>
                        <a:t>c</a:t>
                      </a:r>
                      <a:r>
                        <a:rPr lang="el-GR" sz="1200" dirty="0">
                          <a:latin typeface="Times New Roman"/>
                          <a:ea typeface="Calibri"/>
                          <a:cs typeface="Times New Roman"/>
                        </a:rPr>
                        <a:t> [Ν]</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F</a:t>
                      </a:r>
                      <a:r>
                        <a:rPr lang="en-US" sz="1200" baseline="-25000">
                          <a:latin typeface="Times New Roman"/>
                          <a:ea typeface="Calibri"/>
                          <a:cs typeface="Times New Roman"/>
                        </a:rPr>
                        <a:t>t</a:t>
                      </a:r>
                      <a:r>
                        <a:rPr lang="el-GR" sz="1200">
                          <a:latin typeface="Times New Roman"/>
                          <a:ea typeface="Calibri"/>
                          <a:cs typeface="Times New Roman"/>
                        </a:rPr>
                        <a:t> [Ν]</a:t>
                      </a:r>
                      <a:endParaRPr lang="el-GR" sz="120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dirty="0">
                          <a:latin typeface="Times New Roman"/>
                          <a:ea typeface="Calibri"/>
                          <a:cs typeface="Times New Roman"/>
                        </a:rPr>
                        <a:t>304L – Κανονικό</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342</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70</a:t>
                      </a:r>
                      <a:endParaRPr lang="el-GR" sz="120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dirty="0">
                          <a:latin typeface="Times New Roman"/>
                          <a:ea typeface="Calibri"/>
                          <a:cs typeface="Times New Roman"/>
                        </a:rPr>
                        <a:t>304L – </a:t>
                      </a:r>
                      <a:r>
                        <a:rPr lang="el-GR" sz="1200" dirty="0" err="1">
                          <a:latin typeface="Times New Roman"/>
                          <a:ea typeface="Calibri"/>
                          <a:cs typeface="Times New Roman"/>
                        </a:rPr>
                        <a:t>Chamfer</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388</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211</a:t>
                      </a:r>
                      <a:endParaRPr lang="el-GR" sz="120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a:latin typeface="Times New Roman"/>
                          <a:ea typeface="Calibri"/>
                          <a:cs typeface="Times New Roman"/>
                        </a:rPr>
                        <a:t>42CrMo4 – Κανονικό</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462</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214</a:t>
                      </a:r>
                      <a:endParaRPr lang="el-GR" sz="120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a:latin typeface="Times New Roman"/>
                          <a:ea typeface="Calibri"/>
                          <a:cs typeface="Times New Roman"/>
                        </a:rPr>
                        <a:t>42CrMo4 – Chamfer</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459</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274</a:t>
                      </a:r>
                      <a:endParaRPr lang="el-GR" sz="1200" dirty="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a:latin typeface="Times New Roman"/>
                          <a:ea typeface="Calibri"/>
                          <a:cs typeface="Times New Roman"/>
                        </a:rPr>
                        <a:t>C10 – Κανονικό</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336</a:t>
                      </a:r>
                      <a:endParaRPr lang="el-GR" sz="1200" dirty="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83</a:t>
                      </a:r>
                      <a:endParaRPr lang="el-GR" sz="1200" dirty="0">
                        <a:latin typeface="Calibri"/>
                        <a:ea typeface="Calibri"/>
                        <a:cs typeface="Times New Roman"/>
                      </a:endParaRPr>
                    </a:p>
                  </a:txBody>
                  <a:tcPr marL="68580" marR="68580" marT="0" marB="0"/>
                </a:tc>
              </a:tr>
              <a:tr h="265341">
                <a:tc>
                  <a:txBody>
                    <a:bodyPr/>
                    <a:lstStyle/>
                    <a:p>
                      <a:pPr algn="ctr">
                        <a:lnSpc>
                          <a:spcPct val="115000"/>
                        </a:lnSpc>
                        <a:spcAft>
                          <a:spcPts val="0"/>
                        </a:spcAft>
                      </a:pPr>
                      <a:r>
                        <a:rPr lang="el-GR" sz="1200">
                          <a:latin typeface="Times New Roman"/>
                          <a:ea typeface="Calibri"/>
                          <a:cs typeface="Times New Roman"/>
                        </a:rPr>
                        <a:t>C10 – Chamfer</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a:latin typeface="Times New Roman"/>
                          <a:ea typeface="Calibri"/>
                          <a:cs typeface="Times New Roman"/>
                        </a:rPr>
                        <a:t>355</a:t>
                      </a:r>
                      <a:endParaRPr lang="el-GR" sz="1200">
                        <a:latin typeface="Calibri"/>
                        <a:ea typeface="Calibri"/>
                        <a:cs typeface="Times New Roman"/>
                      </a:endParaRPr>
                    </a:p>
                  </a:txBody>
                  <a:tcPr marL="68580" marR="68580" marT="0" marB="0"/>
                </a:tc>
                <a:tc>
                  <a:txBody>
                    <a:bodyPr/>
                    <a:lstStyle/>
                    <a:p>
                      <a:pPr algn="ctr">
                        <a:lnSpc>
                          <a:spcPct val="115000"/>
                        </a:lnSpc>
                        <a:spcAft>
                          <a:spcPts val="0"/>
                        </a:spcAft>
                      </a:pPr>
                      <a:r>
                        <a:rPr lang="el-GR" sz="1200" dirty="0">
                          <a:latin typeface="Times New Roman"/>
                          <a:ea typeface="Calibri"/>
                          <a:cs typeface="Times New Roman"/>
                        </a:rPr>
                        <a:t>130</a:t>
                      </a:r>
                      <a:endParaRPr lang="el-GR" sz="1200" dirty="0">
                        <a:latin typeface="Calibri"/>
                        <a:ea typeface="Calibri"/>
                        <a:cs typeface="Times New Roman"/>
                      </a:endParaRPr>
                    </a:p>
                  </a:txBody>
                  <a:tcPr marL="68580" marR="68580" marT="0" marB="0"/>
                </a:tc>
              </a:tr>
            </a:tbl>
          </a:graphicData>
        </a:graphic>
      </p:graphicFrame>
      <p:graphicFrame>
        <p:nvGraphicFramePr>
          <p:cNvPr id="5" name="4 - Πίνακας"/>
          <p:cNvGraphicFramePr>
            <a:graphicFrameLocks noGrp="1"/>
          </p:cNvGraphicFramePr>
          <p:nvPr/>
        </p:nvGraphicFramePr>
        <p:xfrm>
          <a:off x="1571604" y="4572011"/>
          <a:ext cx="5500726" cy="2071699"/>
        </p:xfrm>
        <a:graphic>
          <a:graphicData uri="http://schemas.openxmlformats.org/drawingml/2006/table">
            <a:tbl>
              <a:tblPr firstRow="1" bandRow="1">
                <a:tableStyleId>{5C22544A-7EE6-4342-B048-85BDC9FD1C3A}</a:tableStyleId>
              </a:tblPr>
              <a:tblGrid>
                <a:gridCol w="2750363"/>
                <a:gridCol w="2750363"/>
              </a:tblGrid>
              <a:tr h="295957">
                <a:tc>
                  <a:txBody>
                    <a:bodyPr/>
                    <a:lstStyle/>
                    <a:p>
                      <a:pPr algn="ctr">
                        <a:lnSpc>
                          <a:spcPct val="115000"/>
                        </a:lnSpc>
                        <a:spcAft>
                          <a:spcPts val="0"/>
                        </a:spcAft>
                      </a:pPr>
                      <a:r>
                        <a:rPr lang="el-GR" sz="1400" dirty="0">
                          <a:latin typeface="Times New Roman"/>
                          <a:ea typeface="Times New Roman"/>
                          <a:cs typeface="Times New Roman"/>
                        </a:rPr>
                        <a:t>Υλικό/Κοπτικό εργαλείο</a:t>
                      </a:r>
                      <a:endParaRPr lang="el-GR" sz="1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a:latin typeface="Times New Roman"/>
                          <a:ea typeface="Times New Roman"/>
                          <a:cs typeface="Times New Roman"/>
                        </a:rPr>
                        <a:t>Μήκος επαφής ccl (μm)</a:t>
                      </a:r>
                      <a:endParaRPr lang="el-GR" sz="140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dirty="0">
                          <a:latin typeface="Times New Roman"/>
                          <a:ea typeface="Times New Roman"/>
                          <a:cs typeface="Times New Roman"/>
                        </a:rPr>
                        <a:t>304</a:t>
                      </a:r>
                      <a:r>
                        <a:rPr lang="en-US" sz="1400" dirty="0">
                          <a:latin typeface="Times New Roman"/>
                          <a:ea typeface="Times New Roman"/>
                          <a:cs typeface="Times New Roman"/>
                        </a:rPr>
                        <a:t>L – </a:t>
                      </a:r>
                      <a:r>
                        <a:rPr lang="el-GR" sz="1400" dirty="0">
                          <a:latin typeface="Times New Roman"/>
                          <a:ea typeface="Times New Roman"/>
                          <a:cs typeface="Times New Roman"/>
                        </a:rPr>
                        <a:t>Κανονικό</a:t>
                      </a:r>
                      <a:endParaRPr lang="el-GR" sz="1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dirty="0">
                          <a:latin typeface="Times New Roman"/>
                          <a:ea typeface="Times New Roman"/>
                          <a:cs typeface="Times New Roman"/>
                        </a:rPr>
                        <a:t>337</a:t>
                      </a:r>
                      <a:endParaRPr lang="el-GR" sz="1400" dirty="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a:latin typeface="Times New Roman"/>
                          <a:ea typeface="Times New Roman"/>
                          <a:cs typeface="Times New Roman"/>
                        </a:rPr>
                        <a:t>304</a:t>
                      </a:r>
                      <a:r>
                        <a:rPr lang="en-US" sz="1400">
                          <a:latin typeface="Times New Roman"/>
                          <a:ea typeface="Times New Roman"/>
                          <a:cs typeface="Times New Roman"/>
                        </a:rPr>
                        <a:t>L</a:t>
                      </a:r>
                      <a:r>
                        <a:rPr lang="el-GR" sz="1400">
                          <a:latin typeface="Times New Roman"/>
                          <a:ea typeface="Times New Roman"/>
                          <a:cs typeface="Times New Roman"/>
                        </a:rPr>
                        <a:t> – Chamfer</a:t>
                      </a:r>
                      <a:endParaRPr lang="el-GR" sz="140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a:latin typeface="Times New Roman"/>
                          <a:ea typeface="Times New Roman"/>
                          <a:cs typeface="Times New Roman"/>
                        </a:rPr>
                        <a:t>273</a:t>
                      </a:r>
                      <a:endParaRPr lang="el-GR" sz="140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a:latin typeface="Times New Roman"/>
                          <a:ea typeface="Times New Roman"/>
                          <a:cs typeface="Times New Roman"/>
                        </a:rPr>
                        <a:t>42CrMo4 – Κανονικό</a:t>
                      </a:r>
                      <a:endParaRPr lang="el-GR" sz="140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a:latin typeface="Times New Roman"/>
                          <a:ea typeface="Times New Roman"/>
                          <a:cs typeface="Times New Roman"/>
                        </a:rPr>
                        <a:t>305</a:t>
                      </a:r>
                      <a:endParaRPr lang="el-GR" sz="140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dirty="0">
                          <a:latin typeface="Times New Roman"/>
                          <a:ea typeface="Times New Roman"/>
                          <a:cs typeface="Times New Roman"/>
                        </a:rPr>
                        <a:t>42CrMo4 – </a:t>
                      </a:r>
                      <a:r>
                        <a:rPr lang="el-GR" sz="1400" dirty="0" err="1">
                          <a:latin typeface="Times New Roman"/>
                          <a:ea typeface="Times New Roman"/>
                          <a:cs typeface="Times New Roman"/>
                        </a:rPr>
                        <a:t>Chamfer</a:t>
                      </a:r>
                      <a:endParaRPr lang="el-GR" sz="1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a:latin typeface="Times New Roman"/>
                          <a:ea typeface="Times New Roman"/>
                          <a:cs typeface="Times New Roman"/>
                        </a:rPr>
                        <a:t>296</a:t>
                      </a:r>
                      <a:endParaRPr lang="el-GR" sz="140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a:latin typeface="Times New Roman"/>
                          <a:ea typeface="Times New Roman"/>
                          <a:cs typeface="Times New Roman"/>
                        </a:rPr>
                        <a:t>C10 – Κανονικό</a:t>
                      </a:r>
                      <a:endParaRPr lang="el-GR" sz="140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a:latin typeface="Times New Roman"/>
                          <a:ea typeface="Times New Roman"/>
                          <a:cs typeface="Times New Roman"/>
                        </a:rPr>
                        <a:t>278</a:t>
                      </a:r>
                      <a:endParaRPr lang="el-GR" sz="1400">
                        <a:latin typeface="Calibri"/>
                        <a:ea typeface="Calibri"/>
                        <a:cs typeface="Times New Roman"/>
                      </a:endParaRPr>
                    </a:p>
                  </a:txBody>
                  <a:tcPr marL="68580" marR="68580" marT="0" marB="0" anchor="b"/>
                </a:tc>
              </a:tr>
              <a:tr h="295957">
                <a:tc>
                  <a:txBody>
                    <a:bodyPr/>
                    <a:lstStyle/>
                    <a:p>
                      <a:pPr algn="ctr">
                        <a:lnSpc>
                          <a:spcPct val="115000"/>
                        </a:lnSpc>
                        <a:spcAft>
                          <a:spcPts val="0"/>
                        </a:spcAft>
                      </a:pPr>
                      <a:r>
                        <a:rPr lang="el-GR" sz="1400">
                          <a:latin typeface="Times New Roman"/>
                          <a:ea typeface="Times New Roman"/>
                          <a:cs typeface="Times New Roman"/>
                        </a:rPr>
                        <a:t>C10 – Chamfer</a:t>
                      </a:r>
                      <a:endParaRPr lang="el-GR" sz="1400">
                        <a:latin typeface="Calibri"/>
                        <a:ea typeface="Calibri"/>
                        <a:cs typeface="Times New Roman"/>
                      </a:endParaRPr>
                    </a:p>
                  </a:txBody>
                  <a:tcPr marL="68580" marR="68580" marT="0" marB="0" anchor="b"/>
                </a:tc>
                <a:tc>
                  <a:txBody>
                    <a:bodyPr/>
                    <a:lstStyle/>
                    <a:p>
                      <a:pPr algn="ctr">
                        <a:lnSpc>
                          <a:spcPct val="115000"/>
                        </a:lnSpc>
                        <a:spcAft>
                          <a:spcPts val="0"/>
                        </a:spcAft>
                      </a:pPr>
                      <a:r>
                        <a:rPr lang="el-GR" sz="1400" dirty="0">
                          <a:latin typeface="Times New Roman"/>
                          <a:ea typeface="Times New Roman"/>
                          <a:cs typeface="Times New Roman"/>
                        </a:rPr>
                        <a:t>260</a:t>
                      </a:r>
                      <a:endParaRPr lang="el-GR" sz="1400" dirty="0">
                        <a:latin typeface="Calibri"/>
                        <a:ea typeface="Calibri"/>
                        <a:cs typeface="Times New Roman"/>
                      </a:endParaRPr>
                    </a:p>
                  </a:txBody>
                  <a:tcPr marL="68580" marR="68580" marT="0" marB="0" anchor="b"/>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Συμπεράσματα</a:t>
            </a:r>
            <a:endParaRPr lang="el-GR" sz="3600" dirty="0"/>
          </a:p>
        </p:txBody>
      </p:sp>
      <p:sp>
        <p:nvSpPr>
          <p:cNvPr id="3" name="2 - Θέση περιεχομένου"/>
          <p:cNvSpPr>
            <a:spLocks noGrp="1"/>
          </p:cNvSpPr>
          <p:nvPr>
            <p:ph idx="1"/>
          </p:nvPr>
        </p:nvSpPr>
        <p:spPr/>
        <p:txBody>
          <a:bodyPr>
            <a:normAutofit/>
          </a:bodyPr>
          <a:lstStyle/>
          <a:p>
            <a:r>
              <a:rPr lang="el-GR" sz="2000" dirty="0" smtClean="0"/>
              <a:t>Για τον χάλυβα 304</a:t>
            </a:r>
            <a:r>
              <a:rPr lang="en-US" sz="2000" dirty="0" smtClean="0"/>
              <a:t>L</a:t>
            </a:r>
          </a:p>
          <a:p>
            <a:pPr marL="800100" lvl="1" indent="-342900">
              <a:buFont typeface="Arial" pitchFamily="34" charset="0"/>
              <a:buChar char="•"/>
            </a:pPr>
            <a:r>
              <a:rPr lang="el-GR" sz="1600" dirty="0" smtClean="0"/>
              <a:t>Μεγαλύτερη αναπτυσσόμενη θερμοκρασία στην κοπή με </a:t>
            </a:r>
            <a:r>
              <a:rPr lang="el-GR" sz="1600" dirty="0" err="1" smtClean="0"/>
              <a:t>λοξοτόμηση</a:t>
            </a:r>
            <a:r>
              <a:rPr lang="en-US" sz="1600" dirty="0" smtClean="0"/>
              <a:t> (858</a:t>
            </a:r>
            <a:r>
              <a:rPr lang="en-US" sz="1600" dirty="0" smtClean="0">
                <a:cs typeface="Times New Roman"/>
              </a:rPr>
              <a:t>℃</a:t>
            </a:r>
            <a:r>
              <a:rPr lang="en-US" sz="1600" dirty="0" smtClean="0"/>
              <a:t> </a:t>
            </a:r>
            <a:r>
              <a:rPr lang="el-GR" sz="1600" dirty="0" smtClean="0"/>
              <a:t>έναντι 745</a:t>
            </a:r>
            <a:r>
              <a:rPr lang="el-GR" sz="1600" dirty="0" smtClean="0">
                <a:cs typeface="Times New Roman"/>
              </a:rPr>
              <a:t>℃ του κανονικού</a:t>
            </a:r>
            <a:r>
              <a:rPr lang="en-US" sz="1600" dirty="0" smtClean="0"/>
              <a:t>)</a:t>
            </a:r>
            <a:r>
              <a:rPr lang="el-GR" sz="1600" dirty="0" smtClean="0"/>
              <a:t>.</a:t>
            </a:r>
          </a:p>
          <a:p>
            <a:pPr marL="800100" lvl="1" indent="-342900">
              <a:buFont typeface="Arial" pitchFamily="34" charset="0"/>
              <a:buChar char="•"/>
            </a:pPr>
            <a:r>
              <a:rPr lang="el-GR" sz="1600" dirty="0" smtClean="0"/>
              <a:t>Αντίστροφη συμπεριφορά κοπτικού (193</a:t>
            </a:r>
            <a:r>
              <a:rPr lang="en-US" sz="1600" dirty="0" smtClean="0">
                <a:cs typeface="Times New Roman"/>
              </a:rPr>
              <a:t>℃</a:t>
            </a:r>
            <a:r>
              <a:rPr lang="el-GR" sz="1600" dirty="0" smtClean="0">
                <a:cs typeface="Times New Roman"/>
              </a:rPr>
              <a:t> με </a:t>
            </a:r>
            <a:r>
              <a:rPr lang="en-US" sz="1600" dirty="0" smtClean="0">
                <a:cs typeface="Times New Roman"/>
              </a:rPr>
              <a:t>Chamfer </a:t>
            </a:r>
            <a:r>
              <a:rPr lang="el-GR" sz="1600" dirty="0" smtClean="0">
                <a:cs typeface="Times New Roman"/>
              </a:rPr>
              <a:t>έναντι 208</a:t>
            </a:r>
            <a:r>
              <a:rPr lang="en-US" sz="1600" dirty="0" smtClean="0">
                <a:cs typeface="Times New Roman"/>
              </a:rPr>
              <a:t> ℃</a:t>
            </a:r>
            <a:r>
              <a:rPr lang="el-GR" sz="1600" dirty="0" smtClean="0"/>
              <a:t>).</a:t>
            </a:r>
          </a:p>
          <a:p>
            <a:pPr marL="800100" lvl="1" indent="-342900">
              <a:buFont typeface="Arial" pitchFamily="34" charset="0"/>
              <a:buChar char="•"/>
            </a:pPr>
            <a:r>
              <a:rPr lang="el-GR" sz="1600" dirty="0" smtClean="0"/>
              <a:t>Οι μέγιστες τιμές που αναπτύχθηκαν ανάμεσα στα τρία υλικά για το τεμάχιο και οι ελάχιστες για το κοπτικό.</a:t>
            </a:r>
          </a:p>
          <a:p>
            <a:pPr marL="800100" lvl="1" indent="-342900">
              <a:buFont typeface="Arial" pitchFamily="34" charset="0"/>
              <a:buChar char="•"/>
            </a:pPr>
            <a:r>
              <a:rPr lang="el-GR" sz="1600" dirty="0" smtClean="0"/>
              <a:t>Οι μέγιστες τιμές καταπόνησης που αναπτύχθηκαν είναι οι μικρότερες για τα τρία υλικά (979</a:t>
            </a:r>
            <a:r>
              <a:rPr lang="en-US" sz="1600" dirty="0" err="1" smtClean="0"/>
              <a:t>MPa</a:t>
            </a:r>
            <a:r>
              <a:rPr lang="en-US" sz="1600" dirty="0" smtClean="0"/>
              <a:t> </a:t>
            </a:r>
            <a:r>
              <a:rPr lang="el-GR" sz="1600" dirty="0" smtClean="0"/>
              <a:t>για </a:t>
            </a:r>
            <a:r>
              <a:rPr lang="en-US" sz="1600" dirty="0" smtClean="0"/>
              <a:t>Chamfer </a:t>
            </a:r>
            <a:r>
              <a:rPr lang="el-GR" sz="1600" dirty="0" smtClean="0"/>
              <a:t>και 987</a:t>
            </a:r>
            <a:r>
              <a:rPr lang="en-US" sz="1600" dirty="0" err="1" smtClean="0"/>
              <a:t>MPa</a:t>
            </a:r>
            <a:r>
              <a:rPr lang="en-US" sz="1600" smtClean="0"/>
              <a:t>).</a:t>
            </a:r>
            <a:endParaRPr lang="en-US" sz="1600" dirty="0" smtClean="0"/>
          </a:p>
          <a:p>
            <a:pPr marL="800100" lvl="1" indent="-342900">
              <a:buFont typeface="Arial" pitchFamily="34" charset="0"/>
              <a:buChar char="•"/>
            </a:pPr>
            <a:r>
              <a:rPr lang="el-GR" sz="1600" dirty="0" smtClean="0"/>
              <a:t>Μεγάλη διαφορά στην παραμόρφωση </a:t>
            </a:r>
            <a:r>
              <a:rPr lang="el-GR" sz="1600" dirty="0" err="1" smtClean="0"/>
              <a:t>αποβλίττου</a:t>
            </a:r>
            <a:r>
              <a:rPr lang="el-GR" sz="1600" dirty="0" smtClean="0"/>
              <a:t> για το κοπτικό με </a:t>
            </a:r>
            <a:r>
              <a:rPr lang="el-GR" sz="1600" dirty="0" err="1" smtClean="0"/>
              <a:t>λοξοτόμηση</a:t>
            </a:r>
            <a:r>
              <a:rPr lang="el-GR" sz="1600" dirty="0" smtClean="0"/>
              <a:t> (6,05</a:t>
            </a:r>
            <a:r>
              <a:rPr lang="en-US" sz="1600" dirty="0" smtClean="0"/>
              <a:t>mm/mm</a:t>
            </a:r>
            <a:r>
              <a:rPr lang="el-GR" sz="1600" dirty="0" smtClean="0"/>
              <a:t>), σε σχέση με το </a:t>
            </a:r>
            <a:r>
              <a:rPr lang="el-GR" sz="1600" dirty="0" err="1" smtClean="0"/>
              <a:t>κανόνικο</a:t>
            </a:r>
            <a:r>
              <a:rPr lang="el-GR" sz="1600" dirty="0" smtClean="0"/>
              <a:t> κοπτικό (3,72</a:t>
            </a:r>
            <a:r>
              <a:rPr lang="en-US" sz="1600" dirty="0" smtClean="0"/>
              <a:t>mm/mm</a:t>
            </a:r>
            <a:r>
              <a:rPr lang="el-GR" sz="1600" dirty="0" smtClean="0"/>
              <a:t>)</a:t>
            </a:r>
            <a:r>
              <a:rPr lang="en-US" sz="1600" dirty="0" smtClean="0"/>
              <a:t>.</a:t>
            </a:r>
          </a:p>
          <a:p>
            <a:pPr marL="800100" lvl="1" indent="-342900">
              <a:buFont typeface="Arial" pitchFamily="34" charset="0"/>
              <a:buChar char="•"/>
            </a:pPr>
            <a:endParaRPr lang="en-US" sz="1600" dirty="0" smtClean="0"/>
          </a:p>
          <a:p>
            <a:pPr marL="800100" lvl="1">
              <a:buFont typeface="Arial" pitchFamily="34" charset="0"/>
              <a:buChar char="•"/>
            </a:pPr>
            <a:endParaRPr lang="el-GR" sz="1600" dirty="0" smtClean="0"/>
          </a:p>
          <a:p>
            <a:pPr marL="800100" lvl="1" indent="-342900">
              <a:buFont typeface="Arial" pitchFamily="34" charset="0"/>
              <a:buChar char="•"/>
            </a:pPr>
            <a:endParaRPr lang="el-GR" sz="1600" dirty="0" smtClean="0"/>
          </a:p>
          <a:p>
            <a:pPr marL="800100" lvl="1" indent="-342900">
              <a:buFont typeface="Arial" pitchFamily="34" charset="0"/>
              <a:buChar char="•"/>
            </a:pPr>
            <a:endParaRPr lang="el-GR"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Συμπεράσματα</a:t>
            </a:r>
            <a:endParaRPr lang="el-GR" sz="3600" dirty="0"/>
          </a:p>
        </p:txBody>
      </p:sp>
      <p:sp>
        <p:nvSpPr>
          <p:cNvPr id="3" name="2 - Θέση περιεχομένου"/>
          <p:cNvSpPr>
            <a:spLocks noGrp="1"/>
          </p:cNvSpPr>
          <p:nvPr>
            <p:ph idx="1"/>
          </p:nvPr>
        </p:nvSpPr>
        <p:spPr/>
        <p:txBody>
          <a:bodyPr/>
          <a:lstStyle/>
          <a:p>
            <a:pPr marL="400050"/>
            <a:r>
              <a:rPr lang="el-GR" sz="2000" dirty="0" smtClean="0"/>
              <a:t>Για τον χάλυβα 42</a:t>
            </a:r>
            <a:r>
              <a:rPr lang="en-US" sz="2000" dirty="0" smtClean="0"/>
              <a:t>CrMo4</a:t>
            </a:r>
          </a:p>
          <a:p>
            <a:pPr marL="800100" lvl="1">
              <a:buFont typeface="Arial" pitchFamily="34" charset="0"/>
              <a:buChar char="•"/>
            </a:pPr>
            <a:r>
              <a:rPr lang="el-GR" sz="1600" dirty="0" smtClean="0"/>
              <a:t>Χαμηλότερες θερμοκρασίες στο </a:t>
            </a:r>
            <a:r>
              <a:rPr lang="el-GR" sz="1600" dirty="0" err="1" smtClean="0"/>
              <a:t>απόβλιττο</a:t>
            </a:r>
            <a:r>
              <a:rPr lang="el-GR" sz="1600" dirty="0" smtClean="0"/>
              <a:t> σε σχέση με τον ανοξείδωτο χάλυβα.</a:t>
            </a:r>
          </a:p>
          <a:p>
            <a:pPr marL="800100" lvl="1">
              <a:buFont typeface="Arial" pitchFamily="34" charset="0"/>
              <a:buChar char="•"/>
            </a:pPr>
            <a:r>
              <a:rPr lang="el-GR" sz="1600" dirty="0" smtClean="0"/>
              <a:t>Ίδιες διαφορές ανάμεσα στο </a:t>
            </a:r>
            <a:r>
              <a:rPr lang="el-GR" sz="1600" dirty="0" err="1" smtClean="0"/>
              <a:t>απόβλιττο</a:t>
            </a:r>
            <a:r>
              <a:rPr lang="el-GR" sz="1600" dirty="0" smtClean="0"/>
              <a:t> (794</a:t>
            </a:r>
            <a:r>
              <a:rPr lang="el-GR" sz="1600" dirty="0" smtClean="0">
                <a:cs typeface="Times New Roman"/>
              </a:rPr>
              <a:t>℃ για </a:t>
            </a:r>
            <a:r>
              <a:rPr lang="en-US" sz="1600" dirty="0" smtClean="0">
                <a:cs typeface="Times New Roman"/>
              </a:rPr>
              <a:t>Chamfer </a:t>
            </a:r>
            <a:r>
              <a:rPr lang="el-GR" sz="1600" dirty="0" smtClean="0">
                <a:cs typeface="Times New Roman"/>
              </a:rPr>
              <a:t>και 778 ℃ για κανονικό </a:t>
            </a:r>
            <a:r>
              <a:rPr lang="el-GR" sz="1600" dirty="0" smtClean="0"/>
              <a:t>).</a:t>
            </a:r>
          </a:p>
          <a:p>
            <a:pPr marL="800100" lvl="1">
              <a:buFont typeface="Arial" pitchFamily="34" charset="0"/>
              <a:buChar char="•"/>
            </a:pPr>
            <a:r>
              <a:rPr lang="el-GR" sz="1600" dirty="0" smtClean="0"/>
              <a:t>Και πάλι αντίστροφη συμπεριφορά στο κοπτικό με την διαφορά ότι το κοπτικό με </a:t>
            </a:r>
            <a:r>
              <a:rPr lang="en-US" sz="1600" dirty="0" smtClean="0"/>
              <a:t>Chamfer </a:t>
            </a:r>
            <a:r>
              <a:rPr lang="el-GR" sz="1600" dirty="0" smtClean="0"/>
              <a:t>έφτασε 220</a:t>
            </a:r>
            <a:r>
              <a:rPr lang="el-GR" sz="1600" dirty="0" smtClean="0">
                <a:cs typeface="Times New Roman"/>
              </a:rPr>
              <a:t> ℃ ενώ το κανονικό 234 ℃.</a:t>
            </a:r>
          </a:p>
          <a:p>
            <a:pPr marL="800100" lvl="1">
              <a:buFont typeface="Arial" pitchFamily="34" charset="0"/>
              <a:buChar char="•"/>
            </a:pPr>
            <a:r>
              <a:rPr lang="el-GR" sz="1600" dirty="0" smtClean="0">
                <a:cs typeface="Times New Roman"/>
              </a:rPr>
              <a:t>Μέγιστη τάση στον </a:t>
            </a:r>
            <a:r>
              <a:rPr lang="el-GR" sz="1600" dirty="0" err="1" smtClean="0">
                <a:cs typeface="Times New Roman"/>
              </a:rPr>
              <a:t>επιβελτιωμένο</a:t>
            </a:r>
            <a:r>
              <a:rPr lang="el-GR" sz="1600" dirty="0" smtClean="0">
                <a:cs typeface="Times New Roman"/>
              </a:rPr>
              <a:t> χάλυβα σε σχέση με τους άλλους δύο (1410</a:t>
            </a:r>
            <a:r>
              <a:rPr lang="en-US" sz="1600" dirty="0" err="1" smtClean="0">
                <a:cs typeface="Times New Roman"/>
              </a:rPr>
              <a:t>MPa</a:t>
            </a:r>
            <a:r>
              <a:rPr lang="en-US" sz="1600" dirty="0" smtClean="0">
                <a:cs typeface="Times New Roman"/>
              </a:rPr>
              <a:t> </a:t>
            </a:r>
            <a:r>
              <a:rPr lang="el-GR" sz="1600" dirty="0" smtClean="0">
                <a:cs typeface="Times New Roman"/>
              </a:rPr>
              <a:t>και </a:t>
            </a:r>
            <a:r>
              <a:rPr lang="en-US" sz="1600" dirty="0" smtClean="0">
                <a:cs typeface="Times New Roman"/>
              </a:rPr>
              <a:t>1420MPa </a:t>
            </a:r>
            <a:r>
              <a:rPr lang="el-GR" sz="1600" dirty="0" smtClean="0">
                <a:cs typeface="Times New Roman"/>
              </a:rPr>
              <a:t>για κανονικό και </a:t>
            </a:r>
            <a:r>
              <a:rPr lang="en-US" sz="1600" dirty="0" smtClean="0">
                <a:cs typeface="Times New Roman"/>
              </a:rPr>
              <a:t>Chamfer </a:t>
            </a:r>
            <a:r>
              <a:rPr lang="el-GR" sz="1600" dirty="0" smtClean="0">
                <a:cs typeface="Times New Roman"/>
              </a:rPr>
              <a:t>αντίστοιχα).</a:t>
            </a:r>
          </a:p>
          <a:p>
            <a:pPr marL="800100" lvl="1">
              <a:buFont typeface="Arial" pitchFamily="34" charset="0"/>
              <a:buChar char="•"/>
            </a:pPr>
            <a:r>
              <a:rPr lang="el-GR" sz="1600" dirty="0" smtClean="0"/>
              <a:t>Η μορφή του </a:t>
            </a:r>
            <a:r>
              <a:rPr lang="el-GR" sz="1600" dirty="0" err="1" smtClean="0"/>
              <a:t>αποβλίττου</a:t>
            </a:r>
            <a:r>
              <a:rPr lang="el-GR" sz="1600" dirty="0" smtClean="0"/>
              <a:t> τείνει να γίνει ελικοειδή πιο γρήγορα και η τιμή της παραμόρφωσης είναι η μέγιστη (6,56</a:t>
            </a:r>
            <a:r>
              <a:rPr lang="en-US" sz="1600" dirty="0" smtClean="0"/>
              <a:t>mm/mm </a:t>
            </a:r>
            <a:r>
              <a:rPr lang="el-GR" sz="1600" dirty="0" smtClean="0"/>
              <a:t>για </a:t>
            </a:r>
            <a:r>
              <a:rPr lang="en-US" sz="1600" dirty="0" smtClean="0"/>
              <a:t>Chamfer </a:t>
            </a:r>
            <a:r>
              <a:rPr lang="el-GR" sz="1600" dirty="0" smtClean="0"/>
              <a:t>και 3,55</a:t>
            </a:r>
            <a:r>
              <a:rPr lang="en-US" sz="1600" dirty="0" smtClean="0"/>
              <a:t>mm/mm</a:t>
            </a:r>
            <a:r>
              <a:rPr lang="el-GR" sz="1600" dirty="0" smtClean="0"/>
              <a:t>)</a:t>
            </a:r>
            <a:r>
              <a:rPr lang="en-US" sz="1600" dirty="0" smtClean="0"/>
              <a:t>.</a:t>
            </a:r>
            <a:endParaRPr lang="el-GR" sz="1600" dirty="0" smtClean="0">
              <a:cs typeface="Times New Roman"/>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dirty="0" smtClean="0"/>
              <a:t>Συμπεράσματα</a:t>
            </a:r>
            <a:endParaRPr lang="el-GR" dirty="0"/>
          </a:p>
        </p:txBody>
      </p:sp>
      <p:sp>
        <p:nvSpPr>
          <p:cNvPr id="3" name="2 - Θέση περιεχομένου"/>
          <p:cNvSpPr>
            <a:spLocks noGrp="1"/>
          </p:cNvSpPr>
          <p:nvPr>
            <p:ph idx="1"/>
          </p:nvPr>
        </p:nvSpPr>
        <p:spPr/>
        <p:txBody>
          <a:bodyPr>
            <a:normAutofit/>
          </a:bodyPr>
          <a:lstStyle/>
          <a:p>
            <a:r>
              <a:rPr lang="el-GR" sz="2000" dirty="0" smtClean="0"/>
              <a:t>Για τον χάλυβα </a:t>
            </a:r>
            <a:r>
              <a:rPr lang="en-US" sz="2000" dirty="0" smtClean="0"/>
              <a:t>C10</a:t>
            </a:r>
          </a:p>
          <a:p>
            <a:pPr lvl="1">
              <a:buFont typeface="Arial" pitchFamily="34" charset="0"/>
              <a:buChar char="•"/>
            </a:pPr>
            <a:r>
              <a:rPr lang="en-US" sz="1600" dirty="0" smtClean="0"/>
              <a:t>O</a:t>
            </a:r>
            <a:r>
              <a:rPr lang="el-GR" sz="1600" dirty="0" smtClean="0"/>
              <a:t>ι θερμοκρασίες στο τεμάχιο ήταν οι μικρότερες ανάμεσα στα τρία εξεταζόμενα υλικά</a:t>
            </a:r>
            <a:r>
              <a:rPr lang="en-US" sz="1600" dirty="0" smtClean="0"/>
              <a:t> (705</a:t>
            </a:r>
            <a:r>
              <a:rPr lang="el-GR" sz="1600" dirty="0" smtClean="0">
                <a:cs typeface="Times New Roman"/>
              </a:rPr>
              <a:t>℃</a:t>
            </a:r>
            <a:r>
              <a:rPr lang="en-US" sz="1600" dirty="0" smtClean="0">
                <a:cs typeface="Times New Roman"/>
              </a:rPr>
              <a:t> </a:t>
            </a:r>
            <a:r>
              <a:rPr lang="el-GR" sz="1600" dirty="0" smtClean="0">
                <a:cs typeface="Times New Roman"/>
              </a:rPr>
              <a:t>για το </a:t>
            </a:r>
            <a:r>
              <a:rPr lang="en-US" sz="1600" dirty="0" smtClean="0">
                <a:cs typeface="Times New Roman"/>
              </a:rPr>
              <a:t>chamfer</a:t>
            </a:r>
            <a:r>
              <a:rPr lang="el-GR" sz="1600" dirty="0" smtClean="0">
                <a:cs typeface="Times New Roman"/>
              </a:rPr>
              <a:t> και 653 ℃ για το κανονικό</a:t>
            </a:r>
            <a:r>
              <a:rPr lang="en-US" sz="1600" dirty="0" smtClean="0"/>
              <a:t>).</a:t>
            </a:r>
            <a:endParaRPr lang="el-GR" sz="1600" dirty="0" smtClean="0"/>
          </a:p>
          <a:p>
            <a:pPr lvl="1">
              <a:buFont typeface="Arial" pitchFamily="34" charset="0"/>
              <a:buChar char="•"/>
            </a:pPr>
            <a:r>
              <a:rPr lang="el-GR" sz="1600" dirty="0" smtClean="0"/>
              <a:t>Συνεπώς οι θερμοκρασίες στο κοπτικό ήταν οι μέγιστες (208</a:t>
            </a:r>
            <a:r>
              <a:rPr lang="el-GR" sz="1600" dirty="0" smtClean="0">
                <a:cs typeface="Times New Roman"/>
              </a:rPr>
              <a:t>℃ για το </a:t>
            </a:r>
            <a:r>
              <a:rPr lang="en-US" sz="1600" dirty="0" smtClean="0">
                <a:cs typeface="Times New Roman"/>
              </a:rPr>
              <a:t>chamfer </a:t>
            </a:r>
            <a:r>
              <a:rPr lang="el-GR" sz="1600" dirty="0" smtClean="0">
                <a:cs typeface="Times New Roman"/>
              </a:rPr>
              <a:t>και 225℃ για το κανονικό</a:t>
            </a:r>
            <a:r>
              <a:rPr lang="el-GR" sz="1600" dirty="0" smtClean="0"/>
              <a:t>).</a:t>
            </a:r>
          </a:p>
          <a:p>
            <a:pPr lvl="1">
              <a:buFont typeface="Arial" pitchFamily="34" charset="0"/>
              <a:buChar char="•"/>
            </a:pPr>
            <a:r>
              <a:rPr lang="el-GR" sz="1600" dirty="0" smtClean="0"/>
              <a:t>Οι τάσεις που αναπτύχθηκαν είναι μικρότερες από του 42</a:t>
            </a:r>
            <a:r>
              <a:rPr lang="en-US" sz="1600" dirty="0" err="1" smtClean="0"/>
              <a:t>CrMo</a:t>
            </a:r>
            <a:r>
              <a:rPr lang="el-GR" sz="1600" dirty="0" smtClean="0"/>
              <a:t>4 και μεγαλύτερες από του 304</a:t>
            </a:r>
            <a:r>
              <a:rPr lang="en-US" sz="1600" dirty="0" smtClean="0"/>
              <a:t>L</a:t>
            </a:r>
            <a:r>
              <a:rPr lang="el-GR" sz="1600" dirty="0" smtClean="0"/>
              <a:t> (1190</a:t>
            </a:r>
            <a:r>
              <a:rPr lang="en-US" sz="1600" dirty="0" err="1" smtClean="0"/>
              <a:t>MPa</a:t>
            </a:r>
            <a:r>
              <a:rPr lang="el-GR" sz="1600" dirty="0" smtClean="0"/>
              <a:t> για </a:t>
            </a:r>
            <a:r>
              <a:rPr lang="en-US" sz="1600" dirty="0" smtClean="0"/>
              <a:t>chamfer </a:t>
            </a:r>
            <a:r>
              <a:rPr lang="el-GR" sz="1600" dirty="0" smtClean="0"/>
              <a:t>και 1170</a:t>
            </a:r>
            <a:r>
              <a:rPr lang="en-US" sz="1600" dirty="0" err="1" smtClean="0"/>
              <a:t>MPa</a:t>
            </a:r>
            <a:r>
              <a:rPr lang="en-US" sz="1600" dirty="0" smtClean="0"/>
              <a:t> </a:t>
            </a:r>
            <a:r>
              <a:rPr lang="el-GR" sz="1600" dirty="0" smtClean="0"/>
              <a:t>για το κανονικό). </a:t>
            </a:r>
          </a:p>
          <a:p>
            <a:pPr lvl="1">
              <a:buFont typeface="Arial" pitchFamily="34" charset="0"/>
              <a:buChar char="•"/>
            </a:pPr>
            <a:r>
              <a:rPr lang="en-US" sz="1600" dirty="0" smtClean="0"/>
              <a:t>H</a:t>
            </a:r>
            <a:r>
              <a:rPr lang="el-GR" sz="1600" dirty="0" smtClean="0"/>
              <a:t> παραμόρφωση είναι η μικρότερη από τα άλλα δύο υλικά</a:t>
            </a:r>
            <a:r>
              <a:rPr lang="en-US" sz="1600" dirty="0" smtClean="0"/>
              <a:t> (</a:t>
            </a:r>
            <a:r>
              <a:rPr lang="el-GR" sz="1600" dirty="0" smtClean="0"/>
              <a:t>5.68</a:t>
            </a:r>
            <a:r>
              <a:rPr lang="en-US" sz="1600" dirty="0" smtClean="0"/>
              <a:t>mm</a:t>
            </a:r>
            <a:r>
              <a:rPr lang="el-GR" sz="1600" dirty="0" smtClean="0"/>
              <a:t>/</a:t>
            </a:r>
            <a:r>
              <a:rPr lang="en-US" sz="1600" dirty="0" smtClean="0"/>
              <a:t>mm</a:t>
            </a:r>
            <a:r>
              <a:rPr lang="el-GR" sz="1600" dirty="0" smtClean="0"/>
              <a:t> για το </a:t>
            </a:r>
            <a:r>
              <a:rPr lang="en-US" sz="1600" dirty="0" smtClean="0"/>
              <a:t>chamfer </a:t>
            </a:r>
            <a:r>
              <a:rPr lang="el-GR" sz="1600" dirty="0" smtClean="0"/>
              <a:t>ενώ 2.92 </a:t>
            </a:r>
            <a:r>
              <a:rPr lang="en-US" sz="1600" dirty="0" smtClean="0"/>
              <a:t>mm</a:t>
            </a:r>
            <a:r>
              <a:rPr lang="el-GR" sz="1600" dirty="0" smtClean="0"/>
              <a:t>/</a:t>
            </a:r>
            <a:r>
              <a:rPr lang="en-US" sz="1600" dirty="0" smtClean="0"/>
              <a:t>mm </a:t>
            </a:r>
            <a:r>
              <a:rPr lang="el-GR" sz="1600" dirty="0" smtClean="0"/>
              <a:t>για το κανονικό</a:t>
            </a:r>
            <a:r>
              <a:rPr lang="en-US" sz="1600" dirty="0" smtClean="0"/>
              <a:t>)</a:t>
            </a:r>
            <a:r>
              <a:rPr lang="el-GR" sz="1600" dirty="0" smtClean="0"/>
              <a:t>.</a:t>
            </a:r>
          </a:p>
          <a:p>
            <a:pPr lvl="1">
              <a:buFont typeface="Arial" pitchFamily="34" charset="0"/>
              <a:buChar char="•"/>
            </a:pPr>
            <a:endParaRPr lang="el-GR" sz="16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sz="3600" dirty="0" smtClean="0"/>
              <a:t>Συμπεράσματα</a:t>
            </a:r>
            <a:endParaRPr lang="el-GR" sz="3600" dirty="0"/>
          </a:p>
        </p:txBody>
      </p:sp>
      <p:sp>
        <p:nvSpPr>
          <p:cNvPr id="3" name="2 - Θέση περιεχομένου"/>
          <p:cNvSpPr>
            <a:spLocks noGrp="1"/>
          </p:cNvSpPr>
          <p:nvPr>
            <p:ph idx="1"/>
          </p:nvPr>
        </p:nvSpPr>
        <p:spPr/>
        <p:txBody>
          <a:bodyPr/>
          <a:lstStyle/>
          <a:p>
            <a:r>
              <a:rPr lang="el-GR" sz="2000" dirty="0" smtClean="0"/>
              <a:t>Δυνάμεις κοπής και Μήκος επαφής</a:t>
            </a:r>
          </a:p>
          <a:p>
            <a:pPr lvl="1">
              <a:buFont typeface="Arial" pitchFamily="34" charset="0"/>
              <a:buChar char="•"/>
            </a:pPr>
            <a:r>
              <a:rPr lang="en-US" sz="1600" dirty="0" smtClean="0"/>
              <a:t>H </a:t>
            </a:r>
            <a:r>
              <a:rPr lang="el-GR" sz="1600" dirty="0" smtClean="0"/>
              <a:t>χρήση </a:t>
            </a:r>
            <a:r>
              <a:rPr lang="el-GR" sz="1600" dirty="0" err="1" smtClean="0"/>
              <a:t>λοξοτόμησης</a:t>
            </a:r>
            <a:r>
              <a:rPr lang="el-GR" sz="1600" dirty="0" smtClean="0"/>
              <a:t> στον </a:t>
            </a:r>
            <a:r>
              <a:rPr lang="en-US" sz="1600" dirty="0" smtClean="0"/>
              <a:t>42CrMo4</a:t>
            </a:r>
            <a:r>
              <a:rPr lang="el-GR" sz="1600" dirty="0" smtClean="0"/>
              <a:t> δεν έχει καμία επίπτωση στην τιμή της κύριας δύναμης κοπής ενώ αυξάνει την δύναμη απώθησης (≈28%).</a:t>
            </a:r>
            <a:endParaRPr lang="en-US" sz="1600" dirty="0" smtClean="0"/>
          </a:p>
          <a:p>
            <a:pPr lvl="1">
              <a:buFont typeface="Arial" pitchFamily="34" charset="0"/>
              <a:buChar char="•"/>
            </a:pPr>
            <a:r>
              <a:rPr lang="el-GR" sz="1600" dirty="0" smtClean="0"/>
              <a:t>Στα άλλα δύο υλικά τόσο η κύρια δύναμη κοπής όσο και η δύναμη απώθησης αυξάνουν με την χρήση </a:t>
            </a:r>
            <a:r>
              <a:rPr lang="en-US" sz="1600" dirty="0" smtClean="0"/>
              <a:t>chamfer</a:t>
            </a:r>
            <a:r>
              <a:rPr lang="el-GR" sz="1600" dirty="0" smtClean="0"/>
              <a:t>. </a:t>
            </a:r>
            <a:r>
              <a:rPr lang="en-US" sz="1600" dirty="0" smtClean="0"/>
              <a:t>H</a:t>
            </a:r>
            <a:r>
              <a:rPr lang="el-GR" sz="1600" dirty="0" smtClean="0"/>
              <a:t> δύναμη απώθησης τριπλασιάζεται στον 304</a:t>
            </a:r>
            <a:r>
              <a:rPr lang="en-US" sz="1600" dirty="0" smtClean="0"/>
              <a:t>L</a:t>
            </a:r>
            <a:r>
              <a:rPr lang="el-GR" sz="1600" dirty="0" smtClean="0"/>
              <a:t> ενώ στον </a:t>
            </a:r>
            <a:r>
              <a:rPr lang="en-US" sz="1600" dirty="0" smtClean="0"/>
              <a:t>C10</a:t>
            </a:r>
            <a:r>
              <a:rPr lang="el-GR" sz="1600" dirty="0" smtClean="0"/>
              <a:t> αυξάνεται (≈ 57%).</a:t>
            </a:r>
          </a:p>
          <a:p>
            <a:pPr lvl="1">
              <a:buFont typeface="Arial" pitchFamily="34" charset="0"/>
              <a:buChar char="•"/>
            </a:pPr>
            <a:r>
              <a:rPr lang="el-GR" sz="1600" dirty="0" smtClean="0"/>
              <a:t>Το μήκος επαφής </a:t>
            </a:r>
            <a:r>
              <a:rPr lang="el-GR" sz="1600" dirty="0" err="1" smtClean="0"/>
              <a:t>αποβλίττου</a:t>
            </a:r>
            <a:r>
              <a:rPr lang="el-GR" sz="1600" dirty="0" smtClean="0"/>
              <a:t> εξαρτάται από τον ρυθμό παραμόρφωσης.</a:t>
            </a:r>
          </a:p>
          <a:p>
            <a:pPr lvl="1">
              <a:buFont typeface="Arial" pitchFamily="34" charset="0"/>
              <a:buChar char="•"/>
            </a:pPr>
            <a:r>
              <a:rPr lang="el-GR" sz="1600" dirty="0" smtClean="0"/>
              <a:t>Με την χρήση </a:t>
            </a:r>
            <a:r>
              <a:rPr lang="en-US" sz="1600" dirty="0" smtClean="0"/>
              <a:t>chamfer </a:t>
            </a:r>
            <a:r>
              <a:rPr lang="el-GR" sz="1600" dirty="0" smtClean="0"/>
              <a:t>το </a:t>
            </a:r>
            <a:r>
              <a:rPr lang="el-GR" sz="1600" dirty="0" err="1" smtClean="0"/>
              <a:t>απόβλιττο</a:t>
            </a:r>
            <a:r>
              <a:rPr lang="el-GR" sz="1600" dirty="0" smtClean="0"/>
              <a:t> παραμορφώνεται πιο γρήγορα</a:t>
            </a:r>
            <a:r>
              <a:rPr lang="en-US" sz="1600" dirty="0" smtClean="0"/>
              <a:t> </a:t>
            </a:r>
            <a:r>
              <a:rPr lang="el-GR" sz="1600" dirty="0" smtClean="0"/>
              <a:t>και άρα μειώνεται το μήκος επαφής του </a:t>
            </a:r>
            <a:r>
              <a:rPr lang="el-GR" sz="1600" dirty="0" err="1" smtClean="0"/>
              <a:t>αποβλίττου</a:t>
            </a:r>
            <a:r>
              <a:rPr lang="el-GR" sz="1600" dirty="0" smtClean="0"/>
              <a:t>.</a:t>
            </a:r>
          </a:p>
          <a:p>
            <a:pPr lvl="1">
              <a:buFont typeface="Arial" pitchFamily="34" charset="0"/>
              <a:buChar char="•"/>
            </a:pPr>
            <a:endParaRPr lang="el-GR" sz="1600" dirty="0" smtClean="0"/>
          </a:p>
          <a:p>
            <a:pPr lvl="1">
              <a:buFont typeface="Arial" pitchFamily="34" charset="0"/>
              <a:buChar char="•"/>
            </a:pPr>
            <a:endParaRPr lang="en-US" sz="1600" dirty="0" smtClean="0"/>
          </a:p>
          <a:p>
            <a:pPr lvl="1">
              <a:buNone/>
            </a:pPr>
            <a:endParaRPr lang="el-G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4" name="3 - Τίτλος"/>
          <p:cNvSpPr>
            <a:spLocks noGrp="1"/>
          </p:cNvSpPr>
          <p:nvPr>
            <p:ph type="ctrTitle"/>
          </p:nvPr>
        </p:nvSpPr>
        <p:spPr/>
        <p:txBody>
          <a:bodyPr/>
          <a:lstStyle/>
          <a:p>
            <a:r>
              <a:rPr lang="el-GR" dirty="0" smtClean="0"/>
              <a:t>Ευχαριστώ για την προσοχή σας!</a:t>
            </a:r>
            <a:endParaRPr lang="el-G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dirty="0"/>
              <a:t>Π</a:t>
            </a:r>
            <a:r>
              <a:rPr lang="el-GR" dirty="0" smtClean="0"/>
              <a:t>ερίγραμμα</a:t>
            </a:r>
            <a:endParaRPr lang="el-GR" dirty="0"/>
          </a:p>
        </p:txBody>
      </p:sp>
      <p:sp>
        <p:nvSpPr>
          <p:cNvPr id="3" name="2 - Θέση περιεχομένου"/>
          <p:cNvSpPr>
            <a:spLocks noGrp="1"/>
          </p:cNvSpPr>
          <p:nvPr>
            <p:ph idx="1"/>
          </p:nvPr>
        </p:nvSpPr>
        <p:spPr/>
        <p:txBody>
          <a:bodyPr>
            <a:normAutofit fontScale="92500"/>
          </a:bodyPr>
          <a:lstStyle/>
          <a:p>
            <a:pPr marL="358775" indent="-358775"/>
            <a:r>
              <a:rPr lang="el-GR" sz="1800" b="1" dirty="0" smtClean="0"/>
              <a:t>Στάθμη γνώσεων</a:t>
            </a:r>
          </a:p>
          <a:p>
            <a:pPr marL="358775" lvl="1" indent="6350">
              <a:buNone/>
            </a:pPr>
            <a:r>
              <a:rPr lang="el-GR" sz="1400" dirty="0" smtClean="0"/>
              <a:t>Μελέτη της Μηχανικής της κοπής, συνθηκών κατεργασίας</a:t>
            </a:r>
          </a:p>
          <a:p>
            <a:pPr marL="358775" lvl="1" indent="6350">
              <a:buNone/>
            </a:pPr>
            <a:r>
              <a:rPr lang="el-GR" sz="1400" dirty="0" smtClean="0"/>
              <a:t>Μελέτη μηχανικών και θερμικών ιδιοτήτων των τριών κατεργαζόμενων υλικών</a:t>
            </a:r>
          </a:p>
          <a:p>
            <a:pPr marL="895350" lvl="1" indent="-263525"/>
            <a:r>
              <a:rPr lang="el-GR" sz="1400" dirty="0" smtClean="0"/>
              <a:t>Ανοξείδωτος χάλυβας 304</a:t>
            </a:r>
            <a:r>
              <a:rPr lang="en-US" sz="1400" dirty="0" smtClean="0"/>
              <a:t>L</a:t>
            </a:r>
            <a:endParaRPr lang="el-GR" sz="1400" dirty="0" smtClean="0"/>
          </a:p>
          <a:p>
            <a:pPr marL="895350" lvl="1" indent="-263525"/>
            <a:r>
              <a:rPr lang="el-GR" sz="1400" dirty="0" err="1" smtClean="0"/>
              <a:t>Επιβελτιωμένος</a:t>
            </a:r>
            <a:r>
              <a:rPr lang="el-GR" sz="1400" dirty="0" smtClean="0"/>
              <a:t> χάλυβας 42</a:t>
            </a:r>
            <a:r>
              <a:rPr lang="en-US" sz="1400" dirty="0" err="1" smtClean="0"/>
              <a:t>CrMo</a:t>
            </a:r>
            <a:r>
              <a:rPr lang="el-GR" sz="1400" dirty="0" smtClean="0"/>
              <a:t>4</a:t>
            </a:r>
          </a:p>
          <a:p>
            <a:pPr marL="895350" lvl="1" indent="-263525"/>
            <a:r>
              <a:rPr lang="el-GR" sz="1400" dirty="0" err="1" smtClean="0"/>
              <a:t>Ανθρακοχάλυβας</a:t>
            </a:r>
            <a:r>
              <a:rPr lang="el-GR" sz="1400" dirty="0" smtClean="0"/>
              <a:t> </a:t>
            </a:r>
            <a:r>
              <a:rPr lang="en-US" sz="1400" dirty="0" smtClean="0"/>
              <a:t>C</a:t>
            </a:r>
            <a:r>
              <a:rPr lang="el-GR" sz="1400" dirty="0" smtClean="0"/>
              <a:t>10</a:t>
            </a:r>
          </a:p>
          <a:p>
            <a:pPr lvl="1">
              <a:buNone/>
            </a:pPr>
            <a:endParaRPr lang="el-GR" sz="1500" dirty="0" smtClean="0"/>
          </a:p>
          <a:p>
            <a:pPr marL="358775" indent="-358775"/>
            <a:r>
              <a:rPr lang="el-GR" sz="1800" b="1" dirty="0" smtClean="0"/>
              <a:t>Κατάστρωση προσομοίωσης </a:t>
            </a:r>
          </a:p>
          <a:p>
            <a:pPr marL="358775" lvl="1" indent="0">
              <a:buNone/>
            </a:pPr>
            <a:r>
              <a:rPr lang="el-GR" sz="1400" dirty="0" smtClean="0"/>
              <a:t>Δισδιάστατη σχεδίαση γεωμετριών στο </a:t>
            </a:r>
            <a:r>
              <a:rPr lang="en-US" sz="1400" dirty="0" err="1" smtClean="0"/>
              <a:t>SolidWorks</a:t>
            </a:r>
            <a:endParaRPr lang="el-GR" sz="1400" dirty="0" smtClean="0"/>
          </a:p>
          <a:p>
            <a:pPr marL="358775" lvl="1" indent="0">
              <a:buNone/>
            </a:pPr>
            <a:r>
              <a:rPr lang="el-GR" sz="1400" dirty="0" smtClean="0"/>
              <a:t>Εισαγωγή στο λογισμικό προσομοίωσης της κατεργασίας κοπής με τη βοήθεια των πεπερασμένων στοιχείων</a:t>
            </a:r>
          </a:p>
          <a:p>
            <a:pPr lvl="1">
              <a:buNone/>
            </a:pPr>
            <a:endParaRPr lang="el-GR" sz="1500" dirty="0" smtClean="0"/>
          </a:p>
          <a:p>
            <a:pPr marL="358775" indent="-358775"/>
            <a:r>
              <a:rPr lang="el-GR" sz="1800" b="1" dirty="0" smtClean="0"/>
              <a:t>Αποτελέσματα προσομοιώσεων</a:t>
            </a:r>
          </a:p>
          <a:p>
            <a:pPr marL="358775" lvl="1" indent="0">
              <a:buNone/>
            </a:pPr>
            <a:r>
              <a:rPr lang="el-GR" sz="1400" dirty="0" smtClean="0"/>
              <a:t>Απεικόνιση θερμοκρασιακού πεδίου </a:t>
            </a:r>
            <a:r>
              <a:rPr lang="el-GR" sz="1400" dirty="0" err="1" smtClean="0"/>
              <a:t>αποβλίττου</a:t>
            </a:r>
            <a:r>
              <a:rPr lang="el-GR" sz="1400" dirty="0" smtClean="0"/>
              <a:t> και κοπτικού</a:t>
            </a:r>
          </a:p>
          <a:p>
            <a:pPr marL="358775" lvl="1" indent="0">
              <a:buNone/>
            </a:pPr>
            <a:r>
              <a:rPr lang="el-GR" sz="1400" dirty="0" smtClean="0"/>
              <a:t>Απεικόνιση πεδίου αναπτυσσόμενων τάσεων και παραμορφώσεων</a:t>
            </a:r>
          </a:p>
          <a:p>
            <a:pPr marL="358775" lvl="1" indent="0">
              <a:buNone/>
            </a:pPr>
            <a:r>
              <a:rPr lang="el-GR" sz="1400" dirty="0" smtClean="0"/>
              <a:t>Αποτελέσματα κυρίων δυνάμεων κοπής και μήκους επαφής </a:t>
            </a:r>
            <a:r>
              <a:rPr lang="el-GR" sz="1400" dirty="0" err="1" smtClean="0"/>
              <a:t>αποβλίττου</a:t>
            </a:r>
            <a:endParaRPr lang="el-GR" sz="1400" dirty="0" smtClean="0"/>
          </a:p>
          <a:p>
            <a:pPr lvl="1">
              <a:buNone/>
            </a:pPr>
            <a:endParaRPr lang="el-GR" sz="1500" dirty="0" smtClean="0"/>
          </a:p>
          <a:p>
            <a:pPr marL="358775" indent="-358775"/>
            <a:r>
              <a:rPr lang="el-GR" sz="1800" b="1" dirty="0" smtClean="0"/>
              <a:t>Συμπεράσματα </a:t>
            </a:r>
          </a:p>
          <a:p>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dirty="0" smtClean="0"/>
              <a:t>Στάθμη γνώσεων  </a:t>
            </a:r>
            <a:endParaRPr lang="el-GR" dirty="0"/>
          </a:p>
        </p:txBody>
      </p:sp>
      <p:sp>
        <p:nvSpPr>
          <p:cNvPr id="3" name="2 - Θέση περιεχομένου"/>
          <p:cNvSpPr>
            <a:spLocks noGrp="1"/>
          </p:cNvSpPr>
          <p:nvPr>
            <p:ph idx="1"/>
          </p:nvPr>
        </p:nvSpPr>
        <p:spPr/>
        <p:txBody>
          <a:bodyPr>
            <a:normAutofit/>
          </a:bodyPr>
          <a:lstStyle/>
          <a:p>
            <a:r>
              <a:rPr lang="el-GR" sz="2400" dirty="0" smtClean="0"/>
              <a:t>Μηχανικές και θερμικές ιδιότητες των υλικών</a:t>
            </a:r>
            <a:endParaRPr lang="el-GR" sz="2400" dirty="0"/>
          </a:p>
        </p:txBody>
      </p:sp>
      <p:graphicFrame>
        <p:nvGraphicFramePr>
          <p:cNvPr id="6" name="5 - Πίνακας"/>
          <p:cNvGraphicFramePr>
            <a:graphicFrameLocks noGrp="1"/>
          </p:cNvGraphicFramePr>
          <p:nvPr/>
        </p:nvGraphicFramePr>
        <p:xfrm>
          <a:off x="714348" y="2928934"/>
          <a:ext cx="6500860" cy="2643205"/>
        </p:xfrm>
        <a:graphic>
          <a:graphicData uri="http://schemas.openxmlformats.org/drawingml/2006/table">
            <a:tbl>
              <a:tblPr firstRow="1" bandRow="1">
                <a:tableStyleId>{5C22544A-7EE6-4342-B048-85BDC9FD1C3A}</a:tableStyleId>
              </a:tblPr>
              <a:tblGrid>
                <a:gridCol w="1625215"/>
                <a:gridCol w="1625215"/>
                <a:gridCol w="1625215"/>
                <a:gridCol w="1625215"/>
              </a:tblGrid>
              <a:tr h="468733">
                <a:tc>
                  <a:txBody>
                    <a:bodyPr/>
                    <a:lstStyle/>
                    <a:p>
                      <a:pPr algn="l">
                        <a:lnSpc>
                          <a:spcPct val="115000"/>
                        </a:lnSpc>
                        <a:spcAft>
                          <a:spcPts val="600"/>
                        </a:spcAft>
                      </a:pPr>
                      <a:r>
                        <a:rPr lang="el-GR" sz="1200" b="1" dirty="0">
                          <a:solidFill>
                            <a:srgbClr val="000000"/>
                          </a:solidFill>
                          <a:latin typeface="Times New Roman"/>
                          <a:ea typeface="Times New Roman"/>
                          <a:cs typeface="Times New Roman"/>
                        </a:rPr>
                        <a:t>Ιδιότητες</a:t>
                      </a:r>
                      <a:endParaRPr lang="el-GR" sz="14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b="1">
                          <a:solidFill>
                            <a:srgbClr val="000000"/>
                          </a:solidFill>
                          <a:latin typeface="Times New Roman"/>
                          <a:ea typeface="Times New Roman"/>
                          <a:cs typeface="Times New Roman"/>
                        </a:rPr>
                        <a:t>304L</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b="1">
                          <a:solidFill>
                            <a:srgbClr val="000000"/>
                          </a:solidFill>
                          <a:latin typeface="Times New Roman"/>
                          <a:ea typeface="Times New Roman"/>
                          <a:cs typeface="Times New Roman"/>
                        </a:rPr>
                        <a:t>42CrMo4</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b="1">
                          <a:solidFill>
                            <a:srgbClr val="000000"/>
                          </a:solidFill>
                          <a:latin typeface="Times New Roman"/>
                          <a:ea typeface="Times New Roman"/>
                          <a:cs typeface="Times New Roman"/>
                        </a:rPr>
                        <a:t>C10</a:t>
                      </a:r>
                      <a:endParaRPr lang="el-GR" sz="1400">
                        <a:solidFill>
                          <a:srgbClr val="000000"/>
                        </a:solidFill>
                        <a:latin typeface="Calibri"/>
                        <a:ea typeface="Times New Roman"/>
                        <a:cs typeface="Times New Roman"/>
                      </a:endParaRPr>
                    </a:p>
                  </a:txBody>
                  <a:tcPr marL="68580" marR="68580" marT="0" marB="0"/>
                </a:tc>
              </a:tr>
              <a:tr h="468733">
                <a:tc>
                  <a:txBody>
                    <a:bodyPr/>
                    <a:lstStyle/>
                    <a:p>
                      <a:pPr algn="l">
                        <a:lnSpc>
                          <a:spcPct val="115000"/>
                        </a:lnSpc>
                        <a:spcAft>
                          <a:spcPts val="600"/>
                        </a:spcAft>
                      </a:pPr>
                      <a:r>
                        <a:rPr lang="el-GR" sz="1200" b="1" dirty="0">
                          <a:solidFill>
                            <a:srgbClr val="000000"/>
                          </a:solidFill>
                          <a:latin typeface="Times New Roman"/>
                          <a:ea typeface="Times New Roman"/>
                          <a:cs typeface="Times New Roman"/>
                        </a:rPr>
                        <a:t>Μέγιστη αντοχή [</a:t>
                      </a:r>
                      <a:r>
                        <a:rPr lang="en-US" sz="1200" b="1" dirty="0" err="1">
                          <a:solidFill>
                            <a:srgbClr val="000000"/>
                          </a:solidFill>
                          <a:latin typeface="Times New Roman"/>
                          <a:ea typeface="Times New Roman"/>
                          <a:cs typeface="Times New Roman"/>
                        </a:rPr>
                        <a:t>MPa</a:t>
                      </a:r>
                      <a:r>
                        <a:rPr lang="el-GR" sz="1200" b="1" dirty="0">
                          <a:solidFill>
                            <a:srgbClr val="000000"/>
                          </a:solidFill>
                          <a:latin typeface="Times New Roman"/>
                          <a:ea typeface="Times New Roman"/>
                          <a:cs typeface="Times New Roman"/>
                        </a:rPr>
                        <a:t>]</a:t>
                      </a:r>
                      <a:endParaRPr lang="el-GR" sz="14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564</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655</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827</a:t>
                      </a:r>
                      <a:endParaRPr lang="el-GR" sz="1400">
                        <a:solidFill>
                          <a:srgbClr val="000000"/>
                        </a:solidFill>
                        <a:latin typeface="Calibri"/>
                        <a:ea typeface="Times New Roman"/>
                        <a:cs typeface="Times New Roman"/>
                      </a:endParaRPr>
                    </a:p>
                  </a:txBody>
                  <a:tcPr marL="68580" marR="68580" marT="0" marB="0"/>
                </a:tc>
              </a:tr>
              <a:tr h="487354">
                <a:tc>
                  <a:txBody>
                    <a:bodyPr/>
                    <a:lstStyle/>
                    <a:p>
                      <a:pPr algn="l">
                        <a:lnSpc>
                          <a:spcPct val="115000"/>
                        </a:lnSpc>
                        <a:spcAft>
                          <a:spcPts val="600"/>
                        </a:spcAft>
                      </a:pPr>
                      <a:r>
                        <a:rPr lang="el-GR" sz="1200" b="1" dirty="0">
                          <a:solidFill>
                            <a:srgbClr val="000000"/>
                          </a:solidFill>
                          <a:latin typeface="Times New Roman"/>
                          <a:ea typeface="Times New Roman"/>
                          <a:cs typeface="Times New Roman"/>
                        </a:rPr>
                        <a:t>Μέτρο ελαστικότητας</a:t>
                      </a:r>
                      <a:r>
                        <a:rPr lang="en-US" sz="1200" b="1" dirty="0">
                          <a:solidFill>
                            <a:srgbClr val="000000"/>
                          </a:solidFill>
                          <a:latin typeface="Times New Roman"/>
                          <a:ea typeface="Times New Roman"/>
                          <a:cs typeface="Times New Roman"/>
                        </a:rPr>
                        <a:t> [</a:t>
                      </a:r>
                      <a:r>
                        <a:rPr lang="en-US" sz="1200" b="1" dirty="0" err="1">
                          <a:solidFill>
                            <a:srgbClr val="000000"/>
                          </a:solidFill>
                          <a:latin typeface="Times New Roman"/>
                          <a:ea typeface="Times New Roman"/>
                          <a:cs typeface="Times New Roman"/>
                        </a:rPr>
                        <a:t>GPa</a:t>
                      </a:r>
                      <a:r>
                        <a:rPr lang="en-US" sz="1200" b="1" dirty="0">
                          <a:solidFill>
                            <a:srgbClr val="000000"/>
                          </a:solidFill>
                          <a:latin typeface="Times New Roman"/>
                          <a:ea typeface="Times New Roman"/>
                          <a:cs typeface="Times New Roman"/>
                        </a:rPr>
                        <a:t>]</a:t>
                      </a:r>
                      <a:endParaRPr lang="el-GR" sz="14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193-200</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190-210</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200</a:t>
                      </a:r>
                      <a:endParaRPr lang="el-GR" sz="1400">
                        <a:solidFill>
                          <a:srgbClr val="000000"/>
                        </a:solidFill>
                        <a:latin typeface="Calibri"/>
                        <a:ea typeface="Times New Roman"/>
                        <a:cs typeface="Times New Roman"/>
                      </a:endParaRPr>
                    </a:p>
                  </a:txBody>
                  <a:tcPr marL="68580" marR="68580" marT="0" marB="0"/>
                </a:tc>
              </a:tr>
              <a:tr h="487354">
                <a:tc>
                  <a:txBody>
                    <a:bodyPr/>
                    <a:lstStyle/>
                    <a:p>
                      <a:pPr algn="l">
                        <a:lnSpc>
                          <a:spcPct val="115000"/>
                        </a:lnSpc>
                        <a:spcAft>
                          <a:spcPts val="600"/>
                        </a:spcAft>
                      </a:pPr>
                      <a:r>
                        <a:rPr lang="el-GR" sz="1200" b="1" dirty="0">
                          <a:solidFill>
                            <a:srgbClr val="000000"/>
                          </a:solidFill>
                          <a:latin typeface="Times New Roman"/>
                          <a:ea typeface="Times New Roman"/>
                          <a:cs typeface="Times New Roman"/>
                        </a:rPr>
                        <a:t>Θερμική αγωγιμότητα [</a:t>
                      </a:r>
                      <a:r>
                        <a:rPr lang="en-US" sz="1200" b="1" dirty="0">
                          <a:solidFill>
                            <a:srgbClr val="000000"/>
                          </a:solidFill>
                          <a:latin typeface="Times New Roman"/>
                          <a:ea typeface="Times New Roman"/>
                          <a:cs typeface="Times New Roman"/>
                        </a:rPr>
                        <a:t>W</a:t>
                      </a:r>
                      <a:r>
                        <a:rPr lang="el-GR" sz="1200" b="1" dirty="0">
                          <a:solidFill>
                            <a:srgbClr val="000000"/>
                          </a:solidFill>
                          <a:latin typeface="Times New Roman"/>
                          <a:ea typeface="Times New Roman"/>
                          <a:cs typeface="Times New Roman"/>
                        </a:rPr>
                        <a:t>/</a:t>
                      </a:r>
                      <a:r>
                        <a:rPr lang="en-US" sz="1200" b="1" dirty="0">
                          <a:solidFill>
                            <a:srgbClr val="000000"/>
                          </a:solidFill>
                          <a:latin typeface="Times New Roman"/>
                          <a:ea typeface="Times New Roman"/>
                          <a:cs typeface="Times New Roman"/>
                        </a:rPr>
                        <a:t>m</a:t>
                      </a:r>
                      <a:r>
                        <a:rPr lang="el-GR" sz="1200" b="1" dirty="0">
                          <a:solidFill>
                            <a:srgbClr val="000000"/>
                          </a:solidFill>
                          <a:latin typeface="Times New Roman"/>
                          <a:ea typeface="Times New Roman"/>
                          <a:cs typeface="Times New Roman"/>
                        </a:rPr>
                        <a:t>∙</a:t>
                      </a:r>
                      <a:r>
                        <a:rPr lang="en-US" sz="1200" b="1" dirty="0">
                          <a:solidFill>
                            <a:srgbClr val="000000"/>
                          </a:solidFill>
                          <a:latin typeface="Times New Roman"/>
                          <a:ea typeface="Times New Roman"/>
                          <a:cs typeface="Times New Roman"/>
                        </a:rPr>
                        <a:t>K</a:t>
                      </a:r>
                      <a:r>
                        <a:rPr lang="el-GR" sz="1200" b="1" dirty="0">
                          <a:solidFill>
                            <a:srgbClr val="000000"/>
                          </a:solidFill>
                          <a:latin typeface="Times New Roman"/>
                          <a:ea typeface="Times New Roman"/>
                          <a:cs typeface="Times New Roman"/>
                        </a:rPr>
                        <a:t>]</a:t>
                      </a:r>
                      <a:endParaRPr lang="el-GR" sz="14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dirty="0">
                          <a:solidFill>
                            <a:srgbClr val="000000"/>
                          </a:solidFill>
                          <a:latin typeface="Times New Roman"/>
                          <a:ea typeface="Times New Roman"/>
                          <a:cs typeface="Times New Roman"/>
                        </a:rPr>
                        <a:t>14.0-16.3</a:t>
                      </a:r>
                      <a:endParaRPr lang="el-GR" sz="1400"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40.0-45.0</a:t>
                      </a:r>
                      <a:endParaRPr lang="el-GR" sz="140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a:solidFill>
                            <a:srgbClr val="000000"/>
                          </a:solidFill>
                          <a:latin typeface="Times New Roman"/>
                          <a:ea typeface="Times New Roman"/>
                          <a:cs typeface="Times New Roman"/>
                        </a:rPr>
                        <a:t>51.9</a:t>
                      </a:r>
                      <a:endParaRPr lang="el-GR" sz="1400">
                        <a:solidFill>
                          <a:srgbClr val="000000"/>
                        </a:solidFill>
                        <a:latin typeface="Calibri"/>
                        <a:ea typeface="Times New Roman"/>
                        <a:cs typeface="Times New Roman"/>
                      </a:endParaRPr>
                    </a:p>
                  </a:txBody>
                  <a:tcPr marL="68580" marR="68580" marT="0" marB="0"/>
                </a:tc>
              </a:tr>
              <a:tr h="731031">
                <a:tc>
                  <a:txBody>
                    <a:bodyPr/>
                    <a:lstStyle/>
                    <a:p>
                      <a:pPr algn="l">
                        <a:lnSpc>
                          <a:spcPct val="115000"/>
                        </a:lnSpc>
                        <a:spcAft>
                          <a:spcPts val="600"/>
                        </a:spcAft>
                      </a:pPr>
                      <a:r>
                        <a:rPr lang="el-GR" sz="1200" b="1" dirty="0">
                          <a:solidFill>
                            <a:srgbClr val="000000"/>
                          </a:solidFill>
                          <a:latin typeface="Times New Roman"/>
                          <a:ea typeface="Times New Roman"/>
                          <a:cs typeface="Times New Roman"/>
                        </a:rPr>
                        <a:t>Ειδική θερμοχωρητικότητα [</a:t>
                      </a:r>
                      <a:r>
                        <a:rPr lang="en-US" sz="1200" b="1" dirty="0">
                          <a:solidFill>
                            <a:srgbClr val="000000"/>
                          </a:solidFill>
                          <a:latin typeface="Times New Roman"/>
                          <a:ea typeface="Times New Roman"/>
                          <a:cs typeface="Times New Roman"/>
                        </a:rPr>
                        <a:t>J</a:t>
                      </a:r>
                      <a:r>
                        <a:rPr lang="el-GR" sz="1200" b="1" dirty="0">
                          <a:solidFill>
                            <a:srgbClr val="000000"/>
                          </a:solidFill>
                          <a:latin typeface="Times New Roman"/>
                          <a:ea typeface="Times New Roman"/>
                          <a:cs typeface="Times New Roman"/>
                        </a:rPr>
                        <a:t>/</a:t>
                      </a:r>
                      <a:r>
                        <a:rPr lang="en-US" sz="1200" b="1" dirty="0">
                          <a:solidFill>
                            <a:srgbClr val="000000"/>
                          </a:solidFill>
                          <a:latin typeface="Times New Roman"/>
                          <a:ea typeface="Times New Roman"/>
                          <a:cs typeface="Times New Roman"/>
                        </a:rPr>
                        <a:t>g</a:t>
                      </a:r>
                      <a:r>
                        <a:rPr lang="el-GR" sz="1200" b="1" dirty="0">
                          <a:solidFill>
                            <a:srgbClr val="000000"/>
                          </a:solidFill>
                          <a:latin typeface="Times New Roman"/>
                          <a:ea typeface="Times New Roman"/>
                          <a:cs typeface="Times New Roman"/>
                        </a:rPr>
                        <a:t>∙</a:t>
                      </a:r>
                      <a:r>
                        <a:rPr lang="en-US" sz="1200" b="1" baseline="30000" dirty="0" err="1">
                          <a:solidFill>
                            <a:srgbClr val="000000"/>
                          </a:solidFill>
                          <a:latin typeface="Times New Roman"/>
                          <a:ea typeface="Times New Roman"/>
                          <a:cs typeface="Times New Roman"/>
                        </a:rPr>
                        <a:t>o</a:t>
                      </a:r>
                      <a:r>
                        <a:rPr lang="en-US" sz="1200" b="1" dirty="0" err="1">
                          <a:solidFill>
                            <a:srgbClr val="000000"/>
                          </a:solidFill>
                          <a:latin typeface="Times New Roman"/>
                          <a:ea typeface="Times New Roman"/>
                          <a:cs typeface="Times New Roman"/>
                        </a:rPr>
                        <a:t>C</a:t>
                      </a:r>
                      <a:r>
                        <a:rPr lang="el-GR" sz="1200" b="1" dirty="0">
                          <a:solidFill>
                            <a:srgbClr val="000000"/>
                          </a:solidFill>
                          <a:latin typeface="Times New Roman"/>
                          <a:ea typeface="Times New Roman"/>
                          <a:cs typeface="Times New Roman"/>
                        </a:rPr>
                        <a:t>]</a:t>
                      </a:r>
                      <a:endParaRPr lang="el-GR" sz="14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dirty="0">
                          <a:solidFill>
                            <a:srgbClr val="000000"/>
                          </a:solidFill>
                          <a:latin typeface="Times New Roman"/>
                          <a:ea typeface="Times New Roman"/>
                          <a:cs typeface="Times New Roman"/>
                        </a:rPr>
                        <a:t>0.50</a:t>
                      </a:r>
                      <a:endParaRPr lang="el-GR" sz="1400"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dirty="0">
                          <a:solidFill>
                            <a:srgbClr val="000000"/>
                          </a:solidFill>
                          <a:latin typeface="Times New Roman"/>
                          <a:ea typeface="Times New Roman"/>
                          <a:cs typeface="Times New Roman"/>
                        </a:rPr>
                        <a:t>0.46-0.48</a:t>
                      </a:r>
                      <a:endParaRPr lang="el-GR" sz="1400"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600"/>
                        </a:spcAft>
                      </a:pPr>
                      <a:r>
                        <a:rPr lang="en-US" sz="1200" dirty="0">
                          <a:solidFill>
                            <a:srgbClr val="000000"/>
                          </a:solidFill>
                          <a:latin typeface="Times New Roman"/>
                          <a:ea typeface="Times New Roman"/>
                          <a:cs typeface="Times New Roman"/>
                        </a:rPr>
                        <a:t>0.461</a:t>
                      </a:r>
                      <a:endParaRPr lang="el-GR" sz="1400" dirty="0">
                        <a:solidFill>
                          <a:srgbClr val="000000"/>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dirty="0" smtClean="0"/>
              <a:t>Στάθμη γνώσεων </a:t>
            </a:r>
            <a:endParaRPr lang="el-GR" dirty="0"/>
          </a:p>
        </p:txBody>
      </p:sp>
      <p:sp>
        <p:nvSpPr>
          <p:cNvPr id="3" name="2 - Θέση περιεχομένου"/>
          <p:cNvSpPr>
            <a:spLocks noGrp="1"/>
          </p:cNvSpPr>
          <p:nvPr>
            <p:ph idx="1"/>
          </p:nvPr>
        </p:nvSpPr>
        <p:spPr/>
        <p:txBody>
          <a:bodyPr/>
          <a:lstStyle/>
          <a:p>
            <a:r>
              <a:rPr lang="el-GR" sz="2800" dirty="0" smtClean="0"/>
              <a:t>Μηχανικές και θερμικές ιδιότητες των υλικών     </a:t>
            </a:r>
            <a:r>
              <a:rPr lang="el-GR" sz="1600" dirty="0" smtClean="0"/>
              <a:t>Καμπύλες τάσης –  παραμόρφωσης χάλυβα 42</a:t>
            </a:r>
            <a:r>
              <a:rPr lang="en-US" sz="1600" dirty="0" smtClean="0"/>
              <a:t>CrMo4</a:t>
            </a:r>
            <a:endParaRPr lang="el-GR" sz="1600" dirty="0"/>
          </a:p>
        </p:txBody>
      </p:sp>
      <p:pic>
        <p:nvPicPr>
          <p:cNvPr id="4" name="3 - Εικόνα" descr="C:\Users\User\Desktop\διπλοματική\eikones\Typical true stress–strain curves for 42CrMo steel under the different deformation temperatures and strain rates..jpg"/>
          <p:cNvPicPr/>
          <p:nvPr/>
        </p:nvPicPr>
        <p:blipFill>
          <a:blip r:embed="rId3"/>
          <a:srcRect/>
          <a:stretch>
            <a:fillRect/>
          </a:stretch>
        </p:blipFill>
        <p:spPr bwMode="auto">
          <a:xfrm>
            <a:off x="1000100" y="2643182"/>
            <a:ext cx="6286544"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dirty="0" smtClean="0"/>
              <a:t>Στάθμη γνώσεων</a:t>
            </a:r>
            <a:endParaRPr lang="el-GR" dirty="0"/>
          </a:p>
        </p:txBody>
      </p:sp>
      <p:sp>
        <p:nvSpPr>
          <p:cNvPr id="3" name="2 - Θέση περιεχομένου"/>
          <p:cNvSpPr>
            <a:spLocks noGrp="1"/>
          </p:cNvSpPr>
          <p:nvPr>
            <p:ph idx="1"/>
          </p:nvPr>
        </p:nvSpPr>
        <p:spPr/>
        <p:txBody>
          <a:bodyPr/>
          <a:lstStyle/>
          <a:p>
            <a:r>
              <a:rPr lang="el-GR" dirty="0" smtClean="0"/>
              <a:t>Υλικά επικαλυμμένου κοπτικού εργαλείου.</a:t>
            </a:r>
          </a:p>
          <a:p>
            <a:r>
              <a:rPr lang="el-GR" sz="1600" dirty="0" smtClean="0"/>
              <a:t>Καρβίδιο βολφραμίου </a:t>
            </a:r>
            <a:r>
              <a:rPr lang="en-US" sz="1600" dirty="0" smtClean="0"/>
              <a:t>WC </a:t>
            </a:r>
            <a:r>
              <a:rPr lang="el-GR" sz="1600" dirty="0" smtClean="0"/>
              <a:t>(</a:t>
            </a:r>
            <a:r>
              <a:rPr lang="en-US" sz="1600" dirty="0" smtClean="0"/>
              <a:t>ISO code k05-k20</a:t>
            </a:r>
            <a:r>
              <a:rPr lang="el-GR" sz="1600" dirty="0" smtClean="0"/>
              <a:t>)</a:t>
            </a:r>
            <a:endParaRPr lang="en-US" sz="1600" dirty="0" smtClean="0"/>
          </a:p>
          <a:p>
            <a:r>
              <a:rPr lang="en-US" sz="1600" dirty="0" smtClean="0"/>
              <a:t> </a:t>
            </a:r>
            <a:r>
              <a:rPr lang="el-GR" sz="1600" dirty="0" err="1" smtClean="0"/>
              <a:t>Νιτρίδιο</a:t>
            </a:r>
            <a:r>
              <a:rPr lang="el-GR" sz="1600" dirty="0" smtClean="0"/>
              <a:t> τιτανίου αλουμινίου (</a:t>
            </a:r>
            <a:r>
              <a:rPr lang="en-US" sz="1600" dirty="0" err="1" smtClean="0"/>
              <a:t>TiAlN</a:t>
            </a:r>
            <a:r>
              <a:rPr lang="el-GR" sz="1600" dirty="0" smtClean="0"/>
              <a:t>)</a:t>
            </a:r>
            <a:endParaRPr lang="en-US" sz="1600" dirty="0" smtClean="0"/>
          </a:p>
          <a:p>
            <a:r>
              <a:rPr lang="en-US" sz="1600" dirty="0" smtClean="0"/>
              <a:t> </a:t>
            </a:r>
            <a:r>
              <a:rPr lang="el-GR" sz="1600" dirty="0" err="1" smtClean="0"/>
              <a:t>Νιτρίδιο</a:t>
            </a:r>
            <a:r>
              <a:rPr lang="el-GR" sz="1600" dirty="0" smtClean="0"/>
              <a:t> τιτανίου (</a:t>
            </a:r>
            <a:r>
              <a:rPr lang="en-US" sz="1600" dirty="0" err="1" smtClean="0"/>
              <a:t>TiN</a:t>
            </a:r>
            <a:r>
              <a:rPr lang="el-GR" sz="1600" dirty="0" smtClean="0"/>
              <a:t>)</a:t>
            </a:r>
          </a:p>
          <a:p>
            <a:pPr lvl="1">
              <a:buNone/>
            </a:pPr>
            <a:endParaRPr lang="el-GR" sz="800" dirty="0"/>
          </a:p>
        </p:txBody>
      </p:sp>
      <p:pic>
        <p:nvPicPr>
          <p:cNvPr id="4" name="3 - Εικόνα" descr="διατομι κοτπικου.png"/>
          <p:cNvPicPr>
            <a:picLocks noChangeAspect="1"/>
          </p:cNvPicPr>
          <p:nvPr/>
        </p:nvPicPr>
        <p:blipFill>
          <a:blip r:embed="rId3"/>
          <a:stretch>
            <a:fillRect/>
          </a:stretch>
        </p:blipFill>
        <p:spPr>
          <a:xfrm>
            <a:off x="4929190" y="2214554"/>
            <a:ext cx="3892406" cy="2571768"/>
          </a:xfrm>
          <a:prstGeom prst="rect">
            <a:avLst/>
          </a:prstGeom>
        </p:spPr>
      </p:pic>
      <p:pic>
        <p:nvPicPr>
          <p:cNvPr id="5" name="5 - Εικόνα" descr="sress-strain koptikou.png"/>
          <p:cNvPicPr>
            <a:picLocks noChangeAspect="1"/>
          </p:cNvPicPr>
          <p:nvPr/>
        </p:nvPicPr>
        <p:blipFill>
          <a:blip r:embed="rId4"/>
          <a:stretch>
            <a:fillRect/>
          </a:stretch>
        </p:blipFill>
        <p:spPr>
          <a:xfrm>
            <a:off x="785786" y="3357562"/>
            <a:ext cx="3491210" cy="282199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dirty="0" smtClean="0"/>
              <a:t>Στάθμη γνώσεων </a:t>
            </a:r>
            <a:endParaRPr lang="el-GR" dirty="0"/>
          </a:p>
        </p:txBody>
      </p:sp>
      <p:sp>
        <p:nvSpPr>
          <p:cNvPr id="3" name="2 - Θέση περιεχομένου"/>
          <p:cNvSpPr>
            <a:spLocks noGrp="1"/>
          </p:cNvSpPr>
          <p:nvPr>
            <p:ph idx="1"/>
          </p:nvPr>
        </p:nvSpPr>
        <p:spPr/>
        <p:txBody>
          <a:bodyPr/>
          <a:lstStyle/>
          <a:p>
            <a:r>
              <a:rPr lang="el-GR" dirty="0" smtClean="0"/>
              <a:t>Προσδιορισμός συντελεστή τριβής</a:t>
            </a:r>
          </a:p>
          <a:p>
            <a:pPr lvl="1">
              <a:buFont typeface="Arial" pitchFamily="34" charset="0"/>
              <a:buChar char="•"/>
            </a:pPr>
            <a:r>
              <a:rPr lang="el-GR" sz="1600" dirty="0" smtClean="0"/>
              <a:t>Μοντέλο τριβής </a:t>
            </a:r>
            <a:r>
              <a:rPr lang="en-US" sz="1600" dirty="0" smtClean="0"/>
              <a:t>Coulomb (Coulomb friction)</a:t>
            </a:r>
            <a:endParaRPr lang="el-GR" sz="1600" dirty="0" smtClean="0"/>
          </a:p>
          <a:p>
            <a:pPr lvl="1">
              <a:buFont typeface="Arial" pitchFamily="34" charset="0"/>
              <a:buChar char="•"/>
            </a:pPr>
            <a:r>
              <a:rPr lang="el-GR" sz="1600" dirty="0" smtClean="0"/>
              <a:t>Μοντέλο </a:t>
            </a:r>
            <a:r>
              <a:rPr lang="el-GR" sz="1600" dirty="0" err="1" smtClean="0"/>
              <a:t>διατμητικής</a:t>
            </a:r>
            <a:r>
              <a:rPr lang="el-GR" sz="1600" dirty="0" smtClean="0"/>
              <a:t> τριβής (</a:t>
            </a:r>
            <a:r>
              <a:rPr lang="en-US" sz="1600" dirty="0" smtClean="0"/>
              <a:t>shear friction</a:t>
            </a:r>
            <a:r>
              <a:rPr lang="el-GR" sz="1600" dirty="0" smtClean="0"/>
              <a:t>)</a:t>
            </a:r>
          </a:p>
          <a:p>
            <a:pPr lvl="1">
              <a:buNone/>
            </a:pPr>
            <a:endParaRPr lang="el-GR" sz="1200" dirty="0"/>
          </a:p>
        </p:txBody>
      </p:sp>
      <p:graphicFrame>
        <p:nvGraphicFramePr>
          <p:cNvPr id="4" name="3 - Πίνακας"/>
          <p:cNvGraphicFramePr>
            <a:graphicFrameLocks noGrp="1"/>
          </p:cNvGraphicFramePr>
          <p:nvPr/>
        </p:nvGraphicFramePr>
        <p:xfrm>
          <a:off x="928662" y="3214686"/>
          <a:ext cx="5691205" cy="1893900"/>
        </p:xfrm>
        <a:graphic>
          <a:graphicData uri="http://schemas.openxmlformats.org/drawingml/2006/table">
            <a:tbl>
              <a:tblPr firstRow="1" bandRow="1">
                <a:tableStyleId>{5C22544A-7EE6-4342-B048-85BDC9FD1C3A}</a:tableStyleId>
              </a:tblPr>
              <a:tblGrid>
                <a:gridCol w="1563691"/>
                <a:gridCol w="2063757"/>
                <a:gridCol w="2063757"/>
              </a:tblGrid>
              <a:tr h="378780">
                <a:tc rowSpan="2">
                  <a:txBody>
                    <a:bodyPr/>
                    <a:lstStyle/>
                    <a:p>
                      <a:pPr algn="l">
                        <a:lnSpc>
                          <a:spcPct val="113000"/>
                        </a:lnSpc>
                        <a:spcAft>
                          <a:spcPts val="600"/>
                        </a:spcAft>
                      </a:pPr>
                      <a:r>
                        <a:rPr lang="el-GR" sz="1400" b="1" dirty="0">
                          <a:latin typeface="Times New Roman"/>
                          <a:ea typeface="Times New Roman"/>
                          <a:cs typeface="Times New Roman"/>
                        </a:rPr>
                        <a:t>Υλικό</a:t>
                      </a:r>
                      <a:endParaRPr lang="el-GR" sz="1600" b="1" dirty="0">
                        <a:latin typeface="Calibri"/>
                        <a:ea typeface="Times New Roman"/>
                        <a:cs typeface="Times New Roman"/>
                      </a:endParaRPr>
                    </a:p>
                  </a:txBody>
                  <a:tcPr marL="68580" marR="68580" marT="0" marB="0" anchor="ctr"/>
                </a:tc>
                <a:tc gridSpan="2">
                  <a:txBody>
                    <a:bodyPr/>
                    <a:lstStyle/>
                    <a:p>
                      <a:pPr algn="ctr">
                        <a:lnSpc>
                          <a:spcPct val="113000"/>
                        </a:lnSpc>
                        <a:spcAft>
                          <a:spcPts val="600"/>
                        </a:spcAft>
                      </a:pPr>
                      <a:r>
                        <a:rPr lang="el-GR" sz="1400">
                          <a:latin typeface="Times New Roman"/>
                          <a:ea typeface="Times New Roman"/>
                          <a:cs typeface="Times New Roman"/>
                        </a:rPr>
                        <a:t>Συντελεστής τριβής</a:t>
                      </a:r>
                      <a:endParaRPr lang="el-GR" sz="1600">
                        <a:latin typeface="Calibri"/>
                        <a:ea typeface="Times New Roman"/>
                        <a:cs typeface="Times New Roman"/>
                      </a:endParaRPr>
                    </a:p>
                  </a:txBody>
                  <a:tcPr marL="68580" marR="68580" marT="0" marB="0"/>
                </a:tc>
                <a:tc hMerge="1">
                  <a:txBody>
                    <a:bodyPr/>
                    <a:lstStyle/>
                    <a:p>
                      <a:endParaRPr lang="el-GR"/>
                    </a:p>
                  </a:txBody>
                  <a:tcPr/>
                </a:tc>
              </a:tr>
              <a:tr h="378780">
                <a:tc vMerge="1">
                  <a:txBody>
                    <a:bodyPr/>
                    <a:lstStyle/>
                    <a:p>
                      <a:endParaRPr lang="el-GR"/>
                    </a:p>
                  </a:txBody>
                  <a:tcPr/>
                </a:tc>
                <a:tc>
                  <a:txBody>
                    <a:bodyPr/>
                    <a:lstStyle/>
                    <a:p>
                      <a:pPr algn="ctr">
                        <a:lnSpc>
                          <a:spcPct val="113000"/>
                        </a:lnSpc>
                        <a:spcAft>
                          <a:spcPts val="600"/>
                        </a:spcAft>
                      </a:pPr>
                      <a:r>
                        <a:rPr lang="en-US" sz="1400">
                          <a:latin typeface="Times New Roman"/>
                          <a:ea typeface="Times New Roman"/>
                          <a:cs typeface="Times New Roman"/>
                        </a:rPr>
                        <a:t>Coulomb</a:t>
                      </a:r>
                      <a:endParaRPr lang="el-GR" sz="160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Shear</a:t>
                      </a:r>
                      <a:endParaRPr lang="el-GR" sz="1600">
                        <a:latin typeface="Calibri"/>
                        <a:ea typeface="Times New Roman"/>
                        <a:cs typeface="Times New Roman"/>
                      </a:endParaRPr>
                    </a:p>
                  </a:txBody>
                  <a:tcPr marL="68580" marR="68580" marT="0" marB="0"/>
                </a:tc>
              </a:tr>
              <a:tr h="378780">
                <a:tc>
                  <a:txBody>
                    <a:bodyPr/>
                    <a:lstStyle/>
                    <a:p>
                      <a:pPr algn="l">
                        <a:lnSpc>
                          <a:spcPct val="113000"/>
                        </a:lnSpc>
                        <a:spcAft>
                          <a:spcPts val="600"/>
                        </a:spcAft>
                      </a:pPr>
                      <a:r>
                        <a:rPr lang="en-US" sz="1400" b="1" dirty="0">
                          <a:latin typeface="Times New Roman"/>
                          <a:ea typeface="Times New Roman"/>
                          <a:cs typeface="Times New Roman"/>
                        </a:rPr>
                        <a:t>304L</a:t>
                      </a:r>
                      <a:endParaRPr lang="el-GR" sz="1600" b="1" dirty="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0.2</a:t>
                      </a:r>
                      <a:endParaRPr lang="el-GR" sz="160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0.6</a:t>
                      </a:r>
                      <a:endParaRPr lang="el-GR" sz="1600">
                        <a:latin typeface="Calibri"/>
                        <a:ea typeface="Times New Roman"/>
                        <a:cs typeface="Times New Roman"/>
                      </a:endParaRPr>
                    </a:p>
                  </a:txBody>
                  <a:tcPr marL="68580" marR="68580" marT="0" marB="0"/>
                </a:tc>
              </a:tr>
              <a:tr h="378780">
                <a:tc>
                  <a:txBody>
                    <a:bodyPr/>
                    <a:lstStyle/>
                    <a:p>
                      <a:pPr algn="l">
                        <a:lnSpc>
                          <a:spcPct val="113000"/>
                        </a:lnSpc>
                        <a:spcAft>
                          <a:spcPts val="600"/>
                        </a:spcAft>
                      </a:pPr>
                      <a:r>
                        <a:rPr lang="en-US" sz="1400" b="1">
                          <a:latin typeface="Times New Roman"/>
                          <a:ea typeface="Times New Roman"/>
                          <a:cs typeface="Times New Roman"/>
                        </a:rPr>
                        <a:t>42CrMo4</a:t>
                      </a:r>
                      <a:endParaRPr lang="el-GR" sz="1600" b="1">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0.2</a:t>
                      </a:r>
                      <a:endParaRPr lang="el-GR" sz="160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0.4</a:t>
                      </a:r>
                      <a:endParaRPr lang="el-GR" sz="1600">
                        <a:latin typeface="Calibri"/>
                        <a:ea typeface="Times New Roman"/>
                        <a:cs typeface="Times New Roman"/>
                      </a:endParaRPr>
                    </a:p>
                  </a:txBody>
                  <a:tcPr marL="68580" marR="68580" marT="0" marB="0"/>
                </a:tc>
              </a:tr>
              <a:tr h="378780">
                <a:tc>
                  <a:txBody>
                    <a:bodyPr/>
                    <a:lstStyle/>
                    <a:p>
                      <a:pPr algn="l">
                        <a:lnSpc>
                          <a:spcPct val="113000"/>
                        </a:lnSpc>
                        <a:spcAft>
                          <a:spcPts val="600"/>
                        </a:spcAft>
                      </a:pPr>
                      <a:r>
                        <a:rPr lang="en-US" sz="1400" b="1" dirty="0">
                          <a:latin typeface="Times New Roman"/>
                          <a:ea typeface="Times New Roman"/>
                          <a:cs typeface="Times New Roman"/>
                        </a:rPr>
                        <a:t>C10</a:t>
                      </a:r>
                      <a:endParaRPr lang="el-GR" sz="1600" b="1" dirty="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a:latin typeface="Times New Roman"/>
                          <a:ea typeface="Times New Roman"/>
                          <a:cs typeface="Times New Roman"/>
                        </a:rPr>
                        <a:t>0.2</a:t>
                      </a:r>
                      <a:endParaRPr lang="el-GR" sz="1600">
                        <a:latin typeface="Calibri"/>
                        <a:ea typeface="Times New Roman"/>
                        <a:cs typeface="Times New Roman"/>
                      </a:endParaRPr>
                    </a:p>
                  </a:txBody>
                  <a:tcPr marL="68580" marR="68580" marT="0" marB="0"/>
                </a:tc>
                <a:tc>
                  <a:txBody>
                    <a:bodyPr/>
                    <a:lstStyle/>
                    <a:p>
                      <a:pPr algn="ctr">
                        <a:lnSpc>
                          <a:spcPct val="113000"/>
                        </a:lnSpc>
                        <a:spcAft>
                          <a:spcPts val="600"/>
                        </a:spcAft>
                      </a:pPr>
                      <a:r>
                        <a:rPr lang="en-US" sz="1400" dirty="0">
                          <a:latin typeface="Times New Roman"/>
                          <a:ea typeface="Times New Roman"/>
                          <a:cs typeface="Times New Roman"/>
                        </a:rPr>
                        <a:t>0.65</a:t>
                      </a:r>
                      <a:endParaRPr lang="el-GR" sz="1600" dirty="0">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lstStyle/>
          <a:p>
            <a:pPr algn="l"/>
            <a:r>
              <a:rPr lang="el-GR" b="1" dirty="0" smtClean="0"/>
              <a:t>Κατάστρωση προσομοίωσης</a:t>
            </a:r>
            <a:endParaRPr lang="el-GR" dirty="0"/>
          </a:p>
        </p:txBody>
      </p:sp>
      <p:sp>
        <p:nvSpPr>
          <p:cNvPr id="3" name="2 - Θέση περιεχομένου"/>
          <p:cNvSpPr>
            <a:spLocks noGrp="1"/>
          </p:cNvSpPr>
          <p:nvPr>
            <p:ph idx="1"/>
          </p:nvPr>
        </p:nvSpPr>
        <p:spPr/>
        <p:txBody>
          <a:bodyPr>
            <a:normAutofit/>
          </a:bodyPr>
          <a:lstStyle/>
          <a:p>
            <a:r>
              <a:rPr lang="el-GR" sz="1800" dirty="0" smtClean="0"/>
              <a:t>Κοπτικό </a:t>
            </a:r>
            <a:r>
              <a:rPr lang="el-GR" sz="1800" dirty="0"/>
              <a:t>πλακίδιο SΕΑN </a:t>
            </a:r>
            <a:r>
              <a:rPr lang="el-GR" sz="1800" dirty="0" smtClean="0"/>
              <a:t>1203</a:t>
            </a:r>
          </a:p>
          <a:p>
            <a:endParaRPr lang="el-GR" sz="1800" dirty="0"/>
          </a:p>
          <a:p>
            <a:endParaRPr lang="el-GR" sz="1800" dirty="0" smtClean="0"/>
          </a:p>
          <a:p>
            <a:endParaRPr lang="el-GR" sz="1800" dirty="0"/>
          </a:p>
          <a:p>
            <a:endParaRPr lang="el-GR" sz="1800" dirty="0" smtClean="0"/>
          </a:p>
          <a:p>
            <a:endParaRPr lang="el-GR" sz="1800" dirty="0"/>
          </a:p>
          <a:p>
            <a:endParaRPr lang="el-GR" sz="1800" dirty="0" smtClean="0"/>
          </a:p>
          <a:p>
            <a:r>
              <a:rPr lang="el-GR" sz="1800" dirty="0" smtClean="0"/>
              <a:t>Κοπτικό </a:t>
            </a:r>
            <a:r>
              <a:rPr lang="el-GR" sz="1800" dirty="0"/>
              <a:t>πλακίδιο SEAN1203AFTN-M14</a:t>
            </a:r>
          </a:p>
        </p:txBody>
      </p:sp>
      <p:pic>
        <p:nvPicPr>
          <p:cNvPr id="4" name="3 - Εικόνα" descr="C:\Users\User\Desktop\διπλοματική\eikones\κοπτικο spgn 1203.jpg"/>
          <p:cNvPicPr/>
          <p:nvPr/>
        </p:nvPicPr>
        <p:blipFill>
          <a:blip r:embed="rId3"/>
          <a:srcRect/>
          <a:stretch>
            <a:fillRect/>
          </a:stretch>
        </p:blipFill>
        <p:spPr bwMode="auto">
          <a:xfrm>
            <a:off x="714348" y="2143116"/>
            <a:ext cx="2874419" cy="1322390"/>
          </a:xfrm>
          <a:prstGeom prst="rect">
            <a:avLst/>
          </a:prstGeom>
          <a:noFill/>
          <a:ln w="9525">
            <a:noFill/>
            <a:miter lim="800000"/>
            <a:headEnd/>
            <a:tailEnd/>
          </a:ln>
        </p:spPr>
      </p:pic>
      <p:pic>
        <p:nvPicPr>
          <p:cNvPr id="5" name="4 - Εικόνα" descr="C:\Users\User\Desktop\διπλοματική\eikones\κοπτικό sean 1203AFTN-M14.jpg"/>
          <p:cNvPicPr/>
          <p:nvPr/>
        </p:nvPicPr>
        <p:blipFill>
          <a:blip r:embed="rId4"/>
          <a:srcRect/>
          <a:stretch>
            <a:fillRect/>
          </a:stretch>
        </p:blipFill>
        <p:spPr bwMode="auto">
          <a:xfrm>
            <a:off x="1000100" y="4714884"/>
            <a:ext cx="1978504" cy="1569720"/>
          </a:xfrm>
          <a:prstGeom prst="rect">
            <a:avLst/>
          </a:prstGeom>
          <a:noFill/>
          <a:ln w="9525">
            <a:noFill/>
            <a:miter lim="800000"/>
            <a:headEnd/>
            <a:tailEnd/>
          </a:ln>
        </p:spPr>
      </p:pic>
      <p:pic>
        <p:nvPicPr>
          <p:cNvPr id="6" name="5 - Εικόνα" descr="C:\Users\User\Desktop\διπλοματική\sinta3i\Tool Original.JPG"/>
          <p:cNvPicPr/>
          <p:nvPr/>
        </p:nvPicPr>
        <p:blipFill>
          <a:blip r:embed="rId5" cstate="print"/>
          <a:srcRect/>
          <a:stretch>
            <a:fillRect/>
          </a:stretch>
        </p:blipFill>
        <p:spPr bwMode="auto">
          <a:xfrm>
            <a:off x="5214942" y="1357298"/>
            <a:ext cx="2641121" cy="2500330"/>
          </a:xfrm>
          <a:prstGeom prst="rect">
            <a:avLst/>
          </a:prstGeom>
          <a:noFill/>
          <a:ln w="9525">
            <a:noFill/>
            <a:miter lim="800000"/>
            <a:headEnd/>
            <a:tailEnd/>
          </a:ln>
        </p:spPr>
      </p:pic>
      <p:pic>
        <p:nvPicPr>
          <p:cNvPr id="8" name="7 - Εικόνα" descr="C:\Users\User\Desktop\διπλοματική\sinta3i\Tool Chamfer zoom.JPG"/>
          <p:cNvPicPr/>
          <p:nvPr/>
        </p:nvPicPr>
        <p:blipFill>
          <a:blip r:embed="rId6" cstate="print"/>
          <a:srcRect/>
          <a:stretch>
            <a:fillRect/>
          </a:stretch>
        </p:blipFill>
        <p:spPr bwMode="auto">
          <a:xfrm>
            <a:off x="5286380" y="4143380"/>
            <a:ext cx="2786082"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unnamed123456.jpg"/>
          <p:cNvPicPr>
            <a:picLocks noChangeAspect="1"/>
          </p:cNvPicPr>
          <p:nvPr/>
        </p:nvPicPr>
        <p:blipFill>
          <a:blip r:embed="rId2"/>
          <a:stretch>
            <a:fillRect/>
          </a:stretch>
        </p:blipFill>
        <p:spPr>
          <a:xfrm>
            <a:off x="0" y="0"/>
            <a:ext cx="9144000" cy="6858000"/>
          </a:xfrm>
          <a:prstGeom prst="rect">
            <a:avLst/>
          </a:prstGeom>
        </p:spPr>
      </p:pic>
      <p:sp>
        <p:nvSpPr>
          <p:cNvPr id="2" name="1 - Τίτλος"/>
          <p:cNvSpPr>
            <a:spLocks noGrp="1"/>
          </p:cNvSpPr>
          <p:nvPr>
            <p:ph type="title"/>
          </p:nvPr>
        </p:nvSpPr>
        <p:spPr/>
        <p:txBody>
          <a:bodyPr>
            <a:normAutofit/>
          </a:bodyPr>
          <a:lstStyle/>
          <a:p>
            <a:pPr algn="l"/>
            <a:r>
              <a:rPr lang="el-GR" b="1" dirty="0"/>
              <a:t>Κατάστρωση προσομοίωσης </a:t>
            </a:r>
            <a:endParaRPr lang="el-GR" dirty="0"/>
          </a:p>
        </p:txBody>
      </p:sp>
      <p:sp>
        <p:nvSpPr>
          <p:cNvPr id="3" name="2 - Θέση περιεχομένου"/>
          <p:cNvSpPr>
            <a:spLocks noGrp="1"/>
          </p:cNvSpPr>
          <p:nvPr>
            <p:ph idx="1"/>
          </p:nvPr>
        </p:nvSpPr>
        <p:spPr>
          <a:xfrm>
            <a:off x="142844" y="4714884"/>
            <a:ext cx="8258204" cy="2000264"/>
          </a:xfrm>
        </p:spPr>
        <p:txBody>
          <a:bodyPr>
            <a:normAutofit/>
          </a:bodyPr>
          <a:lstStyle/>
          <a:p>
            <a:r>
              <a:rPr lang="el-GR" sz="1800" dirty="0" smtClean="0"/>
              <a:t>Καθορισμός οριακών συνθηκών (ταχύτητα κοπής 200</a:t>
            </a:r>
            <a:r>
              <a:rPr lang="en-US" sz="1800" dirty="0" smtClean="0"/>
              <a:t>m/min</a:t>
            </a:r>
            <a:r>
              <a:rPr lang="el-GR" sz="1800" dirty="0" smtClean="0"/>
              <a:t>)</a:t>
            </a:r>
            <a:endParaRPr lang="en-US" sz="1800" dirty="0" smtClean="0"/>
          </a:p>
          <a:p>
            <a:r>
              <a:rPr lang="el-GR" sz="1800" dirty="0" smtClean="0"/>
              <a:t>Επιφάνειες για μεταφορά θερμότητας</a:t>
            </a:r>
          </a:p>
          <a:p>
            <a:r>
              <a:rPr lang="el-GR" sz="1800" dirty="0" smtClean="0"/>
              <a:t>Επιφάνεια με θερμοκρασία περιβάλλοντος (20</a:t>
            </a:r>
            <a:r>
              <a:rPr lang="el-GR" sz="1800" dirty="0" smtClean="0">
                <a:latin typeface="Times New Roman" panose="02020603050405020304"/>
                <a:cs typeface="Times New Roman" panose="02020603050405020304"/>
              </a:rPr>
              <a:t>℃</a:t>
            </a:r>
            <a:r>
              <a:rPr lang="el-GR" sz="1800" dirty="0" smtClean="0"/>
              <a:t>)</a:t>
            </a:r>
          </a:p>
          <a:p>
            <a:r>
              <a:rPr lang="el-GR" sz="1800" dirty="0" smtClean="0"/>
              <a:t>Σημείο επαφής κατεργαζόμενου τεμαχίου με κοπτικό εργαλείο</a:t>
            </a:r>
          </a:p>
          <a:p>
            <a:r>
              <a:rPr lang="el-GR" sz="1800" dirty="0" smtClean="0">
                <a:sym typeface="+mn-ea"/>
              </a:rPr>
              <a:t>Δημιουργία πλέγματος και </a:t>
            </a:r>
            <a:r>
              <a:rPr lang="el-GR" sz="1800" dirty="0" err="1" smtClean="0">
                <a:sym typeface="+mn-ea"/>
              </a:rPr>
              <a:t>διακριτοποίηση</a:t>
            </a:r>
            <a:r>
              <a:rPr lang="el-GR" sz="1800" dirty="0" smtClean="0">
                <a:sym typeface="+mn-ea"/>
              </a:rPr>
              <a:t> πλέγματος ‘</a:t>
            </a:r>
            <a:r>
              <a:rPr lang="el-GR" sz="1800" dirty="0" err="1" smtClean="0">
                <a:sym typeface="+mn-ea"/>
              </a:rPr>
              <a:t>mesh</a:t>
            </a:r>
            <a:r>
              <a:rPr lang="el-GR" sz="1800" dirty="0" smtClean="0">
                <a:sym typeface="+mn-ea"/>
              </a:rPr>
              <a:t> </a:t>
            </a:r>
            <a:r>
              <a:rPr lang="el-GR" sz="1800" dirty="0" err="1" smtClean="0">
                <a:sym typeface="+mn-ea"/>
              </a:rPr>
              <a:t>window</a:t>
            </a:r>
            <a:r>
              <a:rPr lang="el-GR" sz="1800" dirty="0" smtClean="0">
                <a:sym typeface="+mn-ea"/>
              </a:rPr>
              <a:t>’ (15 προς 1)</a:t>
            </a:r>
            <a:endParaRPr lang="el-GR" sz="1800" dirty="0" smtClean="0"/>
          </a:p>
        </p:txBody>
      </p:sp>
      <p:pic>
        <p:nvPicPr>
          <p:cNvPr id="4" name="3 - Εικόνα" descr="C:\Users\User\Desktop\διπλοματική\sinta3i\Sinthikes kopis.jpg"/>
          <p:cNvPicPr/>
          <p:nvPr/>
        </p:nvPicPr>
        <p:blipFill>
          <a:blip r:embed="rId3"/>
          <a:srcRect/>
          <a:stretch>
            <a:fillRect/>
          </a:stretch>
        </p:blipFill>
        <p:spPr bwMode="auto">
          <a:xfrm>
            <a:off x="3571868" y="1285860"/>
            <a:ext cx="4929190" cy="3143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3812</TotalTime>
  <Words>1020</Words>
  <Application>Microsoft Office PowerPoint</Application>
  <PresentationFormat>Προβολή στην οθόνη (4:3)</PresentationFormat>
  <Paragraphs>241</Paragraphs>
  <Slides>25</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25</vt:i4>
      </vt:variant>
    </vt:vector>
  </HeadingPairs>
  <TitlesOfParts>
    <vt:vector size="26" baseType="lpstr">
      <vt:lpstr>Θέμα του Office</vt:lpstr>
      <vt:lpstr>Επίδραση της γεωμετρίας του κοπτικού εργαλείου στη μικροδομή και μάκρο-γεωμετρία του αποβλίττου κατά την κατεργασία τόρνευσης διαφόρων υλικών </vt:lpstr>
      <vt:lpstr>Σκοπός της εργασίας </vt:lpstr>
      <vt:lpstr>Περίγραμμα</vt:lpstr>
      <vt:lpstr>Στάθμη γνώσεων  </vt:lpstr>
      <vt:lpstr>Στάθμη γνώσεων </vt:lpstr>
      <vt:lpstr>Στάθμη γνώσεων</vt:lpstr>
      <vt:lpstr>Στάθμη γνώσεων </vt:lpstr>
      <vt:lpstr>Κατάστρωση προσομοίωσης</vt:lpstr>
      <vt:lpstr>Κατάστρωση προσομοίωσης </vt:lpstr>
      <vt:lpstr>Αποτελέσματα προσομοιώσεων Θερμοκρασιακά πεδία</vt:lpstr>
      <vt:lpstr>Αποτελέσματα προσομοιώσεων Θερμοκρασιακά πεδία </vt:lpstr>
      <vt:lpstr>Αποτελέσματα προσομοιώσεων Θερμοκρασιακά πεδία</vt:lpstr>
      <vt:lpstr>Αποτελέσματα προσομοιώσεων Θερμοκρασιακά πεδία</vt:lpstr>
      <vt:lpstr>Αποτελέσματα προσομοιώσεων Θερμοκρασιακά πεδία</vt:lpstr>
      <vt:lpstr>Αποτελέσματα προσομοιώσεων Θερμοκρασιακά πεδία</vt:lpstr>
      <vt:lpstr>Αποτελέσματα προσομοιώσεων   Πεδία τάσεων και παραμορφώσεων στον ανοξείδωτο χάλυβα 304L </vt:lpstr>
      <vt:lpstr>Αποτελέσματα προσομοιώσεων  Πεδία τάσεων και παραμορφώσεων στον επιβελτιωμένου χάλυβα 42CrMo4</vt:lpstr>
      <vt:lpstr>Αποτελέσματα προσομοιώσεων Πεδία τάσεων και παραμορφώσεων στον ανθρακοχάλυβα C10 </vt:lpstr>
      <vt:lpstr>Αποτελέσματα προσομοιώσεων</vt:lpstr>
      <vt:lpstr>Αποτελέσματα προσομοιώσεων</vt:lpstr>
      <vt:lpstr>Συμπεράσματα</vt:lpstr>
      <vt:lpstr>Συμπεράσματα</vt:lpstr>
      <vt:lpstr>Συμπεράσματα</vt:lpstr>
      <vt:lpstr>Συμπεράσματα</vt:lpstr>
      <vt:lpstr>Ευχαριστώ για την προσοχή σας!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Επίδραση της γεωμετρίας του κοπτικού εργαλείου στη μικροδομή και μάκρο-γεωμετρία του αποβλίττου κατά την κατεργασία τόρνευσης διαφόρων υλικών</dc:title>
  <dc:creator>User</dc:creator>
  <cp:lastModifiedBy>User</cp:lastModifiedBy>
  <cp:revision>190</cp:revision>
  <dcterms:created xsi:type="dcterms:W3CDTF">2020-07-12T12:28:01Z</dcterms:created>
  <dcterms:modified xsi:type="dcterms:W3CDTF">2020-07-15T13:09:28Z</dcterms:modified>
</cp:coreProperties>
</file>