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27"/>
  </p:notesMasterIdLst>
  <p:handoutMasterIdLst>
    <p:handoutMasterId r:id="rId28"/>
  </p:handoutMasterIdLst>
  <p:sldIdLst>
    <p:sldId id="259" r:id="rId5"/>
    <p:sldId id="261" r:id="rId6"/>
    <p:sldId id="264" r:id="rId7"/>
    <p:sldId id="262" r:id="rId8"/>
    <p:sldId id="277" r:id="rId9"/>
    <p:sldId id="278" r:id="rId10"/>
    <p:sldId id="265" r:id="rId11"/>
    <p:sldId id="263" r:id="rId12"/>
    <p:sldId id="267" r:id="rId13"/>
    <p:sldId id="266" r:id="rId14"/>
    <p:sldId id="268" r:id="rId15"/>
    <p:sldId id="269" r:id="rId16"/>
    <p:sldId id="270" r:id="rId17"/>
    <p:sldId id="281" r:id="rId18"/>
    <p:sldId id="271" r:id="rId19"/>
    <p:sldId id="272" r:id="rId20"/>
    <p:sldId id="273" r:id="rId21"/>
    <p:sldId id="274" r:id="rId22"/>
    <p:sldId id="279" r:id="rId23"/>
    <p:sldId id="275" r:id="rId24"/>
    <p:sldId id="276" r:id="rId25"/>
    <p:sldId id="282" r:id="rId26"/>
  </p:sldIdLst>
  <p:sldSz cx="12192000" cy="6858000"/>
  <p:notesSz cx="6858000" cy="9144000"/>
  <p:defaultTextStyle>
    <a:defPPr rtl="0">
      <a:defRPr lang="el-g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6395" autoAdjust="0"/>
  </p:normalViewPr>
  <p:slideViewPr>
    <p:cSldViewPr snapToGrid="0">
      <p:cViewPr varScale="1">
        <p:scale>
          <a:sx n="122" d="100"/>
          <a:sy n="122" d="100"/>
        </p:scale>
        <p:origin x="413" y="91"/>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l-GR" dirty="0"/>
          </a:p>
        </p:txBody>
      </p:sp>
      <p:sp>
        <p:nvSpPr>
          <p:cNvPr id="3" name="Θέση ημερομηνίας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8DE25411-AD67-47CB-8222-433463CED896}" type="datetime1">
              <a:rPr lang="el-GR" smtClean="0"/>
              <a:t>6/10/2024</a:t>
            </a:fld>
            <a:endParaRPr lang="el-GR" dirty="0"/>
          </a:p>
        </p:txBody>
      </p:sp>
      <p:sp>
        <p:nvSpPr>
          <p:cNvPr id="4" name="Θέση υποσέλιδου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l-GR" dirty="0"/>
          </a:p>
        </p:txBody>
      </p:sp>
      <p:sp>
        <p:nvSpPr>
          <p:cNvPr id="5" name="Θέση αριθμού διαφάνειας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5371D633-9DD7-49CB-ADF7-75325D4C4636}" type="slidenum">
              <a:rPr lang="el-GR" smtClean="0"/>
              <a:t>‹#›</a:t>
            </a:fld>
            <a:endParaRPr lang="el-GR" dirty="0"/>
          </a:p>
        </p:txBody>
      </p:sp>
    </p:spTree>
    <p:extLst>
      <p:ext uri="{BB962C8B-B14F-4D97-AF65-F5344CB8AC3E}">
        <p14:creationId xmlns:p14="http://schemas.microsoft.com/office/powerpoint/2010/main" val="32607420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l-GR" noProof="0" dirty="0"/>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F6686B99-1F50-4FDC-AB36-BDA3615CC61A}" type="datetime1">
              <a:rPr lang="el-GR" noProof="0" smtClean="0"/>
              <a:t>6/10/2024</a:t>
            </a:fld>
            <a:endParaRPr lang="el-GR" noProof="0" dirty="0"/>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l-GR" noProof="0" dirty="0"/>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l-GR" noProof="0" dirty="0"/>
              <a:t>Κάντε κλικ για επεξεργασία των στυλ κειμένου του υποδείγματος</a:t>
            </a:r>
          </a:p>
          <a:p>
            <a:pPr lvl="1" rtl="0"/>
            <a:r>
              <a:rPr lang="el-GR" noProof="0" dirty="0"/>
              <a:t>Δεύτερου επιπέδου</a:t>
            </a:r>
          </a:p>
          <a:p>
            <a:pPr lvl="2" rtl="0"/>
            <a:r>
              <a:rPr lang="el-GR" noProof="0" dirty="0"/>
              <a:t>Τρίτου επιπέδου</a:t>
            </a:r>
          </a:p>
          <a:p>
            <a:pPr lvl="3" rtl="0"/>
            <a:r>
              <a:rPr lang="el-GR" noProof="0" dirty="0"/>
              <a:t>Τέταρτου επιπέδου</a:t>
            </a:r>
          </a:p>
          <a:p>
            <a:pPr lvl="4" rtl="0"/>
            <a:r>
              <a:rPr lang="el-GR" noProof="0" dirty="0"/>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l-GR" noProof="0" dirty="0"/>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DC0D42F3-CDD5-4B19-B3DB-7C5223465AF0}" type="slidenum">
              <a:rPr lang="el-GR" noProof="0" smtClean="0"/>
              <a:t>‹#›</a:t>
            </a:fld>
            <a:endParaRPr lang="el-GR" noProof="0" dirty="0"/>
          </a:p>
        </p:txBody>
      </p:sp>
    </p:spTree>
    <p:extLst>
      <p:ext uri="{BB962C8B-B14F-4D97-AF65-F5344CB8AC3E}">
        <p14:creationId xmlns:p14="http://schemas.microsoft.com/office/powerpoint/2010/main" val="48105808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rtlCol="0"/>
          <a:lstStyle/>
          <a:p>
            <a:pPr rtl="0"/>
            <a:endParaRPr lang="el-GR" dirty="0"/>
          </a:p>
        </p:txBody>
      </p:sp>
      <p:sp>
        <p:nvSpPr>
          <p:cNvPr id="4" name="Θέση αριθμού διαφάνειας 3"/>
          <p:cNvSpPr>
            <a:spLocks noGrp="1"/>
          </p:cNvSpPr>
          <p:nvPr>
            <p:ph type="sldNum" sz="quarter" idx="10"/>
          </p:nvPr>
        </p:nvSpPr>
        <p:spPr/>
        <p:txBody>
          <a:bodyPr rtlCol="0"/>
          <a:lstStyle/>
          <a:p>
            <a:pPr rtl="0"/>
            <a:fld id="{DC0D42F3-CDD5-4B19-B3DB-7C5223465AF0}" type="slidenum">
              <a:rPr lang="el-GR" smtClean="0"/>
              <a:t>1</a:t>
            </a:fld>
            <a:endParaRPr lang="el-GR" dirty="0"/>
          </a:p>
        </p:txBody>
      </p:sp>
    </p:spTree>
    <p:extLst>
      <p:ext uri="{BB962C8B-B14F-4D97-AF65-F5344CB8AC3E}">
        <p14:creationId xmlns:p14="http://schemas.microsoft.com/office/powerpoint/2010/main" val="30369725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rtlCol="0"/>
          <a:lstStyle/>
          <a:p>
            <a:pPr rtl="0"/>
            <a:endParaRPr lang="el-GR" dirty="0"/>
          </a:p>
        </p:txBody>
      </p:sp>
      <p:sp>
        <p:nvSpPr>
          <p:cNvPr id="4" name="Θέση αριθμού διαφάνειας 3"/>
          <p:cNvSpPr>
            <a:spLocks noGrp="1"/>
          </p:cNvSpPr>
          <p:nvPr>
            <p:ph type="sldNum" sz="quarter" idx="10"/>
          </p:nvPr>
        </p:nvSpPr>
        <p:spPr/>
        <p:txBody>
          <a:bodyPr rtlCol="0"/>
          <a:lstStyle/>
          <a:p>
            <a:pPr rtl="0"/>
            <a:fld id="{DC0D42F3-CDD5-4B19-B3DB-7C5223465AF0}" type="slidenum">
              <a:rPr lang="el-GR" smtClean="0"/>
              <a:t>18</a:t>
            </a:fld>
            <a:endParaRPr lang="el-GR" dirty="0"/>
          </a:p>
        </p:txBody>
      </p:sp>
    </p:spTree>
    <p:extLst>
      <p:ext uri="{BB962C8B-B14F-4D97-AF65-F5344CB8AC3E}">
        <p14:creationId xmlns:p14="http://schemas.microsoft.com/office/powerpoint/2010/main" val="32209664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rtlCol="0"/>
          <a:lstStyle/>
          <a:p>
            <a:pPr rtl="0"/>
            <a:endParaRPr lang="el-GR" dirty="0"/>
          </a:p>
        </p:txBody>
      </p:sp>
      <p:sp>
        <p:nvSpPr>
          <p:cNvPr id="4" name="Θέση αριθμού διαφάνειας 3"/>
          <p:cNvSpPr>
            <a:spLocks noGrp="1"/>
          </p:cNvSpPr>
          <p:nvPr>
            <p:ph type="sldNum" sz="quarter" idx="10"/>
          </p:nvPr>
        </p:nvSpPr>
        <p:spPr/>
        <p:txBody>
          <a:bodyPr rtlCol="0"/>
          <a:lstStyle/>
          <a:p>
            <a:pPr rtl="0"/>
            <a:fld id="{DC0D42F3-CDD5-4B19-B3DB-7C5223465AF0}" type="slidenum">
              <a:rPr lang="el-GR" smtClean="0"/>
              <a:t>19</a:t>
            </a:fld>
            <a:endParaRPr lang="el-GR" dirty="0"/>
          </a:p>
        </p:txBody>
      </p:sp>
    </p:spTree>
    <p:extLst>
      <p:ext uri="{BB962C8B-B14F-4D97-AF65-F5344CB8AC3E}">
        <p14:creationId xmlns:p14="http://schemas.microsoft.com/office/powerpoint/2010/main" val="1798323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rtlCol="0"/>
          <a:lstStyle/>
          <a:p>
            <a:pPr rtl="0"/>
            <a:endParaRPr lang="el-GR" dirty="0"/>
          </a:p>
        </p:txBody>
      </p:sp>
      <p:sp>
        <p:nvSpPr>
          <p:cNvPr id="4" name="Θέση αριθμού διαφάνειας 3"/>
          <p:cNvSpPr>
            <a:spLocks noGrp="1"/>
          </p:cNvSpPr>
          <p:nvPr>
            <p:ph type="sldNum" sz="quarter" idx="10"/>
          </p:nvPr>
        </p:nvSpPr>
        <p:spPr/>
        <p:txBody>
          <a:bodyPr rtlCol="0"/>
          <a:lstStyle/>
          <a:p>
            <a:pPr rtl="0"/>
            <a:fld id="{DC0D42F3-CDD5-4B19-B3DB-7C5223465AF0}" type="slidenum">
              <a:rPr lang="el-GR" smtClean="0"/>
              <a:t>20</a:t>
            </a:fld>
            <a:endParaRPr lang="el-GR" dirty="0"/>
          </a:p>
        </p:txBody>
      </p:sp>
    </p:spTree>
    <p:extLst>
      <p:ext uri="{BB962C8B-B14F-4D97-AF65-F5344CB8AC3E}">
        <p14:creationId xmlns:p14="http://schemas.microsoft.com/office/powerpoint/2010/main" val="24269687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rtlCol="0"/>
          <a:lstStyle/>
          <a:p>
            <a:pPr rtl="0"/>
            <a:endParaRPr lang="el-GR" dirty="0"/>
          </a:p>
        </p:txBody>
      </p:sp>
      <p:sp>
        <p:nvSpPr>
          <p:cNvPr id="4" name="Θέση αριθμού διαφάνειας 3"/>
          <p:cNvSpPr>
            <a:spLocks noGrp="1"/>
          </p:cNvSpPr>
          <p:nvPr>
            <p:ph type="sldNum" sz="quarter" idx="10"/>
          </p:nvPr>
        </p:nvSpPr>
        <p:spPr/>
        <p:txBody>
          <a:bodyPr rtlCol="0"/>
          <a:lstStyle/>
          <a:p>
            <a:pPr rtl="0"/>
            <a:fld id="{DC0D42F3-CDD5-4B19-B3DB-7C5223465AF0}" type="slidenum">
              <a:rPr lang="el-GR" smtClean="0"/>
              <a:t>3</a:t>
            </a:fld>
            <a:endParaRPr lang="el-GR" dirty="0"/>
          </a:p>
        </p:txBody>
      </p:sp>
    </p:spTree>
    <p:extLst>
      <p:ext uri="{BB962C8B-B14F-4D97-AF65-F5344CB8AC3E}">
        <p14:creationId xmlns:p14="http://schemas.microsoft.com/office/powerpoint/2010/main" val="722216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rtlCol="0"/>
          <a:lstStyle/>
          <a:p>
            <a:pPr rtl="0"/>
            <a:endParaRPr lang="el-GR" dirty="0"/>
          </a:p>
        </p:txBody>
      </p:sp>
      <p:sp>
        <p:nvSpPr>
          <p:cNvPr id="4" name="Θέση αριθμού διαφάνειας 3"/>
          <p:cNvSpPr>
            <a:spLocks noGrp="1"/>
          </p:cNvSpPr>
          <p:nvPr>
            <p:ph type="sldNum" sz="quarter" idx="10"/>
          </p:nvPr>
        </p:nvSpPr>
        <p:spPr/>
        <p:txBody>
          <a:bodyPr rtlCol="0"/>
          <a:lstStyle/>
          <a:p>
            <a:pPr rtl="0"/>
            <a:fld id="{DC0D42F3-CDD5-4B19-B3DB-7C5223465AF0}" type="slidenum">
              <a:rPr lang="el-GR" smtClean="0"/>
              <a:t>7</a:t>
            </a:fld>
            <a:endParaRPr lang="el-GR" dirty="0"/>
          </a:p>
        </p:txBody>
      </p:sp>
    </p:spTree>
    <p:extLst>
      <p:ext uri="{BB962C8B-B14F-4D97-AF65-F5344CB8AC3E}">
        <p14:creationId xmlns:p14="http://schemas.microsoft.com/office/powerpoint/2010/main" val="22818320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rtlCol="0"/>
          <a:lstStyle/>
          <a:p>
            <a:pPr rtl="0"/>
            <a:endParaRPr lang="el-GR" dirty="0"/>
          </a:p>
        </p:txBody>
      </p:sp>
      <p:sp>
        <p:nvSpPr>
          <p:cNvPr id="4" name="Θέση αριθμού διαφάνειας 3"/>
          <p:cNvSpPr>
            <a:spLocks noGrp="1"/>
          </p:cNvSpPr>
          <p:nvPr>
            <p:ph type="sldNum" sz="quarter" idx="10"/>
          </p:nvPr>
        </p:nvSpPr>
        <p:spPr/>
        <p:txBody>
          <a:bodyPr rtlCol="0"/>
          <a:lstStyle/>
          <a:p>
            <a:pPr rtl="0"/>
            <a:fld id="{DC0D42F3-CDD5-4B19-B3DB-7C5223465AF0}" type="slidenum">
              <a:rPr lang="el-GR" smtClean="0"/>
              <a:t>10</a:t>
            </a:fld>
            <a:endParaRPr lang="el-GR" dirty="0"/>
          </a:p>
        </p:txBody>
      </p:sp>
    </p:spTree>
    <p:extLst>
      <p:ext uri="{BB962C8B-B14F-4D97-AF65-F5344CB8AC3E}">
        <p14:creationId xmlns:p14="http://schemas.microsoft.com/office/powerpoint/2010/main" val="20374625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rtlCol="0"/>
          <a:lstStyle/>
          <a:p>
            <a:pPr rtl="0"/>
            <a:endParaRPr lang="el-GR" dirty="0"/>
          </a:p>
        </p:txBody>
      </p:sp>
      <p:sp>
        <p:nvSpPr>
          <p:cNvPr id="4" name="Θέση αριθμού διαφάνειας 3"/>
          <p:cNvSpPr>
            <a:spLocks noGrp="1"/>
          </p:cNvSpPr>
          <p:nvPr>
            <p:ph type="sldNum" sz="quarter" idx="10"/>
          </p:nvPr>
        </p:nvSpPr>
        <p:spPr/>
        <p:txBody>
          <a:bodyPr rtlCol="0"/>
          <a:lstStyle/>
          <a:p>
            <a:pPr rtl="0"/>
            <a:fld id="{DC0D42F3-CDD5-4B19-B3DB-7C5223465AF0}" type="slidenum">
              <a:rPr lang="el-GR" smtClean="0"/>
              <a:t>12</a:t>
            </a:fld>
            <a:endParaRPr lang="el-GR" dirty="0"/>
          </a:p>
        </p:txBody>
      </p:sp>
    </p:spTree>
    <p:extLst>
      <p:ext uri="{BB962C8B-B14F-4D97-AF65-F5344CB8AC3E}">
        <p14:creationId xmlns:p14="http://schemas.microsoft.com/office/powerpoint/2010/main" val="16092608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rtlCol="0"/>
          <a:lstStyle/>
          <a:p>
            <a:pPr rtl="0"/>
            <a:endParaRPr lang="el-GR" dirty="0"/>
          </a:p>
        </p:txBody>
      </p:sp>
      <p:sp>
        <p:nvSpPr>
          <p:cNvPr id="4" name="Θέση αριθμού διαφάνειας 3"/>
          <p:cNvSpPr>
            <a:spLocks noGrp="1"/>
          </p:cNvSpPr>
          <p:nvPr>
            <p:ph type="sldNum" sz="quarter" idx="10"/>
          </p:nvPr>
        </p:nvSpPr>
        <p:spPr/>
        <p:txBody>
          <a:bodyPr rtlCol="0"/>
          <a:lstStyle/>
          <a:p>
            <a:pPr rtl="0"/>
            <a:fld id="{DC0D42F3-CDD5-4B19-B3DB-7C5223465AF0}" type="slidenum">
              <a:rPr lang="el-GR" smtClean="0"/>
              <a:t>14</a:t>
            </a:fld>
            <a:endParaRPr lang="el-GR" dirty="0"/>
          </a:p>
        </p:txBody>
      </p:sp>
    </p:spTree>
    <p:extLst>
      <p:ext uri="{BB962C8B-B14F-4D97-AF65-F5344CB8AC3E}">
        <p14:creationId xmlns:p14="http://schemas.microsoft.com/office/powerpoint/2010/main" val="8637714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rtlCol="0"/>
          <a:lstStyle/>
          <a:p>
            <a:pPr rtl="0"/>
            <a:endParaRPr lang="el-GR" dirty="0"/>
          </a:p>
        </p:txBody>
      </p:sp>
      <p:sp>
        <p:nvSpPr>
          <p:cNvPr id="4" name="Θέση αριθμού διαφάνειας 3"/>
          <p:cNvSpPr>
            <a:spLocks noGrp="1"/>
          </p:cNvSpPr>
          <p:nvPr>
            <p:ph type="sldNum" sz="quarter" idx="10"/>
          </p:nvPr>
        </p:nvSpPr>
        <p:spPr/>
        <p:txBody>
          <a:bodyPr rtlCol="0"/>
          <a:lstStyle/>
          <a:p>
            <a:pPr rtl="0"/>
            <a:fld id="{DC0D42F3-CDD5-4B19-B3DB-7C5223465AF0}" type="slidenum">
              <a:rPr lang="el-GR" smtClean="0"/>
              <a:t>15</a:t>
            </a:fld>
            <a:endParaRPr lang="el-GR" dirty="0"/>
          </a:p>
        </p:txBody>
      </p:sp>
    </p:spTree>
    <p:extLst>
      <p:ext uri="{BB962C8B-B14F-4D97-AF65-F5344CB8AC3E}">
        <p14:creationId xmlns:p14="http://schemas.microsoft.com/office/powerpoint/2010/main" val="24321185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rtlCol="0"/>
          <a:lstStyle/>
          <a:p>
            <a:pPr rtl="0"/>
            <a:endParaRPr lang="el-GR" dirty="0"/>
          </a:p>
        </p:txBody>
      </p:sp>
      <p:sp>
        <p:nvSpPr>
          <p:cNvPr id="4" name="Θέση αριθμού διαφάνειας 3"/>
          <p:cNvSpPr>
            <a:spLocks noGrp="1"/>
          </p:cNvSpPr>
          <p:nvPr>
            <p:ph type="sldNum" sz="quarter" idx="10"/>
          </p:nvPr>
        </p:nvSpPr>
        <p:spPr/>
        <p:txBody>
          <a:bodyPr rtlCol="0"/>
          <a:lstStyle/>
          <a:p>
            <a:pPr rtl="0"/>
            <a:fld id="{DC0D42F3-CDD5-4B19-B3DB-7C5223465AF0}" type="slidenum">
              <a:rPr lang="el-GR" smtClean="0"/>
              <a:t>16</a:t>
            </a:fld>
            <a:endParaRPr lang="el-GR" dirty="0"/>
          </a:p>
        </p:txBody>
      </p:sp>
    </p:spTree>
    <p:extLst>
      <p:ext uri="{BB962C8B-B14F-4D97-AF65-F5344CB8AC3E}">
        <p14:creationId xmlns:p14="http://schemas.microsoft.com/office/powerpoint/2010/main" val="625491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rtlCol="0"/>
          <a:lstStyle/>
          <a:p>
            <a:pPr rtl="0"/>
            <a:endParaRPr lang="el-GR" dirty="0"/>
          </a:p>
        </p:txBody>
      </p:sp>
      <p:sp>
        <p:nvSpPr>
          <p:cNvPr id="4" name="Θέση αριθμού διαφάνειας 3"/>
          <p:cNvSpPr>
            <a:spLocks noGrp="1"/>
          </p:cNvSpPr>
          <p:nvPr>
            <p:ph type="sldNum" sz="quarter" idx="10"/>
          </p:nvPr>
        </p:nvSpPr>
        <p:spPr/>
        <p:txBody>
          <a:bodyPr rtlCol="0"/>
          <a:lstStyle/>
          <a:p>
            <a:pPr rtl="0"/>
            <a:fld id="{DC0D42F3-CDD5-4B19-B3DB-7C5223465AF0}" type="slidenum">
              <a:rPr lang="el-GR" smtClean="0"/>
              <a:t>17</a:t>
            </a:fld>
            <a:endParaRPr lang="el-GR" dirty="0"/>
          </a:p>
        </p:txBody>
      </p:sp>
    </p:spTree>
    <p:extLst>
      <p:ext uri="{BB962C8B-B14F-4D97-AF65-F5344CB8AC3E}">
        <p14:creationId xmlns:p14="http://schemas.microsoft.com/office/powerpoint/2010/main" val="6073940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7" name="Ορθογώνιο 6"/>
          <p:cNvSpPr/>
          <p:nvPr/>
        </p:nvSpPr>
        <p:spPr>
          <a:xfrm>
            <a:off x="1007533" y="0"/>
            <a:ext cx="7934348"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Ορθογώνιο 7"/>
          <p:cNvSpPr/>
          <p:nvPr/>
        </p:nvSpPr>
        <p:spPr>
          <a:xfrm>
            <a:off x="8941881"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p:cNvSpPr>
            <a:spLocks noGrp="1"/>
          </p:cNvSpPr>
          <p:nvPr>
            <p:ph type="ctrTitle"/>
          </p:nvPr>
        </p:nvSpPr>
        <p:spPr>
          <a:xfrm>
            <a:off x="2611808" y="3428998"/>
            <a:ext cx="5518066" cy="2268559"/>
          </a:xfrm>
        </p:spPr>
        <p:txBody>
          <a:bodyPr rtlCol="0" anchor="t">
            <a:normAutofit/>
          </a:bodyPr>
          <a:lstStyle>
            <a:lvl1pPr algn="r">
              <a:defRPr sz="6000"/>
            </a:lvl1pPr>
          </a:lstStyle>
          <a:p>
            <a:pPr rtl="0"/>
            <a:r>
              <a:rPr lang="en-US" noProof="0"/>
              <a:t>Click to edit Master title style</a:t>
            </a:r>
            <a:endParaRPr lang="el-GR" noProof="0" dirty="0"/>
          </a:p>
        </p:txBody>
      </p:sp>
      <p:sp>
        <p:nvSpPr>
          <p:cNvPr id="3" name="Υπότιτλος 2"/>
          <p:cNvSpPr>
            <a:spLocks noGrp="1"/>
          </p:cNvSpPr>
          <p:nvPr>
            <p:ph type="subTitle" idx="1"/>
          </p:nvPr>
        </p:nvSpPr>
        <p:spPr>
          <a:xfrm>
            <a:off x="2772274" y="2268786"/>
            <a:ext cx="5357600" cy="1160213"/>
          </a:xfrm>
        </p:spPr>
        <p:txBody>
          <a:bodyPr tIns="0" rtlCol="0" anchor="b">
            <a:normAutofit/>
          </a:bodyPr>
          <a:lstStyle>
            <a:lvl1pPr marL="0" indent="0" algn="r">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US" noProof="0"/>
              <a:t>Click to edit Master subtitle style</a:t>
            </a:r>
            <a:endParaRPr lang="el-GR" noProof="0" dirty="0"/>
          </a:p>
        </p:txBody>
      </p:sp>
      <p:sp>
        <p:nvSpPr>
          <p:cNvPr id="4" name="Θέση ημερομηνίας 3"/>
          <p:cNvSpPr>
            <a:spLocks noGrp="1"/>
          </p:cNvSpPr>
          <p:nvPr>
            <p:ph type="dt" sz="half" idx="10"/>
          </p:nvPr>
        </p:nvSpPr>
        <p:spPr/>
        <p:txBody>
          <a:bodyPr rtlCol="0"/>
          <a:lstStyle/>
          <a:p>
            <a:pPr rtl="0"/>
            <a:fld id="{53EA4C10-239E-4282-9361-A513BC496CE3}" type="datetime1">
              <a:rPr lang="el-GR" noProof="0" smtClean="0"/>
              <a:t>6/10/2024</a:t>
            </a:fld>
            <a:endParaRPr lang="el-GR" noProof="0" dirty="0"/>
          </a:p>
        </p:txBody>
      </p:sp>
      <p:sp>
        <p:nvSpPr>
          <p:cNvPr id="5" name="Θέση υποσέλιδου 4"/>
          <p:cNvSpPr>
            <a:spLocks noGrp="1"/>
          </p:cNvSpPr>
          <p:nvPr>
            <p:ph type="ftr" sz="quarter" idx="11"/>
          </p:nvPr>
        </p:nvSpPr>
        <p:spPr/>
        <p:txBody>
          <a:bodyPr rtlCol="0"/>
          <a:lstStyle/>
          <a:p>
            <a:pPr rtl="0"/>
            <a:endParaRPr lang="el-GR" noProof="0" dirty="0"/>
          </a:p>
        </p:txBody>
      </p:sp>
      <p:sp>
        <p:nvSpPr>
          <p:cNvPr id="6" name="Θέση αριθμού διαφάνειας 5"/>
          <p:cNvSpPr>
            <a:spLocks noGrp="1"/>
          </p:cNvSpPr>
          <p:nvPr>
            <p:ph type="sldNum" sz="quarter" idx="12"/>
          </p:nvPr>
        </p:nvSpPr>
        <p:spPr/>
        <p:txBody>
          <a:bodyPr rIns="45720" rtlCol="0"/>
          <a:lstStyle/>
          <a:p>
            <a:pPr rtl="0"/>
            <a:fld id="{6D22F896-40B5-4ADD-8801-0D06FADFA095}" type="slidenum">
              <a:rPr lang="el-GR" noProof="0" smtClean="0"/>
              <a:t>‹#›</a:t>
            </a:fld>
            <a:endParaRPr lang="el-GR" noProof="0" dirty="0"/>
          </a:p>
        </p:txBody>
      </p:sp>
      <p:sp>
        <p:nvSpPr>
          <p:cNvPr id="13" name="Πλαίσιο κειμένου 12"/>
          <p:cNvSpPr txBox="1"/>
          <p:nvPr/>
        </p:nvSpPr>
        <p:spPr>
          <a:xfrm>
            <a:off x="2191282" y="3262852"/>
            <a:ext cx="415636" cy="461665"/>
          </a:xfrm>
          <a:prstGeom prst="rect">
            <a:avLst/>
          </a:prstGeom>
          <a:noFill/>
        </p:spPr>
        <p:txBody>
          <a:bodyPr wrap="square" rtlCol="0">
            <a:spAutoFit/>
          </a:bodyPr>
          <a:lstStyle/>
          <a:p>
            <a:pPr algn="r" rtl="0"/>
            <a:r>
              <a:rPr lang="el-GR" sz="2400" noProof="0" dirty="0">
                <a:solidFill>
                  <a:schemeClr val="accent6"/>
                </a:solidFill>
                <a:latin typeface="Wingdings 3" panose="05040102010807070707" pitchFamily="18" charset="2"/>
              </a:rPr>
              <a:t>z</a:t>
            </a:r>
            <a:endParaRPr lang="el-GR" sz="2400" noProof="0" dirty="0">
              <a:solidFill>
                <a:schemeClr val="accent6"/>
              </a:solidFill>
              <a:latin typeface="MS Shell Dlg 2" panose="020B060403050404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14" name="Ορθογώνιο 1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Ορθογώνιο 1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Πλαίσιο κειμένου 8"/>
          <p:cNvSpPr txBox="1"/>
          <p:nvPr/>
        </p:nvSpPr>
        <p:spPr>
          <a:xfrm>
            <a:off x="2194236" y="641225"/>
            <a:ext cx="415636" cy="369332"/>
          </a:xfrm>
          <a:prstGeom prst="rect">
            <a:avLst/>
          </a:prstGeom>
          <a:noFill/>
        </p:spPr>
        <p:txBody>
          <a:bodyPr wrap="square" rtlCol="0">
            <a:spAutoFit/>
          </a:bodyPr>
          <a:lstStyle/>
          <a:p>
            <a:pPr algn="r" rtl="0"/>
            <a:r>
              <a:rPr lang="el-GR" sz="1800" noProof="0" dirty="0">
                <a:solidFill>
                  <a:schemeClr val="accent6"/>
                </a:solidFill>
                <a:latin typeface="Wingdings 3" panose="05040102010807070707" pitchFamily="18" charset="2"/>
              </a:rPr>
              <a:t>z</a:t>
            </a:r>
            <a:endParaRPr lang="el-GR" sz="1000" noProof="0" dirty="0">
              <a:solidFill>
                <a:schemeClr val="accent6"/>
              </a:solidFill>
              <a:latin typeface="MS Shell Dlg 2" panose="020B0604030504040204" pitchFamily="34" charset="0"/>
            </a:endParaRPr>
          </a:p>
        </p:txBody>
      </p:sp>
      <p:sp>
        <p:nvSpPr>
          <p:cNvPr id="2" name="Τίτλος 1"/>
          <p:cNvSpPr>
            <a:spLocks noGrp="1"/>
          </p:cNvSpPr>
          <p:nvPr>
            <p:ph type="title"/>
          </p:nvPr>
        </p:nvSpPr>
        <p:spPr>
          <a:xfrm>
            <a:off x="2611808" y="808056"/>
            <a:ext cx="7954091" cy="1077229"/>
          </a:xfrm>
        </p:spPr>
        <p:txBody>
          <a:bodyPr rtlCol="0"/>
          <a:lstStyle/>
          <a:p>
            <a:pPr rtl="0"/>
            <a:r>
              <a:rPr lang="en-US" noProof="0"/>
              <a:t>Click to edit Master title style</a:t>
            </a:r>
            <a:endParaRPr lang="el-GR" noProof="0" dirty="0"/>
          </a:p>
        </p:txBody>
      </p:sp>
      <p:sp>
        <p:nvSpPr>
          <p:cNvPr id="3" name="Σύμβολο κράτησης θέσης κατακόρυφου κειμένου 2"/>
          <p:cNvSpPr>
            <a:spLocks noGrp="1"/>
          </p:cNvSpPr>
          <p:nvPr>
            <p:ph type="body" orient="vert" idx="1"/>
          </p:nvPr>
        </p:nvSpPr>
        <p:spPr/>
        <p:txBody>
          <a:bodyPr vert="eaVert" rtlCol="0"/>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l-GR" noProof="0" dirty="0"/>
          </a:p>
        </p:txBody>
      </p:sp>
      <p:sp>
        <p:nvSpPr>
          <p:cNvPr id="4" name="Θέση ημερομηνίας 3"/>
          <p:cNvSpPr>
            <a:spLocks noGrp="1"/>
          </p:cNvSpPr>
          <p:nvPr>
            <p:ph type="dt" sz="half" idx="10"/>
          </p:nvPr>
        </p:nvSpPr>
        <p:spPr/>
        <p:txBody>
          <a:bodyPr rtlCol="0"/>
          <a:lstStyle/>
          <a:p>
            <a:pPr rtl="0"/>
            <a:fld id="{471EA163-DE27-46B1-B55F-F625DF5B574A}" type="datetime1">
              <a:rPr lang="el-GR" noProof="0" smtClean="0"/>
              <a:t>6/10/2024</a:t>
            </a:fld>
            <a:endParaRPr lang="el-GR" noProof="0" dirty="0"/>
          </a:p>
        </p:txBody>
      </p:sp>
      <p:sp>
        <p:nvSpPr>
          <p:cNvPr id="5" name="Θέση υποσέλιδου 4"/>
          <p:cNvSpPr>
            <a:spLocks noGrp="1"/>
          </p:cNvSpPr>
          <p:nvPr>
            <p:ph type="ftr" sz="quarter" idx="11"/>
          </p:nvPr>
        </p:nvSpPr>
        <p:spPr/>
        <p:txBody>
          <a:bodyPr rtlCol="0"/>
          <a:lstStyle/>
          <a:p>
            <a:pPr rtl="0"/>
            <a:endParaRPr lang="el-GR" noProof="0" dirty="0"/>
          </a:p>
        </p:txBody>
      </p:sp>
      <p:sp>
        <p:nvSpPr>
          <p:cNvPr id="6" name="Θέση αριθμού διαφάνειας 5"/>
          <p:cNvSpPr>
            <a:spLocks noGrp="1"/>
          </p:cNvSpPr>
          <p:nvPr>
            <p:ph type="sldNum" sz="quarter" idx="12"/>
          </p:nvPr>
        </p:nvSpPr>
        <p:spPr/>
        <p:txBody>
          <a:bodyPr rtlCol="0"/>
          <a:lstStyle/>
          <a:p>
            <a:pPr rtl="0"/>
            <a:fld id="{6D22F896-40B5-4ADD-8801-0D06FADFA095}" type="slidenum">
              <a:rPr lang="el-GR" noProof="0" smtClean="0"/>
              <a:t>‹#›</a:t>
            </a:fld>
            <a:endParaRPr lang="el-GR" noProof="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15" name="Ορθογώνιο 1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Ορθογώνιο 1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Πλαίσιο κειμένου 8"/>
          <p:cNvSpPr txBox="1"/>
          <p:nvPr/>
        </p:nvSpPr>
        <p:spPr>
          <a:xfrm rot="5400000">
            <a:off x="10337141" y="416061"/>
            <a:ext cx="415636" cy="369332"/>
          </a:xfrm>
          <a:prstGeom prst="rect">
            <a:avLst/>
          </a:prstGeom>
          <a:noFill/>
        </p:spPr>
        <p:txBody>
          <a:bodyPr wrap="square" rtlCol="0">
            <a:spAutoFit/>
          </a:bodyPr>
          <a:lstStyle/>
          <a:p>
            <a:pPr algn="r" rtl="0"/>
            <a:r>
              <a:rPr lang="el-GR" sz="1800" noProof="0" dirty="0">
                <a:solidFill>
                  <a:schemeClr val="accent6"/>
                </a:solidFill>
                <a:latin typeface="Wingdings 3" panose="05040102010807070707" pitchFamily="18" charset="2"/>
              </a:rPr>
              <a:t>z</a:t>
            </a:r>
            <a:endParaRPr lang="el-GR" sz="1000" noProof="0" dirty="0">
              <a:solidFill>
                <a:schemeClr val="accent6"/>
              </a:solidFill>
              <a:latin typeface="MS Shell Dlg 2" panose="020B0604030504040204" pitchFamily="34" charset="0"/>
            </a:endParaRPr>
          </a:p>
        </p:txBody>
      </p:sp>
      <p:sp>
        <p:nvSpPr>
          <p:cNvPr id="2" name="Κατακόρυφος τίτλος 1"/>
          <p:cNvSpPr>
            <a:spLocks noGrp="1"/>
          </p:cNvSpPr>
          <p:nvPr>
            <p:ph type="title" orient="vert"/>
          </p:nvPr>
        </p:nvSpPr>
        <p:spPr>
          <a:xfrm>
            <a:off x="9239380" y="805818"/>
            <a:ext cx="1326519" cy="5244126"/>
          </a:xfrm>
        </p:spPr>
        <p:txBody>
          <a:bodyPr vert="eaVert" rtlCol="0"/>
          <a:lstStyle>
            <a:lvl1pPr algn="l">
              <a:defRPr/>
            </a:lvl1pPr>
          </a:lstStyle>
          <a:p>
            <a:pPr rtl="0"/>
            <a:r>
              <a:rPr lang="en-US" noProof="0"/>
              <a:t>Click to edit Master title style</a:t>
            </a:r>
            <a:endParaRPr lang="el-GR" noProof="0" dirty="0"/>
          </a:p>
        </p:txBody>
      </p:sp>
      <p:sp>
        <p:nvSpPr>
          <p:cNvPr id="3" name="Θέση κατακόρυφου κειμένου 2"/>
          <p:cNvSpPr>
            <a:spLocks noGrp="1"/>
          </p:cNvSpPr>
          <p:nvPr>
            <p:ph type="body" orient="vert" idx="1"/>
          </p:nvPr>
        </p:nvSpPr>
        <p:spPr>
          <a:xfrm>
            <a:off x="2608751" y="970410"/>
            <a:ext cx="6466903" cy="5079534"/>
          </a:xfrm>
        </p:spPr>
        <p:txBody>
          <a:bodyPr vert="eaVert" rtlCol="0"/>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l-GR" noProof="0" dirty="0"/>
          </a:p>
        </p:txBody>
      </p:sp>
      <p:sp>
        <p:nvSpPr>
          <p:cNvPr id="4" name="Θέση ημερομηνίας 3"/>
          <p:cNvSpPr>
            <a:spLocks noGrp="1"/>
          </p:cNvSpPr>
          <p:nvPr>
            <p:ph type="dt" sz="half" idx="10"/>
          </p:nvPr>
        </p:nvSpPr>
        <p:spPr/>
        <p:txBody>
          <a:bodyPr rtlCol="0"/>
          <a:lstStyle/>
          <a:p>
            <a:pPr rtl="0"/>
            <a:fld id="{7A5A3EB4-2623-42B4-A134-997CA918E23B}" type="datetime1">
              <a:rPr lang="el-GR" noProof="0" smtClean="0"/>
              <a:t>6/10/2024</a:t>
            </a:fld>
            <a:endParaRPr lang="el-GR" noProof="0" dirty="0"/>
          </a:p>
        </p:txBody>
      </p:sp>
      <p:sp>
        <p:nvSpPr>
          <p:cNvPr id="5" name="Θέση υποσέλιδου 4"/>
          <p:cNvSpPr>
            <a:spLocks noGrp="1"/>
          </p:cNvSpPr>
          <p:nvPr>
            <p:ph type="ftr" sz="quarter" idx="11"/>
          </p:nvPr>
        </p:nvSpPr>
        <p:spPr/>
        <p:txBody>
          <a:bodyPr rtlCol="0"/>
          <a:lstStyle/>
          <a:p>
            <a:pPr rtl="0"/>
            <a:endParaRPr lang="el-GR" noProof="0" dirty="0"/>
          </a:p>
        </p:txBody>
      </p:sp>
      <p:sp>
        <p:nvSpPr>
          <p:cNvPr id="6" name="Θέση αριθμού διαφάνειας 5"/>
          <p:cNvSpPr>
            <a:spLocks noGrp="1"/>
          </p:cNvSpPr>
          <p:nvPr>
            <p:ph type="sldNum" sz="quarter" idx="12"/>
          </p:nvPr>
        </p:nvSpPr>
        <p:spPr/>
        <p:txBody>
          <a:bodyPr rtlCol="0"/>
          <a:lstStyle/>
          <a:p>
            <a:pPr rtl="0"/>
            <a:fld id="{6D22F896-40B5-4ADD-8801-0D06FADFA095}" type="slidenum">
              <a:rPr lang="el-GR" noProof="0" smtClean="0"/>
              <a:t>‹#›</a:t>
            </a:fld>
            <a:endParaRPr lang="el-GR"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9" name="Ορθογώνιο 2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Ορθογώνιο 8"/>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p:cNvSpPr>
            <a:spLocks noGrp="1"/>
          </p:cNvSpPr>
          <p:nvPr>
            <p:ph type="title"/>
          </p:nvPr>
        </p:nvSpPr>
        <p:spPr/>
        <p:txBody>
          <a:bodyPr rtlCol="0"/>
          <a:lstStyle/>
          <a:p>
            <a:pPr rtl="0"/>
            <a:r>
              <a:rPr lang="en-US" noProof="0"/>
              <a:t>Click to edit Master title style</a:t>
            </a:r>
            <a:endParaRPr lang="el-GR" noProof="0" dirty="0"/>
          </a:p>
        </p:txBody>
      </p:sp>
      <p:sp>
        <p:nvSpPr>
          <p:cNvPr id="3" name="Θέση περιεχομένου 2"/>
          <p:cNvSpPr>
            <a:spLocks noGrp="1"/>
          </p:cNvSpPr>
          <p:nvPr>
            <p:ph idx="1"/>
          </p:nvPr>
        </p:nvSpPr>
        <p:spPr/>
        <p:txBody>
          <a:bodyPr rtlCol="0" anchor="ct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l-GR" noProof="0" dirty="0"/>
          </a:p>
        </p:txBody>
      </p:sp>
      <p:sp>
        <p:nvSpPr>
          <p:cNvPr id="4" name="Θέση ημερομηνίας 3"/>
          <p:cNvSpPr>
            <a:spLocks noGrp="1"/>
          </p:cNvSpPr>
          <p:nvPr>
            <p:ph type="dt" sz="half" idx="10"/>
          </p:nvPr>
        </p:nvSpPr>
        <p:spPr/>
        <p:txBody>
          <a:bodyPr rtlCol="0"/>
          <a:lstStyle/>
          <a:p>
            <a:pPr rtl="0"/>
            <a:fld id="{F0DA1B92-F483-452E-B181-F896EBAB63B4}" type="datetime1">
              <a:rPr lang="el-GR" noProof="0" smtClean="0"/>
              <a:t>6/10/2024</a:t>
            </a:fld>
            <a:endParaRPr lang="el-GR" noProof="0" dirty="0"/>
          </a:p>
        </p:txBody>
      </p:sp>
      <p:sp>
        <p:nvSpPr>
          <p:cNvPr id="5" name="Θέση υποσέλιδου 4"/>
          <p:cNvSpPr>
            <a:spLocks noGrp="1"/>
          </p:cNvSpPr>
          <p:nvPr>
            <p:ph type="ftr" sz="quarter" idx="11"/>
          </p:nvPr>
        </p:nvSpPr>
        <p:spPr/>
        <p:txBody>
          <a:bodyPr rtlCol="0"/>
          <a:lstStyle/>
          <a:p>
            <a:pPr rtl="0"/>
            <a:endParaRPr lang="el-GR" noProof="0" dirty="0"/>
          </a:p>
        </p:txBody>
      </p:sp>
      <p:sp>
        <p:nvSpPr>
          <p:cNvPr id="6" name="Θέση αριθμού διαφάνειας 5"/>
          <p:cNvSpPr>
            <a:spLocks noGrp="1"/>
          </p:cNvSpPr>
          <p:nvPr>
            <p:ph type="sldNum" sz="quarter" idx="12"/>
          </p:nvPr>
        </p:nvSpPr>
        <p:spPr/>
        <p:txBody>
          <a:bodyPr rtlCol="0"/>
          <a:lstStyle/>
          <a:p>
            <a:pPr rtl="0"/>
            <a:fld id="{6D22F896-40B5-4ADD-8801-0D06FADFA095}" type="slidenum">
              <a:rPr lang="el-GR" noProof="0" smtClean="0"/>
              <a:t>‹#›</a:t>
            </a:fld>
            <a:endParaRPr lang="el-GR" noProof="0" dirty="0"/>
          </a:p>
        </p:txBody>
      </p:sp>
      <p:sp>
        <p:nvSpPr>
          <p:cNvPr id="7" name="Πλαίσιο κειμένου 6"/>
          <p:cNvSpPr txBox="1"/>
          <p:nvPr/>
        </p:nvSpPr>
        <p:spPr>
          <a:xfrm>
            <a:off x="2194943" y="641225"/>
            <a:ext cx="415636" cy="369332"/>
          </a:xfrm>
          <a:prstGeom prst="rect">
            <a:avLst/>
          </a:prstGeom>
          <a:noFill/>
        </p:spPr>
        <p:txBody>
          <a:bodyPr wrap="square" rtlCol="0">
            <a:spAutoFit/>
          </a:bodyPr>
          <a:lstStyle/>
          <a:p>
            <a:pPr algn="r" rtl="0"/>
            <a:r>
              <a:rPr lang="el-GR" sz="1800" noProof="0" dirty="0">
                <a:solidFill>
                  <a:schemeClr val="accent6"/>
                </a:solidFill>
                <a:latin typeface="Wingdings 3" panose="05040102010807070707" pitchFamily="18" charset="2"/>
              </a:rPr>
              <a:t>z</a:t>
            </a:r>
            <a:endParaRPr lang="el-GR" sz="1000" noProof="0" dirty="0">
              <a:solidFill>
                <a:schemeClr val="accent6"/>
              </a:solidFill>
              <a:latin typeface="MS Shell Dlg 2" panose="020B060403050404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4" name="Ορθογώνιο 2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Ορθογώνιο 2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Πλαίσιο κειμένου 10"/>
          <p:cNvSpPr txBox="1"/>
          <p:nvPr/>
        </p:nvSpPr>
        <p:spPr>
          <a:xfrm>
            <a:off x="2191843" y="2962586"/>
            <a:ext cx="415636" cy="369332"/>
          </a:xfrm>
          <a:prstGeom prst="rect">
            <a:avLst/>
          </a:prstGeom>
          <a:noFill/>
        </p:spPr>
        <p:txBody>
          <a:bodyPr wrap="square" rtlCol="0">
            <a:spAutoFit/>
          </a:bodyPr>
          <a:lstStyle/>
          <a:p>
            <a:pPr algn="r" rtl="0"/>
            <a:r>
              <a:rPr lang="el-GR" sz="1800" noProof="0" dirty="0">
                <a:solidFill>
                  <a:schemeClr val="accent6"/>
                </a:solidFill>
                <a:latin typeface="Wingdings 3" panose="05040102010807070707" pitchFamily="18" charset="2"/>
              </a:rPr>
              <a:t>z</a:t>
            </a:r>
            <a:endParaRPr lang="el-GR" sz="1000" noProof="0" dirty="0">
              <a:solidFill>
                <a:schemeClr val="accent6"/>
              </a:solidFill>
              <a:latin typeface="MS Shell Dlg 2" panose="020B0604030504040204" pitchFamily="34" charset="0"/>
            </a:endParaRPr>
          </a:p>
        </p:txBody>
      </p:sp>
      <p:sp>
        <p:nvSpPr>
          <p:cNvPr id="2" name="Τίτλος 1"/>
          <p:cNvSpPr>
            <a:spLocks noGrp="1"/>
          </p:cNvSpPr>
          <p:nvPr>
            <p:ph type="title"/>
          </p:nvPr>
        </p:nvSpPr>
        <p:spPr>
          <a:xfrm>
            <a:off x="2609873" y="3147254"/>
            <a:ext cx="7956560" cy="1424746"/>
          </a:xfrm>
        </p:spPr>
        <p:txBody>
          <a:bodyPr rtlCol="0" anchor="t">
            <a:normAutofit/>
          </a:bodyPr>
          <a:lstStyle>
            <a:lvl1pPr algn="r">
              <a:defRPr sz="3200"/>
            </a:lvl1pPr>
          </a:lstStyle>
          <a:p>
            <a:pPr rtl="0"/>
            <a:r>
              <a:rPr lang="en-US" noProof="0"/>
              <a:t>Click to edit Master title style</a:t>
            </a:r>
            <a:endParaRPr lang="el-GR" noProof="0" dirty="0"/>
          </a:p>
        </p:txBody>
      </p:sp>
      <p:sp>
        <p:nvSpPr>
          <p:cNvPr id="3" name="Θέση κειμένου 2"/>
          <p:cNvSpPr>
            <a:spLocks noGrp="1"/>
          </p:cNvSpPr>
          <p:nvPr>
            <p:ph type="body" idx="1"/>
          </p:nvPr>
        </p:nvSpPr>
        <p:spPr>
          <a:xfrm>
            <a:off x="2773968" y="2268786"/>
            <a:ext cx="7791931" cy="878468"/>
          </a:xfrm>
        </p:spPr>
        <p:txBody>
          <a:bodyPr tIns="0" rtlCol="0" anchor="b">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n-US" noProof="0"/>
              <a:t>Click to edit Master text styles</a:t>
            </a:r>
          </a:p>
        </p:txBody>
      </p:sp>
      <p:sp>
        <p:nvSpPr>
          <p:cNvPr id="4" name="Θέση ημερομηνίας 3"/>
          <p:cNvSpPr>
            <a:spLocks noGrp="1"/>
          </p:cNvSpPr>
          <p:nvPr>
            <p:ph type="dt" sz="half" idx="10"/>
          </p:nvPr>
        </p:nvSpPr>
        <p:spPr/>
        <p:txBody>
          <a:bodyPr rtlCol="0"/>
          <a:lstStyle/>
          <a:p>
            <a:pPr rtl="0"/>
            <a:fld id="{046C1718-FCE1-470A-887E-E52DA35CD6F9}" type="datetime1">
              <a:rPr lang="el-GR" noProof="0" smtClean="0"/>
              <a:t>6/10/2024</a:t>
            </a:fld>
            <a:endParaRPr lang="el-GR" noProof="0" dirty="0"/>
          </a:p>
        </p:txBody>
      </p:sp>
      <p:sp>
        <p:nvSpPr>
          <p:cNvPr id="5" name="Θέση υποσέλιδου 4"/>
          <p:cNvSpPr>
            <a:spLocks noGrp="1"/>
          </p:cNvSpPr>
          <p:nvPr>
            <p:ph type="ftr" sz="quarter" idx="11"/>
          </p:nvPr>
        </p:nvSpPr>
        <p:spPr/>
        <p:txBody>
          <a:bodyPr rtlCol="0"/>
          <a:lstStyle/>
          <a:p>
            <a:pPr rtl="0"/>
            <a:endParaRPr lang="el-GR" noProof="0" dirty="0"/>
          </a:p>
        </p:txBody>
      </p:sp>
      <p:sp>
        <p:nvSpPr>
          <p:cNvPr id="6" name="Θέση αριθμού διαφάνειας 5"/>
          <p:cNvSpPr>
            <a:spLocks noGrp="1"/>
          </p:cNvSpPr>
          <p:nvPr>
            <p:ph type="sldNum" sz="quarter" idx="12"/>
          </p:nvPr>
        </p:nvSpPr>
        <p:spPr/>
        <p:txBody>
          <a:bodyPr rtlCol="0"/>
          <a:lstStyle/>
          <a:p>
            <a:pPr rtl="0"/>
            <a:fld id="{6D22F896-40B5-4ADD-8801-0D06FADFA095}" type="slidenum">
              <a:rPr lang="el-GR" noProof="0" smtClean="0"/>
              <a:t>‹#›</a:t>
            </a:fld>
            <a:endParaRPr lang="el-GR" noProof="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6" name="Ορθογώνιο 25"/>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Ορθογώνιο 26"/>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p:cNvSpPr>
            <a:spLocks noGrp="1"/>
          </p:cNvSpPr>
          <p:nvPr>
            <p:ph type="title"/>
          </p:nvPr>
        </p:nvSpPr>
        <p:spPr>
          <a:xfrm>
            <a:off x="2609873" y="805817"/>
            <a:ext cx="7950984" cy="1081705"/>
          </a:xfrm>
        </p:spPr>
        <p:txBody>
          <a:bodyPr rtlCol="0"/>
          <a:lstStyle/>
          <a:p>
            <a:pPr rtl="0"/>
            <a:r>
              <a:rPr lang="en-US" noProof="0"/>
              <a:t>Click to edit Master title style</a:t>
            </a:r>
            <a:endParaRPr lang="el-GR" noProof="0" dirty="0"/>
          </a:p>
        </p:txBody>
      </p:sp>
      <p:sp>
        <p:nvSpPr>
          <p:cNvPr id="3" name="Θέση περιεχομένου 2"/>
          <p:cNvSpPr>
            <a:spLocks noGrp="1"/>
          </p:cNvSpPr>
          <p:nvPr>
            <p:ph sz="half" idx="1"/>
          </p:nvPr>
        </p:nvSpPr>
        <p:spPr>
          <a:xfrm>
            <a:off x="2605374" y="2052116"/>
            <a:ext cx="3891960" cy="3997828"/>
          </a:xfrm>
        </p:spPr>
        <p:txBody>
          <a:bodyPr rtlCol="0"/>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l-GR" noProof="0" dirty="0"/>
          </a:p>
        </p:txBody>
      </p:sp>
      <p:sp>
        <p:nvSpPr>
          <p:cNvPr id="4" name="Θέση περιεχομένου 3"/>
          <p:cNvSpPr>
            <a:spLocks noGrp="1"/>
          </p:cNvSpPr>
          <p:nvPr>
            <p:ph sz="half" idx="2"/>
          </p:nvPr>
        </p:nvSpPr>
        <p:spPr>
          <a:xfrm>
            <a:off x="6666636" y="2052114"/>
            <a:ext cx="3894222" cy="3997829"/>
          </a:xfrm>
        </p:spPr>
        <p:txBody>
          <a:bodyPr rtlCol="0"/>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l-GR" noProof="0" dirty="0"/>
          </a:p>
        </p:txBody>
      </p:sp>
      <p:sp>
        <p:nvSpPr>
          <p:cNvPr id="5" name="Θέση ημερομηνίας 4"/>
          <p:cNvSpPr>
            <a:spLocks noGrp="1"/>
          </p:cNvSpPr>
          <p:nvPr>
            <p:ph type="dt" sz="half" idx="10"/>
          </p:nvPr>
        </p:nvSpPr>
        <p:spPr/>
        <p:txBody>
          <a:bodyPr rtlCol="0"/>
          <a:lstStyle/>
          <a:p>
            <a:pPr rtl="0"/>
            <a:fld id="{7282E6E1-42FF-4833-AC5E-9EA100BD40A3}" type="datetime1">
              <a:rPr lang="el-GR" noProof="0" smtClean="0"/>
              <a:t>6/10/2024</a:t>
            </a:fld>
            <a:endParaRPr lang="el-GR" noProof="0" dirty="0"/>
          </a:p>
        </p:txBody>
      </p:sp>
      <p:sp>
        <p:nvSpPr>
          <p:cNvPr id="6" name="Θέση υποσέλιδου 5"/>
          <p:cNvSpPr>
            <a:spLocks noGrp="1"/>
          </p:cNvSpPr>
          <p:nvPr>
            <p:ph type="ftr" sz="quarter" idx="11"/>
          </p:nvPr>
        </p:nvSpPr>
        <p:spPr/>
        <p:txBody>
          <a:bodyPr rtlCol="0"/>
          <a:lstStyle/>
          <a:p>
            <a:pPr rtl="0"/>
            <a:endParaRPr lang="el-GR" noProof="0" dirty="0"/>
          </a:p>
        </p:txBody>
      </p:sp>
      <p:sp>
        <p:nvSpPr>
          <p:cNvPr id="7" name="Θέση αριθμού διαφάνειας 6"/>
          <p:cNvSpPr>
            <a:spLocks noGrp="1"/>
          </p:cNvSpPr>
          <p:nvPr>
            <p:ph type="sldNum" sz="quarter" idx="12"/>
          </p:nvPr>
        </p:nvSpPr>
        <p:spPr/>
        <p:txBody>
          <a:bodyPr rtlCol="0"/>
          <a:lstStyle/>
          <a:p>
            <a:pPr rtl="0"/>
            <a:fld id="{6D22F896-40B5-4ADD-8801-0D06FADFA095}" type="slidenum">
              <a:rPr lang="el-GR" noProof="0" smtClean="0"/>
              <a:t>‹#›</a:t>
            </a:fld>
            <a:endParaRPr lang="el-GR" noProof="0" dirty="0"/>
          </a:p>
        </p:txBody>
      </p:sp>
      <p:sp>
        <p:nvSpPr>
          <p:cNvPr id="10" name="Πλαίσιο κειμένου 9"/>
          <p:cNvSpPr txBox="1"/>
          <p:nvPr/>
        </p:nvSpPr>
        <p:spPr>
          <a:xfrm>
            <a:off x="2196172" y="641223"/>
            <a:ext cx="415636" cy="369332"/>
          </a:xfrm>
          <a:prstGeom prst="rect">
            <a:avLst/>
          </a:prstGeom>
          <a:noFill/>
        </p:spPr>
        <p:txBody>
          <a:bodyPr wrap="square" rtlCol="0">
            <a:spAutoFit/>
          </a:bodyPr>
          <a:lstStyle/>
          <a:p>
            <a:pPr algn="r" rtl="0"/>
            <a:r>
              <a:rPr lang="el-GR" sz="1800" noProof="0" dirty="0">
                <a:solidFill>
                  <a:schemeClr val="accent6"/>
                </a:solidFill>
                <a:latin typeface="Wingdings 3" panose="05040102010807070707" pitchFamily="18" charset="2"/>
              </a:rPr>
              <a:t>z</a:t>
            </a:r>
            <a:endParaRPr lang="el-GR" sz="1000" noProof="0" dirty="0">
              <a:solidFill>
                <a:schemeClr val="accent6"/>
              </a:solidFill>
              <a:latin typeface="MS Shell Dlg 2" panose="020B060403050404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0" name="Ορθογώνιο 19"/>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Ορθογώνιο 20"/>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Πλαίσιο κειμένου 11"/>
          <p:cNvSpPr txBox="1"/>
          <p:nvPr/>
        </p:nvSpPr>
        <p:spPr>
          <a:xfrm>
            <a:off x="2193650" y="636424"/>
            <a:ext cx="415636" cy="369332"/>
          </a:xfrm>
          <a:prstGeom prst="rect">
            <a:avLst/>
          </a:prstGeom>
          <a:noFill/>
        </p:spPr>
        <p:txBody>
          <a:bodyPr wrap="square" rtlCol="0">
            <a:spAutoFit/>
          </a:bodyPr>
          <a:lstStyle/>
          <a:p>
            <a:pPr algn="r" rtl="0"/>
            <a:r>
              <a:rPr lang="el-GR" sz="1800" noProof="0" dirty="0">
                <a:solidFill>
                  <a:schemeClr val="accent6"/>
                </a:solidFill>
                <a:latin typeface="Wingdings 3" panose="05040102010807070707" pitchFamily="18" charset="2"/>
              </a:rPr>
              <a:t>z</a:t>
            </a:r>
            <a:endParaRPr lang="el-GR" sz="1000" noProof="0" dirty="0">
              <a:solidFill>
                <a:schemeClr val="accent6"/>
              </a:solidFill>
              <a:latin typeface="MS Shell Dlg 2" panose="020B0604030504040204" pitchFamily="34" charset="0"/>
            </a:endParaRPr>
          </a:p>
        </p:txBody>
      </p:sp>
      <p:sp>
        <p:nvSpPr>
          <p:cNvPr id="2" name="Τίτλος 1"/>
          <p:cNvSpPr>
            <a:spLocks noGrp="1"/>
          </p:cNvSpPr>
          <p:nvPr>
            <p:ph type="title"/>
          </p:nvPr>
        </p:nvSpPr>
        <p:spPr>
          <a:xfrm>
            <a:off x="2609873" y="805818"/>
            <a:ext cx="7956560" cy="1078348"/>
          </a:xfrm>
        </p:spPr>
        <p:txBody>
          <a:bodyPr rtlCol="0"/>
          <a:lstStyle/>
          <a:p>
            <a:pPr rtl="0"/>
            <a:r>
              <a:rPr lang="en-US" noProof="0"/>
              <a:t>Click to edit Master title style</a:t>
            </a:r>
            <a:endParaRPr lang="el-GR" noProof="0" dirty="0"/>
          </a:p>
        </p:txBody>
      </p:sp>
      <p:sp>
        <p:nvSpPr>
          <p:cNvPr id="3" name="Θέση κειμένου 2"/>
          <p:cNvSpPr>
            <a:spLocks noGrp="1"/>
          </p:cNvSpPr>
          <p:nvPr>
            <p:ph type="body" idx="1"/>
          </p:nvPr>
        </p:nvSpPr>
        <p:spPr>
          <a:xfrm>
            <a:off x="2609285" y="2052115"/>
            <a:ext cx="3896467" cy="713818"/>
          </a:xfrm>
        </p:spPr>
        <p:txBody>
          <a:bodyPr rtlCol="0"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US" noProof="0"/>
              <a:t>Click to edit Master text styles</a:t>
            </a:r>
          </a:p>
        </p:txBody>
      </p:sp>
      <p:sp>
        <p:nvSpPr>
          <p:cNvPr id="4" name="Θέση περιεχομένου 3"/>
          <p:cNvSpPr>
            <a:spLocks noGrp="1"/>
          </p:cNvSpPr>
          <p:nvPr>
            <p:ph sz="half" idx="2"/>
          </p:nvPr>
        </p:nvSpPr>
        <p:spPr>
          <a:xfrm>
            <a:off x="2609285" y="2851331"/>
            <a:ext cx="3893623" cy="3071434"/>
          </a:xfrm>
        </p:spPr>
        <p:txBody>
          <a:bodyPr rtlCol="0"/>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l-GR" noProof="0" dirty="0"/>
          </a:p>
        </p:txBody>
      </p:sp>
      <p:sp>
        <p:nvSpPr>
          <p:cNvPr id="5" name="Θέση κειμένου 4"/>
          <p:cNvSpPr>
            <a:spLocks noGrp="1"/>
          </p:cNvSpPr>
          <p:nvPr>
            <p:ph type="body" sz="quarter" idx="3"/>
          </p:nvPr>
        </p:nvSpPr>
        <p:spPr>
          <a:xfrm>
            <a:off x="6666634" y="2052115"/>
            <a:ext cx="3899798" cy="713818"/>
          </a:xfrm>
        </p:spPr>
        <p:txBody>
          <a:bodyPr rtlCol="0"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US" noProof="0"/>
              <a:t>Click to edit Master text styles</a:t>
            </a:r>
          </a:p>
        </p:txBody>
      </p:sp>
      <p:sp>
        <p:nvSpPr>
          <p:cNvPr id="6" name="Θέση περιεχομένου 5"/>
          <p:cNvSpPr>
            <a:spLocks noGrp="1"/>
          </p:cNvSpPr>
          <p:nvPr>
            <p:ph sz="quarter" idx="4"/>
          </p:nvPr>
        </p:nvSpPr>
        <p:spPr>
          <a:xfrm>
            <a:off x="6666635" y="2851331"/>
            <a:ext cx="3899798" cy="3071434"/>
          </a:xfrm>
        </p:spPr>
        <p:txBody>
          <a:bodyPr rtlCol="0"/>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l-GR" noProof="0" dirty="0"/>
          </a:p>
        </p:txBody>
      </p:sp>
      <p:sp>
        <p:nvSpPr>
          <p:cNvPr id="7" name="Θέση ημερομηνίας 6"/>
          <p:cNvSpPr>
            <a:spLocks noGrp="1"/>
          </p:cNvSpPr>
          <p:nvPr>
            <p:ph type="dt" sz="half" idx="10"/>
          </p:nvPr>
        </p:nvSpPr>
        <p:spPr/>
        <p:txBody>
          <a:bodyPr rtlCol="0"/>
          <a:lstStyle/>
          <a:p>
            <a:pPr rtl="0"/>
            <a:fld id="{E823204B-2B0D-4AF4-A2B9-61E033A7510F}" type="datetime1">
              <a:rPr lang="el-GR" noProof="0" smtClean="0"/>
              <a:t>6/10/2024</a:t>
            </a:fld>
            <a:endParaRPr lang="el-GR" noProof="0" dirty="0"/>
          </a:p>
        </p:txBody>
      </p:sp>
      <p:sp>
        <p:nvSpPr>
          <p:cNvPr id="8" name="Θέση υποσέλιδου 7"/>
          <p:cNvSpPr>
            <a:spLocks noGrp="1"/>
          </p:cNvSpPr>
          <p:nvPr>
            <p:ph type="ftr" sz="quarter" idx="11"/>
          </p:nvPr>
        </p:nvSpPr>
        <p:spPr/>
        <p:txBody>
          <a:bodyPr rtlCol="0"/>
          <a:lstStyle/>
          <a:p>
            <a:pPr rtl="0"/>
            <a:endParaRPr lang="el-GR" noProof="0" dirty="0"/>
          </a:p>
        </p:txBody>
      </p:sp>
      <p:sp>
        <p:nvSpPr>
          <p:cNvPr id="9" name="Θέση αριθμού διαφάνειας 8"/>
          <p:cNvSpPr>
            <a:spLocks noGrp="1"/>
          </p:cNvSpPr>
          <p:nvPr>
            <p:ph type="sldNum" sz="quarter" idx="12"/>
          </p:nvPr>
        </p:nvSpPr>
        <p:spPr/>
        <p:txBody>
          <a:bodyPr rtlCol="0"/>
          <a:lstStyle/>
          <a:p>
            <a:pPr rtl="0"/>
            <a:fld id="{6D22F896-40B5-4ADD-8801-0D06FADFA095}" type="slidenum">
              <a:rPr lang="el-GR" noProof="0" smtClean="0"/>
              <a:t>‹#›</a:t>
            </a:fld>
            <a:endParaRPr lang="el-GR" noProof="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13" name="Ορθογώνιο 12"/>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Ορθογώνιο 13"/>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p:cNvSpPr>
            <a:spLocks noGrp="1"/>
          </p:cNvSpPr>
          <p:nvPr>
            <p:ph type="title"/>
          </p:nvPr>
        </p:nvSpPr>
        <p:spPr/>
        <p:txBody>
          <a:bodyPr rtlCol="0"/>
          <a:lstStyle/>
          <a:p>
            <a:pPr rtl="0"/>
            <a:r>
              <a:rPr lang="en-US" noProof="0"/>
              <a:t>Click to edit Master title style</a:t>
            </a:r>
            <a:endParaRPr lang="el-GR" noProof="0" dirty="0"/>
          </a:p>
        </p:txBody>
      </p:sp>
      <p:sp>
        <p:nvSpPr>
          <p:cNvPr id="3" name="Θέση ημερομηνίας 2"/>
          <p:cNvSpPr>
            <a:spLocks noGrp="1"/>
          </p:cNvSpPr>
          <p:nvPr>
            <p:ph type="dt" sz="half" idx="10"/>
          </p:nvPr>
        </p:nvSpPr>
        <p:spPr/>
        <p:txBody>
          <a:bodyPr rtlCol="0"/>
          <a:lstStyle/>
          <a:p>
            <a:pPr rtl="0"/>
            <a:fld id="{65F1EB13-43C7-464D-B0F9-C7E80B64D4CC}" type="datetime1">
              <a:rPr lang="el-GR" noProof="0" smtClean="0"/>
              <a:t>6/10/2024</a:t>
            </a:fld>
            <a:endParaRPr lang="el-GR" noProof="0" dirty="0"/>
          </a:p>
        </p:txBody>
      </p:sp>
      <p:sp>
        <p:nvSpPr>
          <p:cNvPr id="4" name="Θέση υποσέλιδου 3"/>
          <p:cNvSpPr>
            <a:spLocks noGrp="1"/>
          </p:cNvSpPr>
          <p:nvPr>
            <p:ph type="ftr" sz="quarter" idx="11"/>
          </p:nvPr>
        </p:nvSpPr>
        <p:spPr/>
        <p:txBody>
          <a:bodyPr rtlCol="0"/>
          <a:lstStyle/>
          <a:p>
            <a:pPr rtl="0"/>
            <a:endParaRPr lang="el-GR" noProof="0" dirty="0"/>
          </a:p>
        </p:txBody>
      </p:sp>
      <p:sp>
        <p:nvSpPr>
          <p:cNvPr id="5" name="Θέση αριθμού διαφάνειας 4"/>
          <p:cNvSpPr>
            <a:spLocks noGrp="1"/>
          </p:cNvSpPr>
          <p:nvPr>
            <p:ph type="sldNum" sz="quarter" idx="12"/>
          </p:nvPr>
        </p:nvSpPr>
        <p:spPr/>
        <p:txBody>
          <a:bodyPr rtlCol="0"/>
          <a:lstStyle/>
          <a:p>
            <a:pPr rtl="0"/>
            <a:fld id="{6D22F896-40B5-4ADD-8801-0D06FADFA095}" type="slidenum">
              <a:rPr lang="el-GR" noProof="0" smtClean="0"/>
              <a:t>‹#›</a:t>
            </a:fld>
            <a:endParaRPr lang="el-GR" noProof="0" dirty="0"/>
          </a:p>
        </p:txBody>
      </p:sp>
      <p:sp>
        <p:nvSpPr>
          <p:cNvPr id="8" name="Πλαίσιο κειμένου 7"/>
          <p:cNvSpPr txBox="1"/>
          <p:nvPr/>
        </p:nvSpPr>
        <p:spPr>
          <a:xfrm>
            <a:off x="2196172" y="641226"/>
            <a:ext cx="415636" cy="369332"/>
          </a:xfrm>
          <a:prstGeom prst="rect">
            <a:avLst/>
          </a:prstGeom>
          <a:noFill/>
        </p:spPr>
        <p:txBody>
          <a:bodyPr wrap="square" rtlCol="0">
            <a:spAutoFit/>
          </a:bodyPr>
          <a:lstStyle/>
          <a:p>
            <a:pPr algn="r" rtl="0"/>
            <a:r>
              <a:rPr lang="el-GR" sz="1800" noProof="0" dirty="0">
                <a:solidFill>
                  <a:schemeClr val="accent6"/>
                </a:solidFill>
                <a:latin typeface="Wingdings 3" panose="05040102010807070707" pitchFamily="18" charset="2"/>
              </a:rPr>
              <a:t>z</a:t>
            </a:r>
            <a:endParaRPr lang="el-GR" sz="1000" noProof="0" dirty="0">
              <a:solidFill>
                <a:schemeClr val="accent6"/>
              </a:solidFill>
              <a:latin typeface="MS Shell Dlg 2" panose="020B060403050404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12" name="Ορθογώνιο 11"/>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Ορθογώνιο 12"/>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Θέση ημερομηνίας 1"/>
          <p:cNvSpPr>
            <a:spLocks noGrp="1"/>
          </p:cNvSpPr>
          <p:nvPr>
            <p:ph type="dt" sz="half" idx="10"/>
          </p:nvPr>
        </p:nvSpPr>
        <p:spPr/>
        <p:txBody>
          <a:bodyPr rtlCol="0"/>
          <a:lstStyle/>
          <a:p>
            <a:pPr rtl="0"/>
            <a:fld id="{A3CF185B-0C3A-4DA7-9D24-16DB1CA239AC}" type="datetime1">
              <a:rPr lang="el-GR" noProof="0" smtClean="0"/>
              <a:t>6/10/2024</a:t>
            </a:fld>
            <a:endParaRPr lang="el-GR" noProof="0" dirty="0"/>
          </a:p>
        </p:txBody>
      </p:sp>
      <p:sp>
        <p:nvSpPr>
          <p:cNvPr id="3" name="Θέση υποσέλιδου 2"/>
          <p:cNvSpPr>
            <a:spLocks noGrp="1"/>
          </p:cNvSpPr>
          <p:nvPr>
            <p:ph type="ftr" sz="quarter" idx="11"/>
          </p:nvPr>
        </p:nvSpPr>
        <p:spPr/>
        <p:txBody>
          <a:bodyPr rtlCol="0"/>
          <a:lstStyle/>
          <a:p>
            <a:pPr rtl="0"/>
            <a:endParaRPr lang="el-GR" noProof="0" dirty="0"/>
          </a:p>
        </p:txBody>
      </p:sp>
      <p:sp>
        <p:nvSpPr>
          <p:cNvPr id="4" name="Θέση αριθμού διαφάνειας 3"/>
          <p:cNvSpPr>
            <a:spLocks noGrp="1"/>
          </p:cNvSpPr>
          <p:nvPr>
            <p:ph type="sldNum" sz="quarter" idx="12"/>
          </p:nvPr>
        </p:nvSpPr>
        <p:spPr/>
        <p:txBody>
          <a:bodyPr rtlCol="0"/>
          <a:lstStyle/>
          <a:p>
            <a:pPr rtl="0"/>
            <a:fld id="{6D22F896-40B5-4ADD-8801-0D06FADFA095}" type="slidenum">
              <a:rPr lang="el-GR" noProof="0" smtClean="0"/>
              <a:t>‹#›</a:t>
            </a:fld>
            <a:endParaRPr lang="el-GR" noProof="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5" name="Ορθογώνιο 2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Ορθογώνιο 2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Πλαίσιο κειμένου 9"/>
          <p:cNvSpPr txBox="1"/>
          <p:nvPr/>
        </p:nvSpPr>
        <p:spPr>
          <a:xfrm>
            <a:off x="1554154" y="1127550"/>
            <a:ext cx="415636" cy="369332"/>
          </a:xfrm>
          <a:prstGeom prst="rect">
            <a:avLst/>
          </a:prstGeom>
          <a:noFill/>
        </p:spPr>
        <p:txBody>
          <a:bodyPr wrap="square" rtlCol="0">
            <a:spAutoFit/>
          </a:bodyPr>
          <a:lstStyle/>
          <a:p>
            <a:pPr algn="r" rtl="0"/>
            <a:r>
              <a:rPr lang="el-GR" sz="1800" noProof="0" dirty="0">
                <a:solidFill>
                  <a:schemeClr val="accent6"/>
                </a:solidFill>
                <a:latin typeface="Wingdings 3" panose="05040102010807070707" pitchFamily="18" charset="2"/>
              </a:rPr>
              <a:t>z</a:t>
            </a:r>
            <a:endParaRPr lang="el-GR" sz="1000" noProof="0" dirty="0">
              <a:solidFill>
                <a:schemeClr val="accent6"/>
              </a:solidFill>
              <a:latin typeface="MS Shell Dlg 2" panose="020B0604030504040204" pitchFamily="34" charset="0"/>
            </a:endParaRPr>
          </a:p>
        </p:txBody>
      </p:sp>
      <p:sp>
        <p:nvSpPr>
          <p:cNvPr id="2" name="Τίτλος 1"/>
          <p:cNvSpPr>
            <a:spLocks noGrp="1"/>
          </p:cNvSpPr>
          <p:nvPr>
            <p:ph type="title"/>
          </p:nvPr>
        </p:nvSpPr>
        <p:spPr>
          <a:xfrm>
            <a:off x="1970323" y="1282451"/>
            <a:ext cx="2664361" cy="1903241"/>
          </a:xfrm>
        </p:spPr>
        <p:txBody>
          <a:bodyPr rtlCol="0" anchor="b">
            <a:normAutofit/>
          </a:bodyPr>
          <a:lstStyle>
            <a:lvl1pPr algn="l">
              <a:defRPr sz="2400"/>
            </a:lvl1pPr>
          </a:lstStyle>
          <a:p>
            <a:pPr rtl="0"/>
            <a:r>
              <a:rPr lang="en-US" noProof="0"/>
              <a:t>Click to edit Master title style</a:t>
            </a:r>
            <a:endParaRPr lang="el-GR" noProof="0" dirty="0"/>
          </a:p>
        </p:txBody>
      </p:sp>
      <p:sp>
        <p:nvSpPr>
          <p:cNvPr id="3" name="Θέση περιεχομένου 2"/>
          <p:cNvSpPr>
            <a:spLocks noGrp="1"/>
          </p:cNvSpPr>
          <p:nvPr>
            <p:ph idx="1"/>
          </p:nvPr>
        </p:nvSpPr>
        <p:spPr>
          <a:xfrm>
            <a:off x="5120154" y="805818"/>
            <a:ext cx="5446278" cy="5244126"/>
          </a:xfrm>
        </p:spPr>
        <p:txBody>
          <a:bodyPr rtlCol="0" anchor="ct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l-GR" noProof="0" dirty="0"/>
          </a:p>
        </p:txBody>
      </p:sp>
      <p:sp>
        <p:nvSpPr>
          <p:cNvPr id="4" name="Θέση κειμένου 3"/>
          <p:cNvSpPr>
            <a:spLocks noGrp="1"/>
          </p:cNvSpPr>
          <p:nvPr>
            <p:ph type="body" sz="half" idx="2"/>
          </p:nvPr>
        </p:nvSpPr>
        <p:spPr>
          <a:xfrm>
            <a:off x="1970322" y="3186154"/>
            <a:ext cx="2664361" cy="2386397"/>
          </a:xfrm>
        </p:spPr>
        <p:txBody>
          <a:bodyPr rtlCol="0"/>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n-US" noProof="0"/>
              <a:t>Click to edit Master text styles</a:t>
            </a:r>
          </a:p>
        </p:txBody>
      </p:sp>
      <p:sp>
        <p:nvSpPr>
          <p:cNvPr id="5" name="Θέση ημερομηνίας 4"/>
          <p:cNvSpPr>
            <a:spLocks noGrp="1"/>
          </p:cNvSpPr>
          <p:nvPr>
            <p:ph type="dt" sz="half" idx="10"/>
          </p:nvPr>
        </p:nvSpPr>
        <p:spPr/>
        <p:txBody>
          <a:bodyPr rtlCol="0"/>
          <a:lstStyle/>
          <a:p>
            <a:pPr rtl="0"/>
            <a:fld id="{766C0004-F4A2-4B2C-B3F1-3E63C54036E7}" type="datetime1">
              <a:rPr lang="el-GR" noProof="0" smtClean="0"/>
              <a:t>6/10/2024</a:t>
            </a:fld>
            <a:endParaRPr lang="el-GR" noProof="0" dirty="0"/>
          </a:p>
        </p:txBody>
      </p:sp>
      <p:sp>
        <p:nvSpPr>
          <p:cNvPr id="6" name="Θέση υποσέλιδου 5"/>
          <p:cNvSpPr>
            <a:spLocks noGrp="1"/>
          </p:cNvSpPr>
          <p:nvPr>
            <p:ph type="ftr" sz="quarter" idx="11"/>
          </p:nvPr>
        </p:nvSpPr>
        <p:spPr/>
        <p:txBody>
          <a:bodyPr rtlCol="0"/>
          <a:lstStyle/>
          <a:p>
            <a:pPr rtl="0"/>
            <a:endParaRPr lang="el-GR" noProof="0" dirty="0"/>
          </a:p>
        </p:txBody>
      </p:sp>
      <p:sp>
        <p:nvSpPr>
          <p:cNvPr id="7" name="Θέση αριθμού διαφάνειας 6"/>
          <p:cNvSpPr>
            <a:spLocks noGrp="1"/>
          </p:cNvSpPr>
          <p:nvPr>
            <p:ph type="sldNum" sz="quarter" idx="12"/>
          </p:nvPr>
        </p:nvSpPr>
        <p:spPr/>
        <p:txBody>
          <a:bodyPr rtlCol="0"/>
          <a:lstStyle/>
          <a:p>
            <a:pPr rtl="0"/>
            <a:fld id="{6D22F896-40B5-4ADD-8801-0D06FADFA095}" type="slidenum">
              <a:rPr lang="el-GR" noProof="0" smtClean="0"/>
              <a:t>‹#›</a:t>
            </a:fld>
            <a:endParaRPr lang="el-GR" noProof="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19" name="Ορθογώνιο 1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Ορθογώνιο 19"/>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Θέση εικόνας 2"/>
          <p:cNvSpPr>
            <a:spLocks noGrp="1" noChangeAspect="1"/>
          </p:cNvSpPr>
          <p:nvPr>
            <p:ph type="pic" idx="1"/>
          </p:nvPr>
        </p:nvSpPr>
        <p:spPr>
          <a:xfrm>
            <a:off x="6747062" y="3229"/>
            <a:ext cx="4629734" cy="6858000"/>
          </a:xfr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rtlCol="0" anchor="t">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n-US" noProof="0"/>
              <a:t>Click icon to add picture</a:t>
            </a:r>
            <a:endParaRPr lang="el-GR" noProof="0" dirty="0"/>
          </a:p>
        </p:txBody>
      </p:sp>
      <p:sp>
        <p:nvSpPr>
          <p:cNvPr id="10" name="Πλαίσιο κειμένου 9"/>
          <p:cNvSpPr txBox="1"/>
          <p:nvPr/>
        </p:nvSpPr>
        <p:spPr>
          <a:xfrm>
            <a:off x="1554686" y="1127550"/>
            <a:ext cx="415636" cy="369332"/>
          </a:xfrm>
          <a:prstGeom prst="rect">
            <a:avLst/>
          </a:prstGeom>
          <a:noFill/>
        </p:spPr>
        <p:txBody>
          <a:bodyPr wrap="square" rtlCol="0">
            <a:spAutoFit/>
          </a:bodyPr>
          <a:lstStyle/>
          <a:p>
            <a:pPr algn="r" rtl="0"/>
            <a:r>
              <a:rPr lang="el-GR" sz="1800" noProof="0" dirty="0">
                <a:solidFill>
                  <a:schemeClr val="accent6"/>
                </a:solidFill>
                <a:latin typeface="Wingdings 3" panose="05040102010807070707" pitchFamily="18" charset="2"/>
              </a:rPr>
              <a:t>z</a:t>
            </a:r>
            <a:endParaRPr lang="el-GR" sz="1000" noProof="0" dirty="0">
              <a:solidFill>
                <a:schemeClr val="accent6"/>
              </a:solidFill>
              <a:latin typeface="MS Shell Dlg 2" panose="020B0604030504040204" pitchFamily="34" charset="0"/>
            </a:endParaRPr>
          </a:p>
        </p:txBody>
      </p:sp>
      <p:sp>
        <p:nvSpPr>
          <p:cNvPr id="2" name="Τίτλος 1"/>
          <p:cNvSpPr>
            <a:spLocks noGrp="1"/>
          </p:cNvSpPr>
          <p:nvPr>
            <p:ph type="title"/>
          </p:nvPr>
        </p:nvSpPr>
        <p:spPr>
          <a:xfrm>
            <a:off x="1971241" y="1282452"/>
            <a:ext cx="3970986" cy="1900473"/>
          </a:xfrm>
        </p:spPr>
        <p:txBody>
          <a:bodyPr rtlCol="0" anchor="b">
            <a:normAutofit/>
          </a:bodyPr>
          <a:lstStyle>
            <a:lvl1pPr algn="l">
              <a:defRPr sz="3200"/>
            </a:lvl1pPr>
          </a:lstStyle>
          <a:p>
            <a:pPr rtl="0"/>
            <a:r>
              <a:rPr lang="en-US" noProof="0"/>
              <a:t>Click to edit Master title style</a:t>
            </a:r>
            <a:endParaRPr lang="el-GR" noProof="0" dirty="0"/>
          </a:p>
        </p:txBody>
      </p:sp>
      <p:sp>
        <p:nvSpPr>
          <p:cNvPr id="4" name="Θέση κειμένου 3"/>
          <p:cNvSpPr>
            <a:spLocks noGrp="1"/>
          </p:cNvSpPr>
          <p:nvPr>
            <p:ph type="body" sz="half" idx="2"/>
          </p:nvPr>
        </p:nvSpPr>
        <p:spPr>
          <a:xfrm>
            <a:off x="1970322" y="3182928"/>
            <a:ext cx="3971874" cy="2386394"/>
          </a:xfrm>
        </p:spPr>
        <p:txBody>
          <a:bodyPr rtlCol="0">
            <a:normAutofit/>
          </a:bodyPr>
          <a:lstStyle>
            <a:lvl1pPr marL="0" indent="0" algn="l">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n-US" noProof="0"/>
              <a:t>Click to edit Master text styles</a:t>
            </a:r>
          </a:p>
        </p:txBody>
      </p:sp>
      <p:sp>
        <p:nvSpPr>
          <p:cNvPr id="5" name="Θέση ημερομηνίας 4"/>
          <p:cNvSpPr>
            <a:spLocks noGrp="1"/>
          </p:cNvSpPr>
          <p:nvPr>
            <p:ph type="dt" sz="half" idx="10"/>
          </p:nvPr>
        </p:nvSpPr>
        <p:spPr/>
        <p:txBody>
          <a:bodyPr rtlCol="0"/>
          <a:lstStyle/>
          <a:p>
            <a:pPr rtl="0"/>
            <a:fld id="{7C95F5BA-6E75-4DF8-8519-51C3AAF1C28F}" type="datetime1">
              <a:rPr lang="el-GR" noProof="0" smtClean="0"/>
              <a:t>6/10/2024</a:t>
            </a:fld>
            <a:endParaRPr lang="el-GR" noProof="0" dirty="0"/>
          </a:p>
        </p:txBody>
      </p:sp>
      <p:sp>
        <p:nvSpPr>
          <p:cNvPr id="6" name="Θέση υποσέλιδου 5"/>
          <p:cNvSpPr>
            <a:spLocks noGrp="1"/>
          </p:cNvSpPr>
          <p:nvPr>
            <p:ph type="ftr" sz="quarter" idx="11"/>
          </p:nvPr>
        </p:nvSpPr>
        <p:spPr/>
        <p:txBody>
          <a:bodyPr rtlCol="0"/>
          <a:lstStyle/>
          <a:p>
            <a:pPr rtl="0"/>
            <a:endParaRPr lang="el-GR" noProof="0" dirty="0"/>
          </a:p>
        </p:txBody>
      </p:sp>
      <p:sp>
        <p:nvSpPr>
          <p:cNvPr id="7" name="Θέση αριθμού διαφάνειας 6"/>
          <p:cNvSpPr>
            <a:spLocks noGrp="1"/>
          </p:cNvSpPr>
          <p:nvPr>
            <p:ph type="sldNum" sz="quarter" idx="12"/>
          </p:nvPr>
        </p:nvSpPr>
        <p:spPr/>
        <p:txBody>
          <a:bodyPr rtlCol="0"/>
          <a:lstStyle/>
          <a:p>
            <a:pPr rtl="0"/>
            <a:fld id="{6D22F896-40B5-4ADD-8801-0D06FADFA095}" type="slidenum">
              <a:rPr lang="el-GR" noProof="0" smtClean="0"/>
              <a:t>‹#›</a:t>
            </a:fld>
            <a:endParaRPr lang="el-GR" noProof="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8" name="Εικόνα 17"/>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2831794" y="2105202"/>
            <a:ext cx="9360205" cy="4752798"/>
          </a:xfrm>
          <a:prstGeom prst="rect">
            <a:avLst/>
          </a:prstGeom>
        </p:spPr>
      </p:pic>
      <p:pic>
        <p:nvPicPr>
          <p:cNvPr id="15" name="Εικόνα 14"/>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0" y="0"/>
            <a:ext cx="12189867" cy="6858000"/>
          </a:xfrm>
          <a:prstGeom prst="rect">
            <a:avLst/>
          </a:prstGeom>
        </p:spPr>
      </p:pic>
      <p:sp>
        <p:nvSpPr>
          <p:cNvPr id="8" name="Ορθογώνιο 7"/>
          <p:cNvSpPr/>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Θέση τίτλου 1"/>
          <p:cNvSpPr>
            <a:spLocks noGrp="1"/>
          </p:cNvSpPr>
          <p:nvPr>
            <p:ph type="title"/>
          </p:nvPr>
        </p:nvSpPr>
        <p:spPr>
          <a:xfrm>
            <a:off x="2611808" y="808056"/>
            <a:ext cx="7958331" cy="1077229"/>
          </a:xfrm>
          <a:prstGeom prst="rect">
            <a:avLst/>
          </a:prstGeom>
        </p:spPr>
        <p:txBody>
          <a:bodyPr vert="horz" lIns="91440" tIns="45720" rIns="91440" bIns="45720" rtlCol="0" anchor="t">
            <a:normAutofit/>
          </a:bodyPr>
          <a:lstStyle/>
          <a:p>
            <a:pPr rtl="0"/>
            <a:r>
              <a:rPr lang="el-GR" noProof="0" dirty="0"/>
              <a:t>Κάντε κλικ για να επεξεργαστείτε το Στυλ κύριου τίτλου</a:t>
            </a:r>
          </a:p>
        </p:txBody>
      </p:sp>
      <p:sp>
        <p:nvSpPr>
          <p:cNvPr id="3" name="Θέση κειμένου 2"/>
          <p:cNvSpPr>
            <a:spLocks noGrp="1"/>
          </p:cNvSpPr>
          <p:nvPr>
            <p:ph type="body" idx="1"/>
          </p:nvPr>
        </p:nvSpPr>
        <p:spPr>
          <a:xfrm>
            <a:off x="2773599" y="2052116"/>
            <a:ext cx="7796540" cy="3997828"/>
          </a:xfrm>
          <a:prstGeom prst="rect">
            <a:avLst/>
          </a:prstGeom>
        </p:spPr>
        <p:txBody>
          <a:bodyPr vert="horz" lIns="91440" tIns="45720" rIns="91440" bIns="45720" rtlCol="0">
            <a:normAutofit/>
          </a:bodyPr>
          <a:lstStyle/>
          <a:p>
            <a:pPr lvl="0" rtl="0"/>
            <a:r>
              <a:rPr lang="el-GR" noProof="0" dirty="0"/>
              <a:t>Κάντε κλικ για επεξεργασία των στυλ κειμένου του υποδείγματος</a:t>
            </a:r>
          </a:p>
          <a:p>
            <a:pPr lvl="1" rtl="0"/>
            <a:r>
              <a:rPr lang="el-GR" noProof="0" dirty="0"/>
              <a:t>Δεύτερου επιπέδου</a:t>
            </a:r>
          </a:p>
          <a:p>
            <a:pPr lvl="2" rtl="0"/>
            <a:r>
              <a:rPr lang="el-GR" noProof="0" dirty="0"/>
              <a:t>Τρίτου επιπέδου</a:t>
            </a:r>
          </a:p>
          <a:p>
            <a:pPr lvl="3" rtl="0"/>
            <a:r>
              <a:rPr lang="el-GR" noProof="0" dirty="0"/>
              <a:t>Τέταρτου επιπέδου</a:t>
            </a:r>
          </a:p>
          <a:p>
            <a:pPr lvl="4" rtl="0"/>
            <a:r>
              <a:rPr lang="el-GR" noProof="0" dirty="0"/>
              <a:t>Πέμπτου επιπέδου</a:t>
            </a:r>
          </a:p>
        </p:txBody>
      </p:sp>
      <p:sp>
        <p:nvSpPr>
          <p:cNvPr id="4" name="Θέση ημερομηνίας 3"/>
          <p:cNvSpPr>
            <a:spLocks noGrp="1"/>
          </p:cNvSpPr>
          <p:nvPr>
            <p:ph type="dt" sz="half" idx="2"/>
          </p:nvPr>
        </p:nvSpPr>
        <p:spPr>
          <a:xfrm rot="5400000">
            <a:off x="-810065" y="5270604"/>
            <a:ext cx="2662729" cy="182880"/>
          </a:xfrm>
          <a:prstGeom prst="rect">
            <a:avLst/>
          </a:prstGeom>
        </p:spPr>
        <p:txBody>
          <a:bodyPr vert="horz" lIns="91440" tIns="18288" rIns="91440" bIns="45720" rtlCol="0" anchor="t"/>
          <a:lstStyle>
            <a:lvl1pPr algn="r">
              <a:defRPr sz="800">
                <a:solidFill>
                  <a:schemeClr val="tx1">
                    <a:tint val="75000"/>
                  </a:schemeClr>
                </a:solidFill>
                <a:latin typeface="+mn-lt"/>
              </a:defRPr>
            </a:lvl1pPr>
          </a:lstStyle>
          <a:p>
            <a:pPr rtl="0"/>
            <a:fld id="{7DDCB7E5-386C-4E2C-A82E-430A9506FEC8}" type="datetime1">
              <a:rPr lang="el-GR" noProof="0" smtClean="0"/>
              <a:t>6/10/2024</a:t>
            </a:fld>
            <a:endParaRPr lang="el-GR" noProof="0" dirty="0"/>
          </a:p>
        </p:txBody>
      </p:sp>
      <p:sp>
        <p:nvSpPr>
          <p:cNvPr id="5" name="Θέση υποσέλιδου 4"/>
          <p:cNvSpPr>
            <a:spLocks noGrp="1"/>
          </p:cNvSpPr>
          <p:nvPr>
            <p:ph type="ftr" sz="quarter" idx="3"/>
          </p:nvPr>
        </p:nvSpPr>
        <p:spPr>
          <a:xfrm rot="5400000">
            <a:off x="-2237130" y="3661144"/>
            <a:ext cx="5885352" cy="179176"/>
          </a:xfrm>
          <a:prstGeom prst="rect">
            <a:avLst/>
          </a:prstGeom>
        </p:spPr>
        <p:txBody>
          <a:bodyPr vert="horz" lIns="91440" tIns="45720" rIns="91440" bIns="18288" rtlCol="0" anchor="b"/>
          <a:lstStyle>
            <a:lvl1pPr algn="r">
              <a:defRPr sz="800">
                <a:solidFill>
                  <a:schemeClr val="tx1">
                    <a:tint val="75000"/>
                  </a:schemeClr>
                </a:solidFill>
              </a:defRPr>
            </a:lvl1pPr>
          </a:lstStyle>
          <a:p>
            <a:pPr rtl="0"/>
            <a:endParaRPr lang="el-GR" noProof="0" dirty="0"/>
          </a:p>
        </p:txBody>
      </p:sp>
      <p:sp>
        <p:nvSpPr>
          <p:cNvPr id="6" name="Θέση αριθμού διαφάνειας 5"/>
          <p:cNvSpPr>
            <a:spLocks noGrp="1"/>
          </p:cNvSpPr>
          <p:nvPr>
            <p:ph type="sldNum" sz="quarter" idx="4"/>
          </p:nvPr>
        </p:nvSpPr>
        <p:spPr>
          <a:xfrm>
            <a:off x="158407" y="164592"/>
            <a:ext cx="636727" cy="322851"/>
          </a:xfrm>
          <a:prstGeom prst="rect">
            <a:avLst/>
          </a:prstGeom>
        </p:spPr>
        <p:txBody>
          <a:bodyPr vert="horz" lIns="91440" tIns="45720" rIns="45720" bIns="45720" rtlCol="0" anchor="ctr"/>
          <a:lstStyle>
            <a:lvl1pPr algn="r">
              <a:defRPr sz="1800">
                <a:solidFill>
                  <a:schemeClr val="tx1">
                    <a:tint val="75000"/>
                  </a:schemeClr>
                </a:solidFill>
              </a:defRPr>
            </a:lvl1pPr>
          </a:lstStyle>
          <a:p>
            <a:pPr rtl="0"/>
            <a:fld id="{6D22F896-40B5-4ADD-8801-0D06FADFA095}" type="slidenum">
              <a:rPr lang="el-GR" noProof="0" smtClean="0"/>
              <a:pPr/>
              <a:t>‹#›</a:t>
            </a:fld>
            <a:endParaRPr lang="el-GR" noProof="0" dirty="0"/>
          </a:p>
        </p:txBody>
      </p:sp>
      <p:sp>
        <p:nvSpPr>
          <p:cNvPr id="57" name="Ορθογώνιο 56"/>
          <p:cNvSpPr/>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r" defTabSz="914400" rtl="0" eaLnBrk="1" latinLnBrk="0" hangingPunct="1">
        <a:lnSpc>
          <a:spcPct val="90000"/>
        </a:lnSpc>
        <a:spcBef>
          <a:spcPct val="0"/>
        </a:spcBef>
        <a:buNone/>
        <a:defRPr sz="3400" b="0" i="0" kern="1200" cap="none">
          <a:solidFill>
            <a:schemeClr val="tx1"/>
          </a:solidFill>
          <a:effectLst/>
          <a:latin typeface="+mj-lt"/>
          <a:ea typeface="+mj-ea"/>
          <a:cs typeface="+mj-cs"/>
        </a:defRPr>
      </a:lvl1pPr>
    </p:titleStyle>
    <p:body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blipFill>
        <a:effectLst/>
      </p:bgPr>
    </p:bg>
    <p:spTree>
      <p:nvGrpSpPr>
        <p:cNvPr id="1" name=""/>
        <p:cNvGrpSpPr/>
        <p:nvPr/>
      </p:nvGrpSpPr>
      <p:grpSpPr>
        <a:xfrm>
          <a:off x="0" y="0"/>
          <a:ext cx="0" cy="0"/>
          <a:chOff x="0" y="0"/>
          <a:chExt cx="0" cy="0"/>
        </a:xfrm>
      </p:grpSpPr>
      <p:sp useBgFill="1">
        <p:nvSpPr>
          <p:cNvPr id="46" name="Ορθογώνιο 45">
            <a:extLst>
              <a:ext uri="{FF2B5EF4-FFF2-40B4-BE49-F238E27FC236}">
                <a16:creationId xmlns:a16="http://schemas.microsoft.com/office/drawing/2014/main" id="{8F3CF990-ACB8-443A-BB74-D36EC8A00B0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dirty="0"/>
          </a:p>
        </p:txBody>
      </p:sp>
      <p:pic>
        <p:nvPicPr>
          <p:cNvPr id="48" name="Εικόνα 47">
            <a:extLst>
              <a:ext uri="{FF2B5EF4-FFF2-40B4-BE49-F238E27FC236}">
                <a16:creationId xmlns:a16="http://schemas.microsoft.com/office/drawing/2014/main" id="{00B98862-BEE1-44FB-A335-A1B9106B445E}"/>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screen">
            <a:extLst>
              <a:ext uri="{28A0092B-C50C-407E-A947-70E740481C1C}">
                <a14:useLocalDpi xmlns:a14="http://schemas.microsoft.com/office/drawing/2010/main"/>
              </a:ext>
            </a:extLst>
          </a:blip>
          <a:stretch>
            <a:fillRect/>
          </a:stretch>
        </p:blipFill>
        <p:spPr>
          <a:xfrm>
            <a:off x="2831794" y="2105202"/>
            <a:ext cx="9360205" cy="4752798"/>
          </a:xfrm>
          <a:prstGeom prst="rect">
            <a:avLst/>
          </a:prstGeom>
          <a:noFill/>
        </p:spPr>
      </p:pic>
      <p:sp>
        <p:nvSpPr>
          <p:cNvPr id="50" name="Ελεύθερη σχεδίαση: Σχήμα 49">
            <a:extLst>
              <a:ext uri="{FF2B5EF4-FFF2-40B4-BE49-F238E27FC236}">
                <a16:creationId xmlns:a16="http://schemas.microsoft.com/office/drawing/2014/main" id="{65F94F98-3A57-49AA-838E-91AAF600B6E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678519" y="-1660968"/>
            <a:ext cx="5838229" cy="11188733"/>
          </a:xfrm>
          <a:custGeom>
            <a:avLst/>
            <a:gdLst>
              <a:gd name="connsiteX0" fmla="*/ 0 w 7821919"/>
              <a:gd name="connsiteY0" fmla="*/ 0 h 6858000"/>
              <a:gd name="connsiteX1" fmla="*/ 6983367 w 7821919"/>
              <a:gd name="connsiteY1" fmla="*/ 0 h 6858000"/>
              <a:gd name="connsiteX2" fmla="*/ 6982269 w 7821919"/>
              <a:gd name="connsiteY2" fmla="*/ 1331 h 6858000"/>
              <a:gd name="connsiteX3" fmla="*/ 6833782 w 7821919"/>
              <a:gd name="connsiteY3" fmla="*/ 487443 h 6858000"/>
              <a:gd name="connsiteX4" fmla="*/ 6851446 w 7821919"/>
              <a:gd name="connsiteY4" fmla="*/ 662666 h 6858000"/>
              <a:gd name="connsiteX5" fmla="*/ 6857532 w 7821919"/>
              <a:gd name="connsiteY5" fmla="*/ 686333 h 6858000"/>
              <a:gd name="connsiteX6" fmla="*/ 6806927 w 7821919"/>
              <a:gd name="connsiteY6" fmla="*/ 699345 h 6858000"/>
              <a:gd name="connsiteX7" fmla="*/ 5555365 w 7821919"/>
              <a:gd name="connsiteY7" fmla="*/ 2400515 h 6858000"/>
              <a:gd name="connsiteX8" fmla="*/ 7336617 w 7821919"/>
              <a:gd name="connsiteY8" fmla="*/ 4181767 h 6858000"/>
              <a:gd name="connsiteX9" fmla="*/ 7452815 w 7821919"/>
              <a:gd name="connsiteY9" fmla="*/ 4175900 h 6858000"/>
              <a:gd name="connsiteX10" fmla="*/ 7437456 w 7821919"/>
              <a:gd name="connsiteY10" fmla="*/ 4225378 h 6858000"/>
              <a:gd name="connsiteX11" fmla="*/ 7428275 w 7821919"/>
              <a:gd name="connsiteY11" fmla="*/ 4316448 h 6858000"/>
              <a:gd name="connsiteX12" fmla="*/ 7789089 w 7821919"/>
              <a:gd name="connsiteY12" fmla="*/ 4759152 h 6858000"/>
              <a:gd name="connsiteX13" fmla="*/ 7821919 w 7821919"/>
              <a:gd name="connsiteY13" fmla="*/ 4762461 h 6858000"/>
              <a:gd name="connsiteX14" fmla="*/ 7809638 w 7821919"/>
              <a:gd name="connsiteY14" fmla="*/ 4785088 h 6858000"/>
              <a:gd name="connsiteX15" fmla="*/ 7794661 w 7821919"/>
              <a:gd name="connsiteY15" fmla="*/ 4833335 h 6858000"/>
              <a:gd name="connsiteX16" fmla="*/ 7524776 w 7821919"/>
              <a:gd name="connsiteY16" fmla="*/ 4917113 h 6858000"/>
              <a:gd name="connsiteX17" fmla="*/ 6642110 w 7821919"/>
              <a:gd name="connsiteY17" fmla="*/ 6248746 h 6858000"/>
              <a:gd name="connsiteX18" fmla="*/ 6755682 w 7821919"/>
              <a:gd name="connsiteY18" fmla="*/ 6811285 h 6858000"/>
              <a:gd name="connsiteX19" fmla="*/ 6778185 w 7821919"/>
              <a:gd name="connsiteY19" fmla="*/ 6858000 h 6858000"/>
              <a:gd name="connsiteX20" fmla="*/ 0 w 7821919"/>
              <a:gd name="connsiteY2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821919" h="6858000">
                <a:moveTo>
                  <a:pt x="0" y="0"/>
                </a:moveTo>
                <a:lnTo>
                  <a:pt x="6983367" y="0"/>
                </a:lnTo>
                <a:lnTo>
                  <a:pt x="6982269" y="1331"/>
                </a:lnTo>
                <a:cubicBezTo>
                  <a:pt x="6888522" y="140095"/>
                  <a:pt x="6833782" y="307376"/>
                  <a:pt x="6833782" y="487443"/>
                </a:cubicBezTo>
                <a:cubicBezTo>
                  <a:pt x="6833782" y="547466"/>
                  <a:pt x="6839864" y="606067"/>
                  <a:pt x="6851446" y="662666"/>
                </a:cubicBezTo>
                <a:lnTo>
                  <a:pt x="6857532" y="686333"/>
                </a:lnTo>
                <a:lnTo>
                  <a:pt x="6806927" y="699345"/>
                </a:lnTo>
                <a:cubicBezTo>
                  <a:pt x="6081835" y="924872"/>
                  <a:pt x="5555365" y="1601212"/>
                  <a:pt x="5555365" y="2400515"/>
                </a:cubicBezTo>
                <a:cubicBezTo>
                  <a:pt x="5555365" y="3384273"/>
                  <a:pt x="6352859" y="4181767"/>
                  <a:pt x="7336617" y="4181767"/>
                </a:cubicBezTo>
                <a:lnTo>
                  <a:pt x="7452815" y="4175900"/>
                </a:lnTo>
                <a:lnTo>
                  <a:pt x="7437456" y="4225378"/>
                </a:lnTo>
                <a:cubicBezTo>
                  <a:pt x="7431436" y="4254794"/>
                  <a:pt x="7428275" y="4285252"/>
                  <a:pt x="7428275" y="4316448"/>
                </a:cubicBezTo>
                <a:cubicBezTo>
                  <a:pt x="7428275" y="4534821"/>
                  <a:pt x="7583172" y="4717015"/>
                  <a:pt x="7789089" y="4759152"/>
                </a:cubicBezTo>
                <a:lnTo>
                  <a:pt x="7821919" y="4762461"/>
                </a:lnTo>
                <a:lnTo>
                  <a:pt x="7809638" y="4785088"/>
                </a:lnTo>
                <a:lnTo>
                  <a:pt x="7794661" y="4833335"/>
                </a:lnTo>
                <a:lnTo>
                  <a:pt x="7524776" y="4917113"/>
                </a:lnTo>
                <a:cubicBezTo>
                  <a:pt x="7006070" y="5136507"/>
                  <a:pt x="6642110" y="5650122"/>
                  <a:pt x="6642110" y="6248746"/>
                </a:cubicBezTo>
                <a:cubicBezTo>
                  <a:pt x="6642110" y="6448287"/>
                  <a:pt x="6682550" y="6638383"/>
                  <a:pt x="6755682" y="6811285"/>
                </a:cubicBezTo>
                <a:lnTo>
                  <a:pt x="6778185" y="6858000"/>
                </a:lnTo>
                <a:lnTo>
                  <a:pt x="0" y="6858000"/>
                </a:lnTo>
                <a:close/>
              </a:path>
            </a:pathLst>
          </a:custGeom>
          <a:gradFill>
            <a:gsLst>
              <a:gs pos="25000">
                <a:schemeClr val="accent1">
                  <a:alpha val="0"/>
                </a:schemeClr>
              </a:gs>
              <a:gs pos="100000">
                <a:schemeClr val="accent1">
                  <a:alpha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52" name="Εικόνα 51">
            <a:extLst>
              <a:ext uri="{FF2B5EF4-FFF2-40B4-BE49-F238E27FC236}">
                <a16:creationId xmlns:a16="http://schemas.microsoft.com/office/drawing/2014/main" id="{7185CF21-0594-48C0-9F3E-254D6BCE9D9B}"/>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cstate="screen">
            <a:extLst>
              <a:ext uri="{28A0092B-C50C-407E-A947-70E740481C1C}">
                <a14:useLocalDpi xmlns:a14="http://schemas.microsoft.com/office/drawing/2010/main"/>
              </a:ext>
            </a:extLst>
          </a:blip>
          <a:stretch>
            <a:fillRect/>
          </a:stretch>
        </p:blipFill>
        <p:spPr>
          <a:xfrm>
            <a:off x="45489" y="-5487"/>
            <a:ext cx="12189867" cy="6858000"/>
          </a:xfrm>
          <a:prstGeom prst="rect">
            <a:avLst/>
          </a:prstGeom>
        </p:spPr>
      </p:pic>
      <p:sp>
        <p:nvSpPr>
          <p:cNvPr id="54" name="Ορθογώνιο 53">
            <a:extLst>
              <a:ext uri="{FF2B5EF4-FFF2-40B4-BE49-F238E27FC236}">
                <a16:creationId xmlns:a16="http://schemas.microsoft.com/office/drawing/2014/main" id="{A0B5529D-5CAA-4BF2-B5C9-34705E7661F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59909" cy="6858000"/>
          </a:xfrm>
          <a:prstGeom prst="rect">
            <a:avLst/>
          </a:prstGeom>
          <a:solidFill>
            <a:schemeClr val="bg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 name="Ελεύθερη σχεδίαση: Σχήμα 55">
            <a:extLst>
              <a:ext uri="{FF2B5EF4-FFF2-40B4-BE49-F238E27FC236}">
                <a16:creationId xmlns:a16="http://schemas.microsoft.com/office/drawing/2014/main" id="{FBD68200-BC03-4015-860B-CD5C30CD76B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9910" y="0"/>
            <a:ext cx="7869544" cy="6858000"/>
          </a:xfrm>
          <a:custGeom>
            <a:avLst/>
            <a:gdLst>
              <a:gd name="connsiteX0" fmla="*/ 0 w 7821919"/>
              <a:gd name="connsiteY0" fmla="*/ 0 h 6858000"/>
              <a:gd name="connsiteX1" fmla="*/ 6983367 w 7821919"/>
              <a:gd name="connsiteY1" fmla="*/ 0 h 6858000"/>
              <a:gd name="connsiteX2" fmla="*/ 6982269 w 7821919"/>
              <a:gd name="connsiteY2" fmla="*/ 1331 h 6858000"/>
              <a:gd name="connsiteX3" fmla="*/ 6833782 w 7821919"/>
              <a:gd name="connsiteY3" fmla="*/ 487443 h 6858000"/>
              <a:gd name="connsiteX4" fmla="*/ 6851446 w 7821919"/>
              <a:gd name="connsiteY4" fmla="*/ 662666 h 6858000"/>
              <a:gd name="connsiteX5" fmla="*/ 6857532 w 7821919"/>
              <a:gd name="connsiteY5" fmla="*/ 686333 h 6858000"/>
              <a:gd name="connsiteX6" fmla="*/ 6806927 w 7821919"/>
              <a:gd name="connsiteY6" fmla="*/ 699345 h 6858000"/>
              <a:gd name="connsiteX7" fmla="*/ 5555365 w 7821919"/>
              <a:gd name="connsiteY7" fmla="*/ 2400515 h 6858000"/>
              <a:gd name="connsiteX8" fmla="*/ 7336617 w 7821919"/>
              <a:gd name="connsiteY8" fmla="*/ 4181767 h 6858000"/>
              <a:gd name="connsiteX9" fmla="*/ 7452815 w 7821919"/>
              <a:gd name="connsiteY9" fmla="*/ 4175900 h 6858000"/>
              <a:gd name="connsiteX10" fmla="*/ 7437456 w 7821919"/>
              <a:gd name="connsiteY10" fmla="*/ 4225378 h 6858000"/>
              <a:gd name="connsiteX11" fmla="*/ 7428275 w 7821919"/>
              <a:gd name="connsiteY11" fmla="*/ 4316448 h 6858000"/>
              <a:gd name="connsiteX12" fmla="*/ 7789089 w 7821919"/>
              <a:gd name="connsiteY12" fmla="*/ 4759152 h 6858000"/>
              <a:gd name="connsiteX13" fmla="*/ 7821919 w 7821919"/>
              <a:gd name="connsiteY13" fmla="*/ 4762461 h 6858000"/>
              <a:gd name="connsiteX14" fmla="*/ 7809638 w 7821919"/>
              <a:gd name="connsiteY14" fmla="*/ 4785088 h 6858000"/>
              <a:gd name="connsiteX15" fmla="*/ 7794661 w 7821919"/>
              <a:gd name="connsiteY15" fmla="*/ 4833335 h 6858000"/>
              <a:gd name="connsiteX16" fmla="*/ 7524776 w 7821919"/>
              <a:gd name="connsiteY16" fmla="*/ 4917113 h 6858000"/>
              <a:gd name="connsiteX17" fmla="*/ 6642110 w 7821919"/>
              <a:gd name="connsiteY17" fmla="*/ 6248746 h 6858000"/>
              <a:gd name="connsiteX18" fmla="*/ 6755682 w 7821919"/>
              <a:gd name="connsiteY18" fmla="*/ 6811285 h 6858000"/>
              <a:gd name="connsiteX19" fmla="*/ 6778185 w 7821919"/>
              <a:gd name="connsiteY19" fmla="*/ 6858000 h 6858000"/>
              <a:gd name="connsiteX20" fmla="*/ 0 w 7821919"/>
              <a:gd name="connsiteY2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821919" h="6858000">
                <a:moveTo>
                  <a:pt x="0" y="0"/>
                </a:moveTo>
                <a:lnTo>
                  <a:pt x="6983367" y="0"/>
                </a:lnTo>
                <a:lnTo>
                  <a:pt x="6982269" y="1331"/>
                </a:lnTo>
                <a:cubicBezTo>
                  <a:pt x="6888522" y="140095"/>
                  <a:pt x="6833782" y="307376"/>
                  <a:pt x="6833782" y="487443"/>
                </a:cubicBezTo>
                <a:cubicBezTo>
                  <a:pt x="6833782" y="547466"/>
                  <a:pt x="6839864" y="606067"/>
                  <a:pt x="6851446" y="662666"/>
                </a:cubicBezTo>
                <a:lnTo>
                  <a:pt x="6857532" y="686333"/>
                </a:lnTo>
                <a:lnTo>
                  <a:pt x="6806927" y="699345"/>
                </a:lnTo>
                <a:cubicBezTo>
                  <a:pt x="6081835" y="924872"/>
                  <a:pt x="5555365" y="1601212"/>
                  <a:pt x="5555365" y="2400515"/>
                </a:cubicBezTo>
                <a:cubicBezTo>
                  <a:pt x="5555365" y="3384273"/>
                  <a:pt x="6352859" y="4181767"/>
                  <a:pt x="7336617" y="4181767"/>
                </a:cubicBezTo>
                <a:lnTo>
                  <a:pt x="7452815" y="4175900"/>
                </a:lnTo>
                <a:lnTo>
                  <a:pt x="7437456" y="4225378"/>
                </a:lnTo>
                <a:cubicBezTo>
                  <a:pt x="7431436" y="4254794"/>
                  <a:pt x="7428275" y="4285252"/>
                  <a:pt x="7428275" y="4316448"/>
                </a:cubicBezTo>
                <a:cubicBezTo>
                  <a:pt x="7428275" y="4534821"/>
                  <a:pt x="7583172" y="4717015"/>
                  <a:pt x="7789089" y="4759152"/>
                </a:cubicBezTo>
                <a:lnTo>
                  <a:pt x="7821919" y="4762461"/>
                </a:lnTo>
                <a:lnTo>
                  <a:pt x="7809638" y="4785088"/>
                </a:lnTo>
                <a:lnTo>
                  <a:pt x="7794661" y="4833335"/>
                </a:lnTo>
                <a:lnTo>
                  <a:pt x="7524776" y="4917113"/>
                </a:lnTo>
                <a:cubicBezTo>
                  <a:pt x="7006070" y="5136507"/>
                  <a:pt x="6642110" y="5650122"/>
                  <a:pt x="6642110" y="6248746"/>
                </a:cubicBezTo>
                <a:cubicBezTo>
                  <a:pt x="6642110" y="6448287"/>
                  <a:pt x="6682550" y="6638383"/>
                  <a:pt x="6755682" y="6811285"/>
                </a:cubicBezTo>
                <a:lnTo>
                  <a:pt x="6778185" y="6858000"/>
                </a:lnTo>
                <a:lnTo>
                  <a:pt x="0" y="6858000"/>
                </a:lnTo>
                <a:close/>
              </a:path>
            </a:pathLst>
          </a:custGeom>
          <a:gradFill>
            <a:gsLst>
              <a:gs pos="25996">
                <a:srgbClr val="1F2D29">
                  <a:alpha val="4000"/>
                </a:srgbClr>
              </a:gs>
              <a:gs pos="20000">
                <a:schemeClr val="bg2">
                  <a:alpha val="0"/>
                </a:schemeClr>
              </a:gs>
              <a:gs pos="100000">
                <a:schemeClr val="bg2"/>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sp>
      <p:sp>
        <p:nvSpPr>
          <p:cNvPr id="58" name="Έλλειψη 57">
            <a:extLst>
              <a:ext uri="{FF2B5EF4-FFF2-40B4-BE49-F238E27FC236}">
                <a16:creationId xmlns:a16="http://schemas.microsoft.com/office/drawing/2014/main" id="{332A6F87-AC28-4AA8-B8A6-AEBC67BD0D6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47567" y="2282700"/>
            <a:ext cx="967148" cy="967148"/>
          </a:xfrm>
          <a:prstGeom prst="ellipse">
            <a:avLst/>
          </a:prstGeom>
          <a:gradFill>
            <a:gsLst>
              <a:gs pos="0">
                <a:schemeClr val="bg2">
                  <a:alpha val="0"/>
                </a:schemeClr>
              </a:gs>
              <a:gs pos="100000">
                <a:schemeClr val="accent1">
                  <a:alpha val="21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dirty="0"/>
          </a:p>
        </p:txBody>
      </p:sp>
      <p:sp>
        <p:nvSpPr>
          <p:cNvPr id="2" name="Τίτλος 1">
            <a:extLst>
              <a:ext uri="{FF2B5EF4-FFF2-40B4-BE49-F238E27FC236}">
                <a16:creationId xmlns:a16="http://schemas.microsoft.com/office/drawing/2014/main" id="{12D3C9CC-F0AD-4F56-9B0F-18ED29C3B4C9}"/>
              </a:ext>
            </a:extLst>
          </p:cNvPr>
          <p:cNvSpPr>
            <a:spLocks noGrp="1"/>
          </p:cNvSpPr>
          <p:nvPr>
            <p:ph type="ctrTitle"/>
          </p:nvPr>
        </p:nvSpPr>
        <p:spPr>
          <a:xfrm>
            <a:off x="640093" y="17505"/>
            <a:ext cx="10775544" cy="5612952"/>
          </a:xfrm>
        </p:spPr>
        <p:txBody>
          <a:bodyPr rtlCol="0">
            <a:normAutofit fontScale="90000"/>
          </a:bodyPr>
          <a:lstStyle/>
          <a:p>
            <a:pPr algn="ctr"/>
            <a:r>
              <a:rPr lang="el-GR" sz="4000" dirty="0">
                <a:solidFill>
                  <a:schemeClr val="bg1"/>
                </a:solidFill>
                <a:latin typeface="Bahnschrift SemiBold Condensed" panose="020B0502040204020203" pitchFamily="34" charset="0"/>
              </a:rPr>
              <a:t/>
            </a:r>
            <a:br>
              <a:rPr lang="el-GR" sz="4000" dirty="0">
                <a:solidFill>
                  <a:schemeClr val="bg1"/>
                </a:solidFill>
                <a:latin typeface="Bahnschrift SemiBold Condensed" panose="020B0502040204020203" pitchFamily="34" charset="0"/>
              </a:rPr>
            </a:br>
            <a:r>
              <a:rPr lang="el-GR" sz="4000" dirty="0">
                <a:solidFill>
                  <a:schemeClr val="bg1"/>
                </a:solidFill>
                <a:latin typeface="Bahnschrift SemiBold Condensed" panose="020B0502040204020203" pitchFamily="34" charset="0"/>
              </a:rPr>
              <a:t>ΠΑΡΟΥΣΙΑΣΗ ΠΤΥΧΙΑΚΗΣ ΕΡΓΑΣΙΑΣ </a:t>
            </a:r>
            <a:r>
              <a:rPr lang="el-GR" sz="1800" dirty="0"/>
              <a:t/>
            </a:r>
            <a:br>
              <a:rPr lang="el-GR" sz="1800" dirty="0"/>
            </a:br>
            <a:r>
              <a:rPr lang="el-GR" sz="1800" dirty="0">
                <a:solidFill>
                  <a:srgbClr val="C00000"/>
                </a:solidFill>
              </a:rPr>
              <a:t/>
            </a:r>
            <a:br>
              <a:rPr lang="el-GR" sz="1800" dirty="0">
                <a:solidFill>
                  <a:srgbClr val="C00000"/>
                </a:solidFill>
              </a:rPr>
            </a:br>
            <a:r>
              <a:rPr lang="en-US" sz="1800" dirty="0">
                <a:solidFill>
                  <a:srgbClr val="C00000"/>
                </a:solidFill>
              </a:rPr>
              <a:t>          </a:t>
            </a:r>
            <a:br>
              <a:rPr lang="en-US" sz="1800" dirty="0">
                <a:solidFill>
                  <a:srgbClr val="C00000"/>
                </a:solidFill>
              </a:rPr>
            </a:br>
            <a:r>
              <a:rPr lang="en-US" sz="1800" dirty="0">
                <a:solidFill>
                  <a:srgbClr val="C00000"/>
                </a:solidFill>
              </a:rPr>
              <a:t/>
            </a:r>
            <a:br>
              <a:rPr lang="en-US" sz="1800" dirty="0">
                <a:solidFill>
                  <a:srgbClr val="C00000"/>
                </a:solidFill>
              </a:rPr>
            </a:br>
            <a:r>
              <a:rPr lang="en-US" sz="1800" dirty="0">
                <a:solidFill>
                  <a:srgbClr val="C00000"/>
                </a:solidFill>
              </a:rPr>
              <a:t/>
            </a:r>
            <a:br>
              <a:rPr lang="en-US" sz="1800" dirty="0">
                <a:solidFill>
                  <a:srgbClr val="C00000"/>
                </a:solidFill>
              </a:rPr>
            </a:br>
            <a:r>
              <a:rPr lang="el-GR" sz="2200" b="1"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Σχεδίαση και ανάπτυξη διαδραστικής εφαρμογής επαυξημένης πραγματικότητας (</a:t>
            </a:r>
            <a:r>
              <a:rPr lang="en-US" sz="2200" b="1"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AR</a:t>
            </a:r>
            <a:r>
              <a:rPr lang="el-GR" sz="2200" b="1"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σε περιβάλλον κινητών συσκευών </a:t>
            </a:r>
            <a:r>
              <a:rPr lang="en-US" sz="2200" b="1"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Android </a:t>
            </a:r>
            <a:r>
              <a:rPr lang="el-GR" sz="2200" b="1"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(για την ξενάγηση στην πόλη της Καστοριάς), με αξιοποίηση τεχνολογιών επαυξημένης πραγματικότητας και τρισδιάστατων απεικονίσεων.</a:t>
            </a:r>
            <a:r>
              <a:rPr lang="el-GR" sz="1600" b="1" dirty="0">
                <a:effectLst/>
                <a:latin typeface="Calibri" panose="020F0502020204030204" pitchFamily="34" charset="0"/>
                <a:ea typeface="Times New Roman" panose="02020603050405020304" pitchFamily="18" charset="0"/>
                <a:cs typeface="Times New Roman" panose="02020603050405020304" pitchFamily="18" charset="0"/>
              </a:rPr>
              <a:t/>
            </a:r>
            <a:br>
              <a:rPr lang="el-GR" sz="1600" b="1" dirty="0">
                <a:effectLst/>
                <a:latin typeface="Calibri" panose="020F0502020204030204" pitchFamily="34" charset="0"/>
                <a:ea typeface="Times New Roman" panose="02020603050405020304" pitchFamily="18" charset="0"/>
                <a:cs typeface="Times New Roman" panose="02020603050405020304" pitchFamily="18" charset="0"/>
              </a:rPr>
            </a:br>
            <a:r>
              <a:rPr lang="en-US" sz="2000" b="1" dirty="0">
                <a:solidFill>
                  <a:schemeClr val="tx2">
                    <a:lumMod val="10000"/>
                  </a:schemeClr>
                </a:solidFill>
              </a:rPr>
              <a:t/>
            </a:r>
            <a:br>
              <a:rPr lang="en-US" sz="2000" b="1" dirty="0">
                <a:solidFill>
                  <a:schemeClr val="tx2">
                    <a:lumMod val="10000"/>
                  </a:schemeClr>
                </a:solidFill>
              </a:rPr>
            </a:br>
            <a:r>
              <a:rPr lang="el-GR" sz="1800" b="1" dirty="0">
                <a:solidFill>
                  <a:srgbClr val="C00000"/>
                </a:solidFill>
              </a:rPr>
              <a:t/>
            </a:r>
            <a:br>
              <a:rPr lang="el-GR" sz="1800" b="1" dirty="0">
                <a:solidFill>
                  <a:srgbClr val="C00000"/>
                </a:solidFill>
              </a:rPr>
            </a:br>
            <a:r>
              <a:rPr lang="el-GR" sz="2000" b="1" dirty="0">
                <a:solidFill>
                  <a:schemeClr val="bg1"/>
                </a:solidFill>
              </a:rPr>
              <a:t>Μπαμπούλης Δημήτριος</a:t>
            </a:r>
            <a:br>
              <a:rPr lang="el-GR" sz="2000" b="1" dirty="0">
                <a:solidFill>
                  <a:schemeClr val="bg1"/>
                </a:solidFill>
              </a:rPr>
            </a:br>
            <a:r>
              <a:rPr lang="el-GR" sz="2000" b="1" dirty="0">
                <a:solidFill>
                  <a:schemeClr val="bg1"/>
                </a:solidFill>
              </a:rPr>
              <a:t>(ΑΕΜ</a:t>
            </a:r>
            <a:r>
              <a:rPr lang="en-US" sz="2000" b="1" dirty="0">
                <a:solidFill>
                  <a:schemeClr val="bg1"/>
                </a:solidFill>
              </a:rPr>
              <a:t>:</a:t>
            </a:r>
            <a:r>
              <a:rPr lang="el-GR" sz="2000" b="1" dirty="0">
                <a:solidFill>
                  <a:schemeClr val="bg1"/>
                </a:solidFill>
              </a:rPr>
              <a:t> 2927)</a:t>
            </a:r>
            <a:br>
              <a:rPr lang="el-GR" sz="2000" b="1" dirty="0">
                <a:solidFill>
                  <a:schemeClr val="bg1"/>
                </a:solidFill>
              </a:rPr>
            </a:br>
            <a:r>
              <a:rPr lang="el-GR" sz="2000" b="1" dirty="0">
                <a:solidFill>
                  <a:schemeClr val="bg1"/>
                </a:solidFill>
              </a:rPr>
              <a:t/>
            </a:r>
            <a:br>
              <a:rPr lang="el-GR" sz="2000" b="1" dirty="0">
                <a:solidFill>
                  <a:schemeClr val="bg1"/>
                </a:solidFill>
              </a:rPr>
            </a:br>
            <a:r>
              <a:rPr lang="el-GR" sz="2000" b="1" dirty="0">
                <a:solidFill>
                  <a:schemeClr val="bg1"/>
                </a:solidFill>
              </a:rPr>
              <a:t/>
            </a:r>
            <a:br>
              <a:rPr lang="el-GR" sz="2000" b="1" dirty="0">
                <a:solidFill>
                  <a:schemeClr val="bg1"/>
                </a:solidFill>
              </a:rPr>
            </a:br>
            <a:r>
              <a:rPr lang="el-GR" sz="2000" dirty="0">
                <a:solidFill>
                  <a:schemeClr val="bg1"/>
                </a:solidFill>
              </a:rPr>
              <a:t>Επιβλέπων καθηγητής</a:t>
            </a:r>
            <a:r>
              <a:rPr lang="en-US" sz="2000" dirty="0">
                <a:solidFill>
                  <a:schemeClr val="bg1"/>
                </a:solidFill>
              </a:rPr>
              <a:t>:</a:t>
            </a:r>
            <a:r>
              <a:rPr lang="el-GR" sz="2000" dirty="0">
                <a:solidFill>
                  <a:schemeClr val="bg1"/>
                </a:solidFill>
              </a:rPr>
              <a:t> Νικολάου Σπυρίδων </a:t>
            </a:r>
            <a:br>
              <a:rPr lang="el-GR" sz="2000" dirty="0">
                <a:solidFill>
                  <a:schemeClr val="bg1"/>
                </a:solidFill>
              </a:rPr>
            </a:br>
            <a:r>
              <a:rPr lang="el-GR" sz="2000" dirty="0">
                <a:solidFill>
                  <a:schemeClr val="bg1"/>
                </a:solidFill>
              </a:rPr>
              <a:t/>
            </a:r>
            <a:br>
              <a:rPr lang="el-GR" sz="2000" dirty="0">
                <a:solidFill>
                  <a:schemeClr val="bg1"/>
                </a:solidFill>
              </a:rPr>
            </a:br>
            <a:r>
              <a:rPr lang="el-GR" sz="2000" dirty="0">
                <a:solidFill>
                  <a:schemeClr val="bg1"/>
                </a:solidFill>
              </a:rPr>
              <a:t>Καστοριά, Οκτώβριος 2024</a:t>
            </a:r>
            <a:endParaRPr lang="el-GR" sz="1800" dirty="0">
              <a:solidFill>
                <a:schemeClr val="bg1"/>
              </a:solidFill>
            </a:endParaRPr>
          </a:p>
        </p:txBody>
      </p:sp>
      <p:pic>
        <p:nvPicPr>
          <p:cNvPr id="4" name="Picture 3">
            <a:extLst>
              <a:ext uri="{FF2B5EF4-FFF2-40B4-BE49-F238E27FC236}">
                <a16:creationId xmlns:a16="http://schemas.microsoft.com/office/drawing/2014/main" id="{13E519D0-31B0-9EF9-15FF-8E610E354562}"/>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457979" y="5332036"/>
            <a:ext cx="5139772" cy="1023362"/>
          </a:xfrm>
          <a:prstGeom prst="rect">
            <a:avLst/>
          </a:prstGeom>
        </p:spPr>
      </p:pic>
    </p:spTree>
    <p:extLst>
      <p:ext uri="{BB962C8B-B14F-4D97-AF65-F5344CB8AC3E}">
        <p14:creationId xmlns:p14="http://schemas.microsoft.com/office/powerpoint/2010/main" val="41256246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 name="Ορθογώνιο 40">
            <a:extLst>
              <a:ext uri="{FF2B5EF4-FFF2-40B4-BE49-F238E27FC236}">
                <a16:creationId xmlns:a16="http://schemas.microsoft.com/office/drawing/2014/main" id="{EC0294F1-7EE2-4EB9-A41B-908481D40AC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32"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rtl="0"/>
            <a:endParaRPr lang="el-GR" dirty="0"/>
          </a:p>
        </p:txBody>
      </p:sp>
      <p:sp useBgFill="1">
        <p:nvSpPr>
          <p:cNvPr id="43" name="Ορθογώνιο 42">
            <a:extLst>
              <a:ext uri="{FF2B5EF4-FFF2-40B4-BE49-F238E27FC236}">
                <a16:creationId xmlns:a16="http://schemas.microsoft.com/office/drawing/2014/main" id="{B5E326A3-EB92-4BDA-9F77-45197E0CBE7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39686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dirty="0"/>
          </a:p>
        </p:txBody>
      </p:sp>
      <p:sp>
        <p:nvSpPr>
          <p:cNvPr id="45" name="Ορθογώνιο 44">
            <a:extLst>
              <a:ext uri="{FF2B5EF4-FFF2-40B4-BE49-F238E27FC236}">
                <a16:creationId xmlns:a16="http://schemas.microsoft.com/office/drawing/2014/main" id="{CAC996C7-7B84-4645-9AA1-6EA85EAB47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6417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7" name="Ορθογώνιο 46">
            <a:extLst>
              <a:ext uri="{FF2B5EF4-FFF2-40B4-BE49-F238E27FC236}">
                <a16:creationId xmlns:a16="http://schemas.microsoft.com/office/drawing/2014/main" id="{32DC315B-5680-47D9-B827-34D012FB14B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a:extLst>
              <a:ext uri="{FF2B5EF4-FFF2-40B4-BE49-F238E27FC236}">
                <a16:creationId xmlns:a16="http://schemas.microsoft.com/office/drawing/2014/main" id="{ABD5D5B6-1EE6-4A33-9D8C-0932DF771FAF}"/>
              </a:ext>
            </a:extLst>
          </p:cNvPr>
          <p:cNvSpPr>
            <a:spLocks noGrp="1"/>
          </p:cNvSpPr>
          <p:nvPr>
            <p:ph type="title"/>
          </p:nvPr>
        </p:nvSpPr>
        <p:spPr>
          <a:xfrm>
            <a:off x="2611808" y="808056"/>
            <a:ext cx="7958331" cy="1077229"/>
          </a:xfrm>
        </p:spPr>
        <p:txBody>
          <a:bodyPr rtlCol="0">
            <a:normAutofit/>
          </a:bodyPr>
          <a:lstStyle/>
          <a:p>
            <a:pPr algn="l"/>
            <a:r>
              <a:rPr lang="el-GR" dirty="0" smtClean="0">
                <a:effectLst>
                  <a:outerShdw blurRad="38100" dist="38100" dir="2700000" algn="tl">
                    <a:srgbClr val="000000">
                      <a:alpha val="43137"/>
                    </a:srgbClr>
                  </a:outerShdw>
                </a:effectLst>
              </a:rPr>
              <a:t>Παραδείγματα χρήσης Επαυξημένης Πραγματικότητας</a:t>
            </a:r>
            <a:endParaRPr lang="el-GR" dirty="0">
              <a:effectLst>
                <a:outerShdw blurRad="38100" dist="38100" dir="2700000" algn="tl">
                  <a:srgbClr val="000000">
                    <a:alpha val="43137"/>
                  </a:srgbClr>
                </a:outerShdw>
              </a:effectLst>
            </a:endParaRPr>
          </a:p>
        </p:txBody>
      </p:sp>
      <p:sp>
        <p:nvSpPr>
          <p:cNvPr id="4" name="Content Placeholder 3">
            <a:extLst>
              <a:ext uri="{FF2B5EF4-FFF2-40B4-BE49-F238E27FC236}">
                <a16:creationId xmlns:a16="http://schemas.microsoft.com/office/drawing/2014/main" id="{3000DF79-D306-6681-1ABA-071174710459}"/>
              </a:ext>
            </a:extLst>
          </p:cNvPr>
          <p:cNvSpPr>
            <a:spLocks noGrp="1"/>
          </p:cNvSpPr>
          <p:nvPr>
            <p:ph idx="1"/>
          </p:nvPr>
        </p:nvSpPr>
        <p:spPr/>
        <p:txBody>
          <a:bodyPr/>
          <a:lstStyle/>
          <a:p>
            <a:pPr marL="0" indent="0">
              <a:buNone/>
            </a:pPr>
            <a:r>
              <a:rPr lang="el-GR" dirty="0"/>
              <a:t>Η επαυξημένη πραγματικότητα έχει βοηθήσει πολλούς τομείς, μερικ</a:t>
            </a:r>
            <a:r>
              <a:rPr lang="en-US" dirty="0"/>
              <a:t>o</a:t>
            </a:r>
            <a:r>
              <a:rPr lang="el-GR" dirty="0"/>
              <a:t>ί απο αυτούς είναι</a:t>
            </a:r>
            <a:r>
              <a:rPr lang="en-US" dirty="0"/>
              <a:t>:</a:t>
            </a:r>
          </a:p>
          <a:p>
            <a:r>
              <a:rPr lang="el-GR" sz="1800" b="1" kern="0" dirty="0">
                <a:effectLst/>
                <a:ea typeface="Times New Roman" panose="02020603050405020304" pitchFamily="18" charset="0"/>
                <a:cs typeface="Times New Roman" panose="02020603050405020304" pitchFamily="18" charset="0"/>
              </a:rPr>
              <a:t>Ιατρική και υγειονομική περίθαλψη</a:t>
            </a:r>
          </a:p>
          <a:p>
            <a:r>
              <a:rPr lang="el-GR" sz="1800" b="1" kern="0" dirty="0">
                <a:effectLst/>
                <a:ea typeface="Times New Roman" panose="02020603050405020304" pitchFamily="18" charset="0"/>
                <a:cs typeface="Times New Roman" panose="02020603050405020304" pitchFamily="18" charset="0"/>
              </a:rPr>
              <a:t>Στρατιωτικός τομέας</a:t>
            </a:r>
            <a:endParaRPr lang="el-GR" sz="1800" b="1" kern="0" dirty="0">
              <a:ea typeface="Times New Roman" panose="02020603050405020304" pitchFamily="18" charset="0"/>
              <a:cs typeface="Times New Roman" panose="02020603050405020304" pitchFamily="18" charset="0"/>
            </a:endParaRPr>
          </a:p>
          <a:p>
            <a:r>
              <a:rPr lang="el-GR" sz="1800" b="1" kern="0" dirty="0">
                <a:effectLst/>
                <a:ea typeface="Times New Roman" panose="02020603050405020304" pitchFamily="18" charset="0"/>
                <a:cs typeface="Times New Roman" panose="02020603050405020304" pitchFamily="18" charset="0"/>
              </a:rPr>
              <a:t>Βιομηχανία Ηλεκτρονικών Παιχνιδιών</a:t>
            </a:r>
          </a:p>
          <a:p>
            <a:r>
              <a:rPr lang="el-GR" sz="1800" b="1" kern="0" dirty="0">
                <a:effectLst/>
                <a:ea typeface="Times New Roman" panose="02020603050405020304" pitchFamily="18" charset="0"/>
                <a:cs typeface="Times New Roman" panose="02020603050405020304" pitchFamily="18" charset="0"/>
              </a:rPr>
              <a:t>Τουριστική βιομηχανία</a:t>
            </a:r>
            <a:endParaRPr lang="el-GR" sz="1800" b="1" kern="0" dirty="0">
              <a:ea typeface="Times New Roman" panose="02020603050405020304" pitchFamily="18" charset="0"/>
              <a:cs typeface="Times New Roman" panose="02020603050405020304" pitchFamily="18" charset="0"/>
            </a:endParaRPr>
          </a:p>
          <a:p>
            <a:r>
              <a:rPr lang="el-GR" sz="1800" b="1" kern="0" dirty="0">
                <a:effectLst/>
                <a:ea typeface="Times New Roman" panose="02020603050405020304" pitchFamily="18" charset="0"/>
                <a:cs typeface="Times New Roman" panose="02020603050405020304" pitchFamily="18" charset="0"/>
              </a:rPr>
              <a:t>Εκπαίδευση και Κατάρτιση</a:t>
            </a:r>
            <a:endParaRPr lang="en-US" dirty="0"/>
          </a:p>
          <a:p>
            <a:endParaRPr lang="el-GR" dirty="0"/>
          </a:p>
        </p:txBody>
      </p:sp>
    </p:spTree>
    <p:extLst>
      <p:ext uri="{BB962C8B-B14F-4D97-AF65-F5344CB8AC3E}">
        <p14:creationId xmlns:p14="http://schemas.microsoft.com/office/powerpoint/2010/main" val="2300069872"/>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8E2B0-7D06-599C-098F-93EF0A567803}"/>
              </a:ext>
            </a:extLst>
          </p:cNvPr>
          <p:cNvSpPr>
            <a:spLocks noGrp="1"/>
          </p:cNvSpPr>
          <p:nvPr>
            <p:ph type="title"/>
          </p:nvPr>
        </p:nvSpPr>
        <p:spPr/>
        <p:txBody>
          <a:bodyPr/>
          <a:lstStyle/>
          <a:p>
            <a:r>
              <a:rPr lang="el-GR" dirty="0">
                <a:effectLst>
                  <a:outerShdw blurRad="38100" dist="38100" dir="2700000" algn="tl">
                    <a:srgbClr val="000000">
                      <a:alpha val="43137"/>
                    </a:srgbClr>
                  </a:outerShdw>
                </a:effectLst>
              </a:rPr>
              <a:t>Τι είναι η </a:t>
            </a:r>
            <a:r>
              <a:rPr lang="el-GR" dirty="0" smtClean="0">
                <a:effectLst>
                  <a:outerShdw blurRad="38100" dist="38100" dir="2700000" algn="tl">
                    <a:srgbClr val="000000">
                      <a:alpha val="43137"/>
                    </a:srgbClr>
                  </a:outerShdw>
                </a:effectLst>
              </a:rPr>
              <a:t>Μεικτή Πραγματικότητα</a:t>
            </a:r>
            <a:endParaRPr lang="el-GR"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C40D1D43-1853-46A4-0448-71D519D62E91}"/>
              </a:ext>
            </a:extLst>
          </p:cNvPr>
          <p:cNvSpPr>
            <a:spLocks noGrp="1"/>
          </p:cNvSpPr>
          <p:nvPr>
            <p:ph idx="1"/>
          </p:nvPr>
        </p:nvSpPr>
        <p:spPr>
          <a:xfrm>
            <a:off x="1262851" y="1388788"/>
            <a:ext cx="9216890" cy="2110683"/>
          </a:xfrm>
        </p:spPr>
        <p:txBody>
          <a:bodyPr>
            <a:normAutofit/>
          </a:bodyPr>
          <a:lstStyle/>
          <a:p>
            <a:r>
              <a:rPr lang="el-GR" kern="0" dirty="0">
                <a:ea typeface="Times New Roman" panose="02020603050405020304" pitchFamily="18" charset="0"/>
                <a:cs typeface="Times New Roman" panose="02020603050405020304" pitchFamily="18" charset="0"/>
              </a:rPr>
              <a:t>Τ</a:t>
            </a:r>
            <a:r>
              <a:rPr lang="el-GR" kern="0" dirty="0">
                <a:effectLst/>
                <a:ea typeface="Times New Roman" panose="02020603050405020304" pitchFamily="18" charset="0"/>
                <a:cs typeface="Times New Roman" panose="02020603050405020304" pitchFamily="18" charset="0"/>
              </a:rPr>
              <a:t>ο πάντρεμα του φυσικού με τον ψηφιακό κόσμο</a:t>
            </a:r>
            <a:r>
              <a:rPr lang="en-US" kern="0" dirty="0">
                <a:effectLst/>
                <a:ea typeface="Times New Roman" panose="02020603050405020304" pitchFamily="18" charset="0"/>
                <a:cs typeface="Times New Roman" panose="02020603050405020304" pitchFamily="18" charset="0"/>
              </a:rPr>
              <a:t> </a:t>
            </a:r>
            <a:r>
              <a:rPr kumimoji="0" lang="el-GR" altLang="el-GR" b="0" i="0" strike="noStrike" cap="none" normalizeH="0" baseline="0" dirty="0">
                <a:ln>
                  <a:noFill/>
                </a:ln>
                <a:solidFill>
                  <a:schemeClr val="tx1"/>
                </a:solidFill>
                <a:effectLst/>
                <a:ea typeface="Times New Roman" panose="02020603050405020304" pitchFamily="18" charset="0"/>
                <a:cs typeface="Calibri" panose="020F0502020204030204" pitchFamily="34" charset="0"/>
              </a:rPr>
              <a:t>με τρόπο που επιτρέπει την αλληλεπίδραση μεταξύ πραγματικών και εικονικών αντικειμένων.</a:t>
            </a:r>
            <a:r>
              <a:rPr kumimoji="0" lang="el-GR" altLang="el-GR" b="0" i="0" strike="noStrike" cap="none" normalizeH="0" baseline="0" dirty="0">
                <a:ln>
                  <a:noFill/>
                </a:ln>
                <a:solidFill>
                  <a:schemeClr val="tx1"/>
                </a:solidFill>
                <a:effectLst/>
              </a:rPr>
              <a:t> </a:t>
            </a:r>
            <a:endParaRPr lang="el-GR" dirty="0"/>
          </a:p>
        </p:txBody>
      </p:sp>
      <p:pic>
        <p:nvPicPr>
          <p:cNvPr id="4" name="Picture 3">
            <a:extLst>
              <a:ext uri="{FF2B5EF4-FFF2-40B4-BE49-F238E27FC236}">
                <a16:creationId xmlns:a16="http://schemas.microsoft.com/office/drawing/2014/main" id="{72CD101F-2072-7547-702E-3BDCA47E9477}"/>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240394" y="3624738"/>
            <a:ext cx="7239347" cy="2695956"/>
          </a:xfrm>
          <a:prstGeom prst="rect">
            <a:avLst/>
          </a:prstGeom>
          <a:noFill/>
          <a:ln>
            <a:noFill/>
          </a:ln>
        </p:spPr>
      </p:pic>
    </p:spTree>
    <p:extLst>
      <p:ext uri="{BB962C8B-B14F-4D97-AF65-F5344CB8AC3E}">
        <p14:creationId xmlns:p14="http://schemas.microsoft.com/office/powerpoint/2010/main" val="1560081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 name="Ορθογώνιο 40">
            <a:extLst>
              <a:ext uri="{FF2B5EF4-FFF2-40B4-BE49-F238E27FC236}">
                <a16:creationId xmlns:a16="http://schemas.microsoft.com/office/drawing/2014/main" id="{EC0294F1-7EE2-4EB9-A41B-908481D40AC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32"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rtl="0"/>
            <a:endParaRPr lang="el-GR" dirty="0"/>
          </a:p>
        </p:txBody>
      </p:sp>
      <p:sp useBgFill="1">
        <p:nvSpPr>
          <p:cNvPr id="43" name="Ορθογώνιο 42">
            <a:extLst>
              <a:ext uri="{FF2B5EF4-FFF2-40B4-BE49-F238E27FC236}">
                <a16:creationId xmlns:a16="http://schemas.microsoft.com/office/drawing/2014/main" id="{B5E326A3-EB92-4BDA-9F77-45197E0CBE7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39686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dirty="0"/>
          </a:p>
        </p:txBody>
      </p:sp>
      <p:sp>
        <p:nvSpPr>
          <p:cNvPr id="45" name="Ορθογώνιο 44">
            <a:extLst>
              <a:ext uri="{FF2B5EF4-FFF2-40B4-BE49-F238E27FC236}">
                <a16:creationId xmlns:a16="http://schemas.microsoft.com/office/drawing/2014/main" id="{CAC996C7-7B84-4645-9AA1-6EA85EAB47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6417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7" name="Ορθογώνιο 46">
            <a:extLst>
              <a:ext uri="{FF2B5EF4-FFF2-40B4-BE49-F238E27FC236}">
                <a16:creationId xmlns:a16="http://schemas.microsoft.com/office/drawing/2014/main" id="{32DC315B-5680-47D9-B827-34D012FB14B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a:extLst>
              <a:ext uri="{FF2B5EF4-FFF2-40B4-BE49-F238E27FC236}">
                <a16:creationId xmlns:a16="http://schemas.microsoft.com/office/drawing/2014/main" id="{ABD5D5B6-1EE6-4A33-9D8C-0932DF771FAF}"/>
              </a:ext>
            </a:extLst>
          </p:cNvPr>
          <p:cNvSpPr>
            <a:spLocks noGrp="1"/>
          </p:cNvSpPr>
          <p:nvPr>
            <p:ph type="title"/>
          </p:nvPr>
        </p:nvSpPr>
        <p:spPr>
          <a:xfrm>
            <a:off x="1349751" y="532828"/>
            <a:ext cx="7958331" cy="1077229"/>
          </a:xfrm>
        </p:spPr>
        <p:txBody>
          <a:bodyPr rtlCol="0">
            <a:normAutofit/>
          </a:bodyPr>
          <a:lstStyle/>
          <a:p>
            <a:pPr algn="l"/>
            <a:r>
              <a:rPr lang="el-GR" dirty="0">
                <a:effectLst>
                  <a:outerShdw blurRad="38100" dist="38100" dir="2700000" algn="tl">
                    <a:srgbClr val="000000">
                      <a:alpha val="43137"/>
                    </a:srgbClr>
                  </a:outerShdw>
                </a:effectLst>
              </a:rPr>
              <a:t>Εργαλεία λογισμικού</a:t>
            </a:r>
          </a:p>
        </p:txBody>
      </p:sp>
      <p:sp>
        <p:nvSpPr>
          <p:cNvPr id="4" name="Content Placeholder 3">
            <a:extLst>
              <a:ext uri="{FF2B5EF4-FFF2-40B4-BE49-F238E27FC236}">
                <a16:creationId xmlns:a16="http://schemas.microsoft.com/office/drawing/2014/main" id="{3000DF79-D306-6681-1ABA-071174710459}"/>
              </a:ext>
            </a:extLst>
          </p:cNvPr>
          <p:cNvSpPr>
            <a:spLocks noGrp="1"/>
          </p:cNvSpPr>
          <p:nvPr>
            <p:ph idx="1"/>
          </p:nvPr>
        </p:nvSpPr>
        <p:spPr>
          <a:xfrm>
            <a:off x="1051264" y="1120710"/>
            <a:ext cx="7685198" cy="5586149"/>
          </a:xfrm>
        </p:spPr>
        <p:txBody>
          <a:bodyPr>
            <a:normAutofit/>
          </a:bodyPr>
          <a:lstStyle/>
          <a:p>
            <a:r>
              <a:rPr lang="en-US" sz="1600" b="1" dirty="0" smtClean="0"/>
              <a:t>Unity</a:t>
            </a:r>
            <a:r>
              <a:rPr lang="el-GR" sz="1600" b="1" dirty="0" smtClean="0"/>
              <a:t> </a:t>
            </a:r>
            <a:r>
              <a:rPr lang="en-US" sz="1600" b="1" dirty="0"/>
              <a:t>Game Engine</a:t>
            </a:r>
            <a:r>
              <a:rPr lang="el-GR" sz="1600" b="1" dirty="0"/>
              <a:t>:</a:t>
            </a:r>
            <a:r>
              <a:rPr lang="en-US" sz="1600" b="1" dirty="0"/>
              <a:t> </a:t>
            </a:r>
            <a:r>
              <a:rPr lang="el-GR" sz="1400" dirty="0"/>
              <a:t>Είναι αρκετά δημοφιλής και χρησιμοποιείται για τη δημιουργία τρισδιάστατων εφαρμογών </a:t>
            </a:r>
            <a:r>
              <a:rPr lang="en-US" sz="1400" dirty="0"/>
              <a:t>animation</a:t>
            </a:r>
            <a:r>
              <a:rPr lang="el-GR" sz="1400" dirty="0"/>
              <a:t> και γραφικών, αλλά και παιχνιδιών</a:t>
            </a:r>
            <a:r>
              <a:rPr lang="en-US" sz="1400" dirty="0"/>
              <a:t>.</a:t>
            </a:r>
            <a:r>
              <a:rPr lang="el-GR" sz="1400" dirty="0"/>
              <a:t> Με τα εργαλεία που διαθέτει παρέχει την ευελιξία κι ευκολία ανάπτυξης και διαχείρισης. Σε συνδυασμό με το εργαλείο AR </a:t>
            </a:r>
            <a:r>
              <a:rPr lang="el-GR" sz="1400" dirty="0" err="1"/>
              <a:t>Foundation</a:t>
            </a:r>
            <a:r>
              <a:rPr lang="el-GR" sz="1400" dirty="0"/>
              <a:t> προσφέρει ποικίλες δυνατότητες ανάπτυξης εφαρμογών επαυξημένης και μεικτής πραγματικότητας</a:t>
            </a:r>
            <a:r>
              <a:rPr lang="el-GR" sz="1400" dirty="0" smtClean="0"/>
              <a:t>. </a:t>
            </a:r>
            <a:br>
              <a:rPr lang="el-GR" sz="1400" dirty="0" smtClean="0"/>
            </a:br>
            <a:r>
              <a:rPr lang="el-GR" sz="1400" dirty="0" smtClean="0"/>
              <a:t>Επίσης</a:t>
            </a:r>
            <a:r>
              <a:rPr lang="el-GR" sz="1400" dirty="0"/>
              <a:t>, διαθέτει πολύ καλές ομάδες επικοινωνίας και </a:t>
            </a:r>
            <a:r>
              <a:rPr lang="el-GR" sz="1400" dirty="0" err="1"/>
              <a:t>forums</a:t>
            </a:r>
            <a:r>
              <a:rPr lang="el-GR" sz="1400" dirty="0"/>
              <a:t> χρηστών, που μπορούν να βοηθήσουν για κάθε πρόβλημα που προκύπτει κατά την ανάπτυξη ενός </a:t>
            </a:r>
            <a:r>
              <a:rPr lang="el-GR" sz="1400" dirty="0" err="1"/>
              <a:t>project</a:t>
            </a:r>
            <a:r>
              <a:rPr lang="el-GR" sz="1400" dirty="0"/>
              <a:t>. </a:t>
            </a:r>
            <a:endParaRPr lang="en-US" sz="1400" dirty="0"/>
          </a:p>
          <a:p>
            <a:r>
              <a:rPr lang="en-US" sz="1600" b="1" dirty="0" smtClean="0">
                <a:ea typeface="Times New Roman" panose="02020603050405020304" pitchFamily="18" charset="0"/>
                <a:cs typeface="Times New Roman" panose="02020603050405020304" pitchFamily="18" charset="0"/>
              </a:rPr>
              <a:t>Microsoft </a:t>
            </a:r>
            <a:r>
              <a:rPr lang="en-US" sz="1600" b="1" dirty="0">
                <a:ea typeface="Times New Roman" panose="02020603050405020304" pitchFamily="18" charset="0"/>
                <a:cs typeface="Times New Roman" panose="02020603050405020304" pitchFamily="18" charset="0"/>
              </a:rPr>
              <a:t>Visual </a:t>
            </a:r>
            <a:r>
              <a:rPr lang="en-US" sz="1600" b="1" dirty="0" smtClean="0">
                <a:ea typeface="Times New Roman" panose="02020603050405020304" pitchFamily="18" charset="0"/>
                <a:cs typeface="Times New Roman" panose="02020603050405020304" pitchFamily="18" charset="0"/>
              </a:rPr>
              <a:t>Studio</a:t>
            </a:r>
            <a:r>
              <a:rPr lang="el-GR" sz="1600" b="1" dirty="0" smtClean="0">
                <a:ea typeface="Times New Roman" panose="02020603050405020304" pitchFamily="18" charset="0"/>
                <a:cs typeface="Times New Roman" panose="02020603050405020304" pitchFamily="18" charset="0"/>
              </a:rPr>
              <a:t>: </a:t>
            </a:r>
            <a:r>
              <a:rPr lang="el-GR" sz="1400" dirty="0" smtClean="0">
                <a:solidFill>
                  <a:schemeClr val="tx1"/>
                </a:solidFill>
                <a:effectLst/>
                <a:ea typeface="Times New Roman" panose="02020603050405020304" pitchFamily="18" charset="0"/>
                <a:cs typeface="Times New Roman" panose="02020603050405020304" pitchFamily="18" charset="0"/>
              </a:rPr>
              <a:t>Το </a:t>
            </a:r>
            <a:r>
              <a:rPr lang="el-GR" sz="1400" dirty="0">
                <a:solidFill>
                  <a:schemeClr val="tx1"/>
                </a:solidFill>
                <a:effectLst/>
                <a:ea typeface="Times New Roman" panose="02020603050405020304" pitchFamily="18" charset="0"/>
                <a:cs typeface="Times New Roman" panose="02020603050405020304" pitchFamily="18" charset="0"/>
              </a:rPr>
              <a:t>Microsoft Visual Studio είναι ένα ολοκληρωμένο περιβάλλον ανάπτυξης (IDE) από τη Microsoft. Χρησιμοποιείται για την ανάπτυξη προγραμμάτων ηλεκτρονικών υπολογιστών, καθώς και ιστοσελίδων, εφαρμογών και  υπηρεσιών ιστού και εφαρμογών για κινητά. </a:t>
            </a:r>
            <a:endParaRPr lang="en-US" sz="1400" dirty="0">
              <a:solidFill>
                <a:schemeClr val="tx1"/>
              </a:solidFill>
              <a:effectLst/>
              <a:ea typeface="Times New Roman" panose="02020603050405020304" pitchFamily="18" charset="0"/>
              <a:cs typeface="Times New Roman" panose="02020603050405020304" pitchFamily="18" charset="0"/>
            </a:endParaRPr>
          </a:p>
          <a:p>
            <a:r>
              <a:rPr lang="en-US" sz="1600" b="1" dirty="0" err="1" smtClean="0"/>
              <a:t>Mapbox</a:t>
            </a:r>
            <a:r>
              <a:rPr lang="el-GR" sz="1600" b="1" dirty="0" smtClean="0"/>
              <a:t>: </a:t>
            </a:r>
            <a:r>
              <a:rPr lang="en-US" sz="1400" dirty="0" smtClean="0"/>
              <a:t>To </a:t>
            </a:r>
            <a:r>
              <a:rPr lang="el-GR" sz="1400" dirty="0" smtClean="0"/>
              <a:t>εργαλείο </a:t>
            </a:r>
            <a:r>
              <a:rPr lang="en-US" sz="1400" dirty="0" err="1" smtClean="0"/>
              <a:t>Mapbox</a:t>
            </a:r>
            <a:r>
              <a:rPr lang="en-US" sz="1400" dirty="0" smtClean="0"/>
              <a:t> </a:t>
            </a:r>
            <a:r>
              <a:rPr lang="el-GR" sz="1400" dirty="0"/>
              <a:t>μας βοηθά να </a:t>
            </a:r>
            <a:r>
              <a:rPr lang="el-GR" sz="1400" dirty="0" smtClean="0"/>
              <a:t>εισάγουμε δυναμικά </a:t>
            </a:r>
            <a:r>
              <a:rPr lang="el-GR" sz="1400" dirty="0"/>
              <a:t>έναν χάρτη στο διαδίκτυο </a:t>
            </a:r>
            <a:r>
              <a:rPr lang="el-GR" sz="1400" dirty="0" smtClean="0"/>
              <a:t>ή </a:t>
            </a:r>
            <a:r>
              <a:rPr lang="el-GR" sz="1400" dirty="0"/>
              <a:t>σε μία </a:t>
            </a:r>
            <a:r>
              <a:rPr lang="el-GR" sz="1400" dirty="0" smtClean="0"/>
              <a:t>εφαρμογή. Επίσης </a:t>
            </a:r>
            <a:r>
              <a:rPr lang="el-GR" sz="1400" dirty="0"/>
              <a:t>μπορούμε να διαχειριστούμε αυτόν τον χάρτη χάρη στα πολλά εργαλεία που διαθέτει όπως</a:t>
            </a:r>
            <a:r>
              <a:rPr lang="en-US" sz="1400" dirty="0"/>
              <a:t>:</a:t>
            </a:r>
            <a:r>
              <a:rPr lang="el-GR" sz="1400" dirty="0"/>
              <a:t> τοποθέτηση </a:t>
            </a:r>
            <a:r>
              <a:rPr lang="en-US" sz="1400" dirty="0"/>
              <a:t>object </a:t>
            </a:r>
            <a:r>
              <a:rPr lang="el-GR" sz="1400" dirty="0"/>
              <a:t>πάνω σε αυτόν, δημιουργία οδικών οδηγιών με πραγματικές συντεταγμένες και πολλά άλλα</a:t>
            </a:r>
            <a:r>
              <a:rPr lang="el-GR" sz="1400" dirty="0" smtClean="0"/>
              <a:t>.</a:t>
            </a:r>
            <a:endParaRPr lang="en-US" sz="1400" dirty="0"/>
          </a:p>
        </p:txBody>
      </p:sp>
      <p:pic>
        <p:nvPicPr>
          <p:cNvPr id="3" name="Picture 2">
            <a:extLst>
              <a:ext uri="{FF2B5EF4-FFF2-40B4-BE49-F238E27FC236}">
                <a16:creationId xmlns:a16="http://schemas.microsoft.com/office/drawing/2014/main" id="{85479BAF-ACF3-8819-1E49-95965AB958A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auto">
          <a:xfrm>
            <a:off x="8970773" y="3820465"/>
            <a:ext cx="1908000" cy="972000"/>
          </a:xfrm>
          <a:prstGeom prst="rect">
            <a:avLst/>
          </a:prstGeom>
          <a:ln>
            <a:noFill/>
          </a:ln>
        </p:spPr>
      </p:pic>
      <p:pic>
        <p:nvPicPr>
          <p:cNvPr id="5" name="Picture 4">
            <a:extLst>
              <a:ext uri="{FF2B5EF4-FFF2-40B4-BE49-F238E27FC236}">
                <a16:creationId xmlns:a16="http://schemas.microsoft.com/office/drawing/2014/main" id="{27E0DA40-0603-1538-043F-B98CEBCE7057}"/>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690746" y="5157842"/>
            <a:ext cx="2468055" cy="1183640"/>
          </a:xfrm>
          <a:prstGeom prst="rect">
            <a:avLst/>
          </a:prstGeom>
          <a:noFill/>
          <a:ln>
            <a:noFill/>
          </a:ln>
        </p:spPr>
      </p:pic>
      <p:pic>
        <p:nvPicPr>
          <p:cNvPr id="6" name="Picture 5">
            <a:extLst>
              <a:ext uri="{FF2B5EF4-FFF2-40B4-BE49-F238E27FC236}">
                <a16:creationId xmlns:a16="http://schemas.microsoft.com/office/drawing/2014/main" id="{E88797EF-7725-173B-9BF2-380F89D4D568}"/>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690746" y="2170412"/>
            <a:ext cx="2240474" cy="879138"/>
          </a:xfrm>
          <a:prstGeom prst="rect">
            <a:avLst/>
          </a:prstGeom>
          <a:noFill/>
          <a:ln>
            <a:noFill/>
          </a:ln>
        </p:spPr>
      </p:pic>
    </p:spTree>
    <p:extLst>
      <p:ext uri="{BB962C8B-B14F-4D97-AF65-F5344CB8AC3E}">
        <p14:creationId xmlns:p14="http://schemas.microsoft.com/office/powerpoint/2010/main" val="1198434641"/>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C534D-1E7E-669E-2000-C44E2DBFEEF8}"/>
              </a:ext>
            </a:extLst>
          </p:cNvPr>
          <p:cNvSpPr>
            <a:spLocks noGrp="1"/>
          </p:cNvSpPr>
          <p:nvPr>
            <p:ph type="title"/>
          </p:nvPr>
        </p:nvSpPr>
        <p:spPr>
          <a:xfrm>
            <a:off x="1317812" y="582706"/>
            <a:ext cx="9252328" cy="1302579"/>
          </a:xfrm>
        </p:spPr>
        <p:txBody>
          <a:bodyPr>
            <a:normAutofit/>
          </a:bodyPr>
          <a:lstStyle/>
          <a:p>
            <a:pPr>
              <a:lnSpc>
                <a:spcPct val="100000"/>
              </a:lnSpc>
            </a:pPr>
            <a:r>
              <a:rPr lang="el-GR" dirty="0"/>
              <a:t>Κύκλος ζωής ανάπτυξης λογισμικού</a:t>
            </a:r>
            <a:r>
              <a:rPr lang="en-US" dirty="0"/>
              <a:t> </a:t>
            </a:r>
            <a:r>
              <a:rPr lang="el-GR" dirty="0"/>
              <a:t/>
            </a:r>
            <a:br>
              <a:rPr lang="el-GR" dirty="0"/>
            </a:br>
            <a:r>
              <a:rPr lang="en-US" dirty="0"/>
              <a:t>Software Development Life-Cycle (</a:t>
            </a:r>
            <a:r>
              <a:rPr lang="en-US" dirty="0" smtClean="0"/>
              <a:t>SDLC)</a:t>
            </a:r>
            <a:endParaRPr lang="el-GR" dirty="0"/>
          </a:p>
        </p:txBody>
      </p:sp>
      <p:sp>
        <p:nvSpPr>
          <p:cNvPr id="3" name="Content Placeholder 2">
            <a:extLst>
              <a:ext uri="{FF2B5EF4-FFF2-40B4-BE49-F238E27FC236}">
                <a16:creationId xmlns:a16="http://schemas.microsoft.com/office/drawing/2014/main" id="{3FCAC915-D096-C81A-02D5-1FE4D950928A}"/>
              </a:ext>
            </a:extLst>
          </p:cNvPr>
          <p:cNvSpPr>
            <a:spLocks noGrp="1"/>
          </p:cNvSpPr>
          <p:nvPr>
            <p:ph idx="1"/>
          </p:nvPr>
        </p:nvSpPr>
        <p:spPr>
          <a:xfrm>
            <a:off x="1317812" y="2199048"/>
            <a:ext cx="9412941" cy="4569303"/>
          </a:xfrm>
        </p:spPr>
        <p:txBody>
          <a:bodyPr>
            <a:normAutofit fontScale="85000" lnSpcReduction="20000"/>
          </a:bodyPr>
          <a:lstStyle/>
          <a:p>
            <a:pPr marL="0" indent="0">
              <a:buNone/>
            </a:pPr>
            <a:r>
              <a:rPr lang="el-GR" sz="2100" dirty="0" smtClean="0">
                <a:effectLst/>
                <a:ea typeface="Times New Roman" panose="02020603050405020304" pitchFamily="18" charset="0"/>
                <a:cs typeface="Calibri" panose="020F0502020204030204" pitchFamily="34" charset="0"/>
              </a:rPr>
              <a:t>SDLC </a:t>
            </a:r>
            <a:r>
              <a:rPr lang="el-GR" sz="2100" dirty="0">
                <a:effectLst/>
                <a:ea typeface="Times New Roman" panose="02020603050405020304" pitchFamily="18" charset="0"/>
                <a:cs typeface="Calibri" panose="020F0502020204030204" pitchFamily="34" charset="0"/>
              </a:rPr>
              <a:t>είναι μια διαδικασία που ορίζει τα στάδια της ανάπτυξης λογισμικού, από την αρχική ιδέα έως την τελική ανάπτυξη. </a:t>
            </a:r>
            <a:endParaRPr lang="en-US" sz="2100" dirty="0" smtClean="0">
              <a:effectLst/>
              <a:ea typeface="Times New Roman" panose="02020603050405020304" pitchFamily="18" charset="0"/>
              <a:cs typeface="Calibri" panose="020F0502020204030204" pitchFamily="34" charset="0"/>
            </a:endParaRPr>
          </a:p>
          <a:p>
            <a:pPr marL="0" indent="0">
              <a:buNone/>
            </a:pPr>
            <a:r>
              <a:rPr lang="el-GR" sz="2100" dirty="0" smtClean="0">
                <a:effectLst/>
                <a:ea typeface="Times New Roman" panose="02020603050405020304" pitchFamily="18" charset="0"/>
                <a:cs typeface="Calibri" panose="020F0502020204030204" pitchFamily="34" charset="0"/>
              </a:rPr>
              <a:t>Ο </a:t>
            </a:r>
            <a:r>
              <a:rPr lang="el-GR" sz="2100" dirty="0">
                <a:effectLst/>
                <a:ea typeface="Times New Roman" panose="02020603050405020304" pitchFamily="18" charset="0"/>
                <a:cs typeface="Calibri" panose="020F0502020204030204" pitchFamily="34" charset="0"/>
              </a:rPr>
              <a:t>κύκλος SDLC περιλαμβάνει τα ακόλουθα στάδια:</a:t>
            </a:r>
            <a:endParaRPr lang="en-US" sz="2100" dirty="0">
              <a:effectLst/>
              <a:ea typeface="Times New Roman" panose="02020603050405020304" pitchFamily="18" charset="0"/>
              <a:cs typeface="Calibri" panose="020F0502020204030204" pitchFamily="34" charset="0"/>
            </a:endParaRPr>
          </a:p>
          <a:p>
            <a:r>
              <a:rPr lang="el-GR" sz="2100" kern="0" dirty="0">
                <a:effectLst/>
                <a:ea typeface="Times New Roman" panose="02020603050405020304" pitchFamily="18" charset="0"/>
                <a:cs typeface="Times New Roman" panose="02020603050405020304" pitchFamily="18" charset="0"/>
              </a:rPr>
              <a:t>Δημιουργία ιδεών</a:t>
            </a:r>
            <a:endParaRPr lang="en-US" sz="1800" kern="0" dirty="0">
              <a:ea typeface="Times New Roman" panose="02020603050405020304" pitchFamily="18" charset="0"/>
              <a:cs typeface="Calibri" panose="020F0502020204030204" pitchFamily="34" charset="0"/>
            </a:endParaRPr>
          </a:p>
          <a:p>
            <a:r>
              <a:rPr lang="el-GR" sz="2100" kern="0" dirty="0">
                <a:effectLst/>
                <a:ea typeface="Times New Roman" panose="02020603050405020304" pitchFamily="18" charset="0"/>
                <a:cs typeface="Times New Roman" panose="02020603050405020304" pitchFamily="18" charset="0"/>
              </a:rPr>
              <a:t>Συλλογή απαιτήσεων</a:t>
            </a:r>
            <a:endParaRPr lang="en-US" sz="1800" kern="0" dirty="0">
              <a:effectLst/>
              <a:ea typeface="Times New Roman" panose="02020603050405020304" pitchFamily="18" charset="0"/>
              <a:cs typeface="Calibri" panose="020F0502020204030204" pitchFamily="34" charset="0"/>
            </a:endParaRPr>
          </a:p>
          <a:p>
            <a:r>
              <a:rPr lang="el-GR" sz="2100" kern="0" dirty="0">
                <a:effectLst/>
                <a:ea typeface="Times New Roman" panose="02020603050405020304" pitchFamily="18" charset="0"/>
                <a:cs typeface="Times New Roman" panose="02020603050405020304" pitchFamily="18" charset="0"/>
              </a:rPr>
              <a:t>Σχεδιασμός</a:t>
            </a:r>
            <a:endParaRPr lang="en-US" sz="1800" kern="0" dirty="0">
              <a:ea typeface="Times New Roman" panose="02020603050405020304" pitchFamily="18" charset="0"/>
              <a:cs typeface="Calibri" panose="020F0502020204030204" pitchFamily="34" charset="0"/>
            </a:endParaRPr>
          </a:p>
          <a:p>
            <a:r>
              <a:rPr lang="el-GR" sz="2100" kern="0" dirty="0">
                <a:effectLst/>
                <a:ea typeface="Times New Roman" panose="02020603050405020304" pitchFamily="18" charset="0"/>
                <a:cs typeface="Times New Roman" panose="02020603050405020304" pitchFamily="18" charset="0"/>
              </a:rPr>
              <a:t>Ανάπτυξη</a:t>
            </a:r>
            <a:endParaRPr lang="en-US" sz="1800" kern="0" dirty="0">
              <a:effectLst/>
              <a:ea typeface="Times New Roman" panose="02020603050405020304" pitchFamily="18" charset="0"/>
              <a:cs typeface="Calibri" panose="020F0502020204030204" pitchFamily="34" charset="0"/>
            </a:endParaRPr>
          </a:p>
          <a:p>
            <a:r>
              <a:rPr lang="el-GR" sz="2100" kern="0" dirty="0">
                <a:effectLst/>
                <a:ea typeface="Times New Roman" panose="02020603050405020304" pitchFamily="18" charset="0"/>
                <a:cs typeface="Times New Roman" panose="02020603050405020304" pitchFamily="18" charset="0"/>
              </a:rPr>
              <a:t>Δοκιμές</a:t>
            </a:r>
            <a:endParaRPr lang="en-US" sz="1800" kern="0" dirty="0">
              <a:ea typeface="Times New Roman" panose="02020603050405020304" pitchFamily="18" charset="0"/>
              <a:cs typeface="Calibri" panose="020F0502020204030204" pitchFamily="34" charset="0"/>
            </a:endParaRPr>
          </a:p>
          <a:p>
            <a:r>
              <a:rPr lang="el-GR" sz="2100" kern="0" dirty="0">
                <a:effectLst/>
                <a:ea typeface="Times New Roman" panose="02020603050405020304" pitchFamily="18" charset="0"/>
                <a:cs typeface="Times New Roman" panose="02020603050405020304" pitchFamily="18" charset="0"/>
              </a:rPr>
              <a:t>Ολοκλήρωση</a:t>
            </a:r>
            <a:endParaRPr lang="en-US" sz="2100" kern="0" dirty="0">
              <a:effectLst/>
              <a:ea typeface="Times New Roman" panose="02020603050405020304" pitchFamily="18" charset="0"/>
              <a:cs typeface="Times New Roman" panose="02020603050405020304" pitchFamily="18" charset="0"/>
            </a:endParaRPr>
          </a:p>
          <a:p>
            <a:r>
              <a:rPr lang="el-GR" sz="2100" kern="0" dirty="0">
                <a:effectLst/>
                <a:ea typeface="Times New Roman" panose="02020603050405020304" pitchFamily="18" charset="0"/>
                <a:cs typeface="Times New Roman" panose="02020603050405020304" pitchFamily="18" charset="0"/>
              </a:rPr>
              <a:t>Συντήρηση</a:t>
            </a:r>
            <a:endParaRPr lang="el-GR" sz="1800" dirty="0">
              <a:effectLst/>
              <a:ea typeface="Times New Roman" panose="02020603050405020304" pitchFamily="18" charset="0"/>
              <a:cs typeface="Calibri" panose="020F0502020204030204" pitchFamily="34" charset="0"/>
            </a:endParaRPr>
          </a:p>
          <a:p>
            <a:endParaRPr lang="el-GR" dirty="0"/>
          </a:p>
        </p:txBody>
      </p:sp>
    </p:spTree>
    <p:extLst>
      <p:ext uri="{BB962C8B-B14F-4D97-AF65-F5344CB8AC3E}">
        <p14:creationId xmlns:p14="http://schemas.microsoft.com/office/powerpoint/2010/main" val="42518362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 name="Ορθογώνιο 40">
            <a:extLst>
              <a:ext uri="{FF2B5EF4-FFF2-40B4-BE49-F238E27FC236}">
                <a16:creationId xmlns:a16="http://schemas.microsoft.com/office/drawing/2014/main" id="{EC0294F1-7EE2-4EB9-A41B-908481D40AC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32"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rtl="0"/>
            <a:endParaRPr lang="el-GR" dirty="0"/>
          </a:p>
        </p:txBody>
      </p:sp>
      <p:sp useBgFill="1">
        <p:nvSpPr>
          <p:cNvPr id="43" name="Ορθογώνιο 42">
            <a:extLst>
              <a:ext uri="{FF2B5EF4-FFF2-40B4-BE49-F238E27FC236}">
                <a16:creationId xmlns:a16="http://schemas.microsoft.com/office/drawing/2014/main" id="{B5E326A3-EB92-4BDA-9F77-45197E0CBE7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39686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dirty="0"/>
          </a:p>
        </p:txBody>
      </p:sp>
      <p:sp>
        <p:nvSpPr>
          <p:cNvPr id="45" name="Ορθογώνιο 44">
            <a:extLst>
              <a:ext uri="{FF2B5EF4-FFF2-40B4-BE49-F238E27FC236}">
                <a16:creationId xmlns:a16="http://schemas.microsoft.com/office/drawing/2014/main" id="{CAC996C7-7B84-4645-9AA1-6EA85EAB47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6417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7" name="Ορθογώνιο 46">
            <a:extLst>
              <a:ext uri="{FF2B5EF4-FFF2-40B4-BE49-F238E27FC236}">
                <a16:creationId xmlns:a16="http://schemas.microsoft.com/office/drawing/2014/main" id="{32DC315B-5680-47D9-B827-34D012FB14B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a:extLst>
              <a:ext uri="{FF2B5EF4-FFF2-40B4-BE49-F238E27FC236}">
                <a16:creationId xmlns:a16="http://schemas.microsoft.com/office/drawing/2014/main" id="{ABD5D5B6-1EE6-4A33-9D8C-0932DF771FAF}"/>
              </a:ext>
            </a:extLst>
          </p:cNvPr>
          <p:cNvSpPr>
            <a:spLocks noGrp="1"/>
          </p:cNvSpPr>
          <p:nvPr>
            <p:ph type="title"/>
          </p:nvPr>
        </p:nvSpPr>
        <p:spPr>
          <a:xfrm>
            <a:off x="3354329" y="108841"/>
            <a:ext cx="7958331" cy="1077229"/>
          </a:xfrm>
        </p:spPr>
        <p:txBody>
          <a:bodyPr rtlCol="0">
            <a:normAutofit/>
          </a:bodyPr>
          <a:lstStyle/>
          <a:p>
            <a:pPr algn="l"/>
            <a:r>
              <a:rPr lang="el-GR" dirty="0">
                <a:effectLst>
                  <a:outerShdw blurRad="38100" dist="38100" dir="2700000" algn="tl">
                    <a:srgbClr val="000000">
                      <a:alpha val="43137"/>
                    </a:srgbClr>
                  </a:outerShdw>
                </a:effectLst>
              </a:rPr>
              <a:t>Εφαρμογή</a:t>
            </a:r>
            <a:r>
              <a:rPr lang="en-US" dirty="0">
                <a:effectLst>
                  <a:outerShdw blurRad="38100" dist="38100" dir="2700000" algn="tl">
                    <a:srgbClr val="000000">
                      <a:alpha val="43137"/>
                    </a:srgbClr>
                  </a:outerShdw>
                </a:effectLst>
              </a:rPr>
              <a:t> “KASTORIA3D”</a:t>
            </a:r>
            <a:endParaRPr lang="el-GR" dirty="0">
              <a:effectLst>
                <a:outerShdw blurRad="38100" dist="38100" dir="2700000" algn="tl">
                  <a:srgbClr val="000000">
                    <a:alpha val="43137"/>
                  </a:srgbClr>
                </a:outerShdw>
              </a:effectLst>
            </a:endParaRPr>
          </a:p>
        </p:txBody>
      </p:sp>
      <p:sp>
        <p:nvSpPr>
          <p:cNvPr id="4" name="Content Placeholder 3">
            <a:extLst>
              <a:ext uri="{FF2B5EF4-FFF2-40B4-BE49-F238E27FC236}">
                <a16:creationId xmlns:a16="http://schemas.microsoft.com/office/drawing/2014/main" id="{3000DF79-D306-6681-1ABA-071174710459}"/>
              </a:ext>
            </a:extLst>
          </p:cNvPr>
          <p:cNvSpPr>
            <a:spLocks noGrp="1"/>
          </p:cNvSpPr>
          <p:nvPr>
            <p:ph idx="1"/>
          </p:nvPr>
        </p:nvSpPr>
        <p:spPr>
          <a:xfrm>
            <a:off x="1621860" y="845648"/>
            <a:ext cx="9252211" cy="5594909"/>
          </a:xfrm>
        </p:spPr>
        <p:txBody>
          <a:bodyPr>
            <a:normAutofit fontScale="47500" lnSpcReduction="20000"/>
          </a:bodyPr>
          <a:lstStyle/>
          <a:p>
            <a:r>
              <a:rPr lang="el-GR" sz="5000" b="1" dirty="0"/>
              <a:t>Περιγραφή</a:t>
            </a:r>
          </a:p>
          <a:p>
            <a:pPr indent="0" algn="just">
              <a:lnSpc>
                <a:spcPct val="115000"/>
              </a:lnSpc>
              <a:spcAft>
                <a:spcPts val="300"/>
              </a:spcAft>
              <a:buNone/>
            </a:pPr>
            <a:r>
              <a:rPr lang="el-GR" sz="3400" dirty="0">
                <a:effectLst/>
                <a:ea typeface="Times New Roman" panose="02020603050405020304" pitchFamily="18" charset="0"/>
                <a:cs typeface="Calibri" panose="020F0502020204030204" pitchFamily="34" charset="0"/>
              </a:rPr>
              <a:t>Η συγκεκριμένη εφαρμογή δημιουργήθηκε με σκοπό </a:t>
            </a:r>
            <a:r>
              <a:rPr lang="el-GR" sz="3400" dirty="0" smtClean="0">
                <a:ea typeface="Times New Roman" panose="02020603050405020304" pitchFamily="18" charset="0"/>
                <a:cs typeface="Calibri" panose="020F0502020204030204" pitchFamily="34" charset="0"/>
              </a:rPr>
              <a:t>την </a:t>
            </a:r>
            <a:r>
              <a:rPr lang="el-GR" sz="3400" dirty="0" smtClean="0">
                <a:effectLst/>
                <a:ea typeface="Times New Roman" panose="02020603050405020304" pitchFamily="18" charset="0"/>
                <a:cs typeface="Calibri" panose="020F0502020204030204" pitchFamily="34" charset="0"/>
              </a:rPr>
              <a:t>ενίσχυση </a:t>
            </a:r>
            <a:r>
              <a:rPr lang="el-GR" sz="3400" dirty="0">
                <a:effectLst/>
                <a:ea typeface="Times New Roman" panose="02020603050405020304" pitchFamily="18" charset="0"/>
                <a:cs typeface="Calibri" panose="020F0502020204030204" pitchFamily="34" charset="0"/>
              </a:rPr>
              <a:t>της εμπειρίας ξενάγησης του χρήστη στα αξιοθέατα και τα μουσεία της πόλης της Καστοριάς, μέσω χρήσης επαυξημένης και μικτής πραγματικότητας σε έξυπνες κινητές συσκευές </a:t>
            </a:r>
            <a:r>
              <a:rPr lang="en-US" sz="3400" dirty="0">
                <a:effectLst/>
                <a:ea typeface="Times New Roman" panose="02020603050405020304" pitchFamily="18" charset="0"/>
                <a:cs typeface="Calibri" panose="020F0502020204030204" pitchFamily="34" charset="0"/>
              </a:rPr>
              <a:t>Android</a:t>
            </a:r>
            <a:r>
              <a:rPr lang="el-GR" sz="3400" dirty="0" smtClean="0">
                <a:effectLst/>
                <a:ea typeface="Times New Roman" panose="02020603050405020304" pitchFamily="18" charset="0"/>
                <a:cs typeface="Calibri" panose="020F0502020204030204" pitchFamily="34" charset="0"/>
              </a:rPr>
              <a:t>.</a:t>
            </a:r>
          </a:p>
          <a:p>
            <a:pPr indent="0" algn="just">
              <a:lnSpc>
                <a:spcPct val="115000"/>
              </a:lnSpc>
              <a:spcAft>
                <a:spcPts val="300"/>
              </a:spcAft>
              <a:buNone/>
            </a:pPr>
            <a:r>
              <a:rPr lang="en-US" sz="3400" dirty="0" smtClean="0">
                <a:effectLst/>
                <a:ea typeface="Times New Roman" panose="02020603050405020304" pitchFamily="18" charset="0"/>
                <a:cs typeface="Calibri" panose="020F0502020204030204" pitchFamily="34" charset="0"/>
              </a:rPr>
              <a:t>O</a:t>
            </a:r>
            <a:r>
              <a:rPr lang="el-GR" sz="3400" dirty="0" smtClean="0">
                <a:effectLst/>
                <a:ea typeface="Times New Roman" panose="02020603050405020304" pitchFamily="18" charset="0"/>
                <a:cs typeface="Calibri" panose="020F0502020204030204" pitchFamily="34" charset="0"/>
              </a:rPr>
              <a:t> </a:t>
            </a:r>
            <a:r>
              <a:rPr lang="el-GR" sz="3400" dirty="0">
                <a:effectLst/>
                <a:ea typeface="Times New Roman" panose="02020603050405020304" pitchFamily="18" charset="0"/>
                <a:cs typeface="Calibri" panose="020F0502020204030204" pitchFamily="34" charset="0"/>
              </a:rPr>
              <a:t>χρήστης επιλέγει το σημείο ενδιαφέροντος (μνημείο-αξιοθέατο) στο οποίο επιθυμεί να περιηγηθεί έχοντας ανοιχτή την κάμερα του και βλέποντας μία μίξη πραγματικού και εικονικού κόσμου. </a:t>
            </a:r>
            <a:r>
              <a:rPr lang="el-GR" sz="3400" dirty="0">
                <a:ea typeface="Times New Roman" panose="02020603050405020304" pitchFamily="18" charset="0"/>
                <a:cs typeface="Calibri" panose="020F0502020204030204" pitchFamily="34" charset="0"/>
              </a:rPr>
              <a:t>Κατά τη διάρκεια της περιήγησης μας εμφανίζεται κείμενο με διάφορες ιστορίες που αφορούν την πόλη της Καστοριάς.</a:t>
            </a:r>
          </a:p>
          <a:p>
            <a:pPr indent="0" algn="just">
              <a:lnSpc>
                <a:spcPct val="115000"/>
              </a:lnSpc>
              <a:spcAft>
                <a:spcPts val="300"/>
              </a:spcAft>
              <a:buNone/>
            </a:pPr>
            <a:r>
              <a:rPr lang="el-GR" sz="3400" dirty="0" smtClean="0">
                <a:effectLst/>
                <a:ea typeface="Times New Roman" panose="02020603050405020304" pitchFamily="18" charset="0"/>
                <a:cs typeface="Calibri" panose="020F0502020204030204" pitchFamily="34" charset="0"/>
              </a:rPr>
              <a:t>Με </a:t>
            </a:r>
            <a:r>
              <a:rPr lang="el-GR" sz="3400" dirty="0">
                <a:effectLst/>
                <a:ea typeface="Times New Roman" panose="02020603050405020304" pitchFamily="18" charset="0"/>
                <a:cs typeface="Calibri" panose="020F0502020204030204" pitchFamily="34" charset="0"/>
              </a:rPr>
              <a:t>τη βοήθεια των χαρτών πλοήγησης και των οδηγιών που διαθέτει η εφαρμογή, ο χρήστης καθοδηγείται από το σημείο που βρίσκεται μέχρι το σημείο ενδιαφέροντος</a:t>
            </a:r>
            <a:r>
              <a:rPr lang="el-GR" sz="3400" dirty="0" smtClean="0">
                <a:effectLst/>
                <a:ea typeface="Times New Roman" panose="02020603050405020304" pitchFamily="18" charset="0"/>
                <a:cs typeface="Calibri" panose="020F0502020204030204" pitchFamily="34" charset="0"/>
              </a:rPr>
              <a:t>. Κατά </a:t>
            </a:r>
            <a:r>
              <a:rPr lang="el-GR" sz="3400" dirty="0">
                <a:effectLst/>
                <a:ea typeface="Times New Roman" panose="02020603050405020304" pitchFamily="18" charset="0"/>
                <a:cs typeface="Calibri" panose="020F0502020204030204" pitchFamily="34" charset="0"/>
              </a:rPr>
              <a:t>την </a:t>
            </a:r>
            <a:r>
              <a:rPr lang="el-GR" sz="3400" dirty="0" smtClean="0">
                <a:effectLst/>
                <a:ea typeface="Times New Roman" panose="02020603050405020304" pitchFamily="18" charset="0"/>
                <a:cs typeface="Calibri" panose="020F0502020204030204" pitchFamily="34" charset="0"/>
              </a:rPr>
              <a:t>περιήγηση, </a:t>
            </a:r>
            <a:r>
              <a:rPr lang="el-GR" sz="3400" dirty="0">
                <a:effectLst/>
                <a:ea typeface="Times New Roman" panose="02020603050405020304" pitchFamily="18" charset="0"/>
                <a:cs typeface="Calibri" panose="020F0502020204030204" pitchFamily="34" charset="0"/>
              </a:rPr>
              <a:t>εάν ο χρήστης βρεθεί </a:t>
            </a:r>
            <a:r>
              <a:rPr lang="el-GR" sz="3400" dirty="0" smtClean="0">
                <a:effectLst/>
                <a:ea typeface="Times New Roman" panose="02020603050405020304" pitchFamily="18" charset="0"/>
                <a:cs typeface="Calibri" panose="020F0502020204030204" pitchFamily="34" charset="0"/>
              </a:rPr>
              <a:t>κοντά σε σημείο </a:t>
            </a:r>
            <a:r>
              <a:rPr lang="el-GR" sz="3400" dirty="0" smtClean="0">
                <a:ea typeface="Times New Roman" panose="02020603050405020304" pitchFamily="18" charset="0"/>
                <a:cs typeface="Calibri" panose="020F0502020204030204" pitchFamily="34" charset="0"/>
              </a:rPr>
              <a:t>ενδιαφέροντος, όπως </a:t>
            </a:r>
            <a:r>
              <a:rPr lang="el-GR" sz="3400" dirty="0">
                <a:ea typeface="Times New Roman" panose="02020603050405020304" pitchFamily="18" charset="0"/>
                <a:cs typeface="Calibri" panose="020F0502020204030204" pitchFamily="34" charset="0"/>
              </a:rPr>
              <a:t>βυζαντινά μνημεία, </a:t>
            </a:r>
            <a:r>
              <a:rPr lang="el-GR" sz="3400" dirty="0" smtClean="0">
                <a:ea typeface="Times New Roman" panose="02020603050405020304" pitchFamily="18" charset="0"/>
                <a:cs typeface="Calibri" panose="020F0502020204030204" pitchFamily="34" charset="0"/>
              </a:rPr>
              <a:t>μουσεία και λοιπά αξιοθέατα, αλλά και σε </a:t>
            </a:r>
            <a:r>
              <a:rPr lang="el-GR" sz="3400" dirty="0">
                <a:ea typeface="Times New Roman" panose="02020603050405020304" pitchFamily="18" charset="0"/>
                <a:cs typeface="Calibri" panose="020F0502020204030204" pitchFamily="34" charset="0"/>
              </a:rPr>
              <a:t>πιάτσα ταξί, στάσεις αστικών </a:t>
            </a:r>
            <a:r>
              <a:rPr lang="el-GR" sz="3400" dirty="0" smtClean="0">
                <a:ea typeface="Times New Roman" panose="02020603050405020304" pitchFamily="18" charset="0"/>
                <a:cs typeface="Calibri" panose="020F0502020204030204" pitchFamily="34" charset="0"/>
              </a:rPr>
              <a:t>λεωφορείων, ή πλησίον καταστημάτων εστίασης (</a:t>
            </a:r>
            <a:r>
              <a:rPr lang="el-GR" sz="3400" dirty="0" smtClean="0">
                <a:effectLst/>
                <a:ea typeface="Times New Roman" panose="02020603050405020304" pitchFamily="18" charset="0"/>
                <a:cs typeface="Calibri" panose="020F0502020204030204" pitchFamily="34" charset="0"/>
              </a:rPr>
              <a:t>καφετέριες, φούρνοι, κλπ.), εμφανίζεται στην οθόνη της έξυπνης κινητής συσκευής του ένα αντικείμενο και τον ενημερώνει με ένα κείμενο ότι βρίσκεται στην </a:t>
            </a:r>
            <a:r>
              <a:rPr lang="el-GR" sz="3400" dirty="0">
                <a:ea typeface="Times New Roman" panose="02020603050405020304" pitchFamily="18" charset="0"/>
                <a:cs typeface="Calibri" panose="020F0502020204030204" pitchFamily="34" charset="0"/>
              </a:rPr>
              <a:t>συγκεκριμένη </a:t>
            </a:r>
            <a:r>
              <a:rPr lang="el-GR" sz="3400" dirty="0" smtClean="0">
                <a:ea typeface="Times New Roman" panose="02020603050405020304" pitchFamily="18" charset="0"/>
                <a:cs typeface="Calibri" panose="020F0502020204030204" pitchFamily="34" charset="0"/>
              </a:rPr>
              <a:t>τοποθεσία. </a:t>
            </a:r>
          </a:p>
          <a:p>
            <a:pPr indent="0" algn="just">
              <a:lnSpc>
                <a:spcPct val="115000"/>
              </a:lnSpc>
              <a:spcAft>
                <a:spcPts val="300"/>
              </a:spcAft>
              <a:buNone/>
            </a:pPr>
            <a:r>
              <a:rPr lang="el-GR" sz="3400" dirty="0" smtClean="0">
                <a:ea typeface="Times New Roman" panose="02020603050405020304" pitchFamily="18" charset="0"/>
                <a:cs typeface="Calibri" panose="020F0502020204030204" pitchFamily="34" charset="0"/>
              </a:rPr>
              <a:t>Μόλις </a:t>
            </a:r>
            <a:r>
              <a:rPr lang="el-GR" sz="3400" dirty="0">
                <a:ea typeface="Times New Roman" panose="02020603050405020304" pitchFamily="18" charset="0"/>
                <a:cs typeface="Calibri" panose="020F0502020204030204" pitchFamily="34" charset="0"/>
              </a:rPr>
              <a:t>πλησιάσει αρκετά </a:t>
            </a:r>
            <a:r>
              <a:rPr lang="el-GR" sz="3400" dirty="0" smtClean="0">
                <a:ea typeface="Times New Roman" panose="02020603050405020304" pitchFamily="18" charset="0"/>
                <a:cs typeface="Calibri" panose="020F0502020204030204" pitchFamily="34" charset="0"/>
              </a:rPr>
              <a:t>στο σημείο ενδιαφέροντος γίνεται </a:t>
            </a:r>
            <a:r>
              <a:rPr lang="el-GR" sz="3400" dirty="0">
                <a:ea typeface="Times New Roman" panose="02020603050405020304" pitchFamily="18" charset="0"/>
                <a:cs typeface="Calibri" panose="020F0502020204030204" pitchFamily="34" charset="0"/>
              </a:rPr>
              <a:t>αλλαγή σκηνής και εμφανίζονται στην οθόνη πληροφορίες για το συγκεκριμένο σημείο</a:t>
            </a:r>
            <a:r>
              <a:rPr lang="el-GR" sz="3400" dirty="0" smtClean="0">
                <a:ea typeface="Times New Roman" panose="02020603050405020304" pitchFamily="18" charset="0"/>
                <a:cs typeface="Calibri" panose="020F0502020204030204" pitchFamily="34" charset="0"/>
              </a:rPr>
              <a:t>. Τέλος</a:t>
            </a:r>
            <a:r>
              <a:rPr lang="el-GR" sz="3400" dirty="0">
                <a:ea typeface="Times New Roman" panose="02020603050405020304" pitchFamily="18" charset="0"/>
                <a:cs typeface="Calibri" panose="020F0502020204030204" pitchFamily="34" charset="0"/>
              </a:rPr>
              <a:t>, πατώντας το κουμπί «Έξοδος» μεταφέρεται στην αρχική οθόνη της εφαρμογής, προκειμένου να συνεχιστεί η πλοήγηση</a:t>
            </a:r>
            <a:r>
              <a:rPr lang="el-GR" sz="3400" dirty="0" smtClean="0">
                <a:ea typeface="Times New Roman" panose="02020603050405020304" pitchFamily="18" charset="0"/>
                <a:cs typeface="Calibri" panose="020F0502020204030204" pitchFamily="34" charset="0"/>
              </a:rPr>
              <a:t>.</a:t>
            </a:r>
            <a:endParaRPr lang="el-GR" sz="3400" dirty="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94578980"/>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 name="Ορθογώνιο 40">
            <a:extLst>
              <a:ext uri="{FF2B5EF4-FFF2-40B4-BE49-F238E27FC236}">
                <a16:creationId xmlns:a16="http://schemas.microsoft.com/office/drawing/2014/main" id="{EC0294F1-7EE2-4EB9-A41B-908481D40AC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32"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rtl="0"/>
            <a:endParaRPr lang="el-GR" dirty="0"/>
          </a:p>
        </p:txBody>
      </p:sp>
      <p:sp useBgFill="1">
        <p:nvSpPr>
          <p:cNvPr id="43" name="Ορθογώνιο 42">
            <a:extLst>
              <a:ext uri="{FF2B5EF4-FFF2-40B4-BE49-F238E27FC236}">
                <a16:creationId xmlns:a16="http://schemas.microsoft.com/office/drawing/2014/main" id="{B5E326A3-EB92-4BDA-9F77-45197E0CBE7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39686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dirty="0"/>
          </a:p>
        </p:txBody>
      </p:sp>
      <p:sp>
        <p:nvSpPr>
          <p:cNvPr id="45" name="Ορθογώνιο 44">
            <a:extLst>
              <a:ext uri="{FF2B5EF4-FFF2-40B4-BE49-F238E27FC236}">
                <a16:creationId xmlns:a16="http://schemas.microsoft.com/office/drawing/2014/main" id="{CAC996C7-7B84-4645-9AA1-6EA85EAB47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6417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7" name="Ορθογώνιο 46">
            <a:extLst>
              <a:ext uri="{FF2B5EF4-FFF2-40B4-BE49-F238E27FC236}">
                <a16:creationId xmlns:a16="http://schemas.microsoft.com/office/drawing/2014/main" id="{32DC315B-5680-47D9-B827-34D012FB14B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a:extLst>
              <a:ext uri="{FF2B5EF4-FFF2-40B4-BE49-F238E27FC236}">
                <a16:creationId xmlns:a16="http://schemas.microsoft.com/office/drawing/2014/main" id="{ABD5D5B6-1EE6-4A33-9D8C-0932DF771FAF}"/>
              </a:ext>
            </a:extLst>
          </p:cNvPr>
          <p:cNvSpPr>
            <a:spLocks noGrp="1"/>
          </p:cNvSpPr>
          <p:nvPr>
            <p:ph type="title"/>
          </p:nvPr>
        </p:nvSpPr>
        <p:spPr>
          <a:xfrm>
            <a:off x="3438537" y="86161"/>
            <a:ext cx="7958331" cy="1077229"/>
          </a:xfrm>
        </p:spPr>
        <p:txBody>
          <a:bodyPr rtlCol="0">
            <a:normAutofit/>
          </a:bodyPr>
          <a:lstStyle/>
          <a:p>
            <a:pPr algn="l"/>
            <a:r>
              <a:rPr lang="el-GR" dirty="0">
                <a:effectLst>
                  <a:outerShdw blurRad="38100" dist="38100" dir="2700000" algn="tl">
                    <a:srgbClr val="000000">
                      <a:alpha val="43137"/>
                    </a:srgbClr>
                  </a:outerShdw>
                </a:effectLst>
              </a:rPr>
              <a:t>Εφαρμογή</a:t>
            </a:r>
            <a:r>
              <a:rPr lang="en-US" dirty="0">
                <a:effectLst>
                  <a:outerShdw blurRad="38100" dist="38100" dir="2700000" algn="tl">
                    <a:srgbClr val="000000">
                      <a:alpha val="43137"/>
                    </a:srgbClr>
                  </a:outerShdw>
                </a:effectLst>
              </a:rPr>
              <a:t> “KASTORIA3D”</a:t>
            </a:r>
            <a:endParaRPr lang="el-GR" dirty="0">
              <a:effectLst>
                <a:outerShdw blurRad="38100" dist="38100" dir="2700000" algn="tl">
                  <a:srgbClr val="000000">
                    <a:alpha val="43137"/>
                  </a:srgbClr>
                </a:outerShdw>
              </a:effectLst>
            </a:endParaRPr>
          </a:p>
        </p:txBody>
      </p:sp>
      <p:sp>
        <p:nvSpPr>
          <p:cNvPr id="4" name="Content Placeholder 3">
            <a:extLst>
              <a:ext uri="{FF2B5EF4-FFF2-40B4-BE49-F238E27FC236}">
                <a16:creationId xmlns:a16="http://schemas.microsoft.com/office/drawing/2014/main" id="{3000DF79-D306-6681-1ABA-071174710459}"/>
              </a:ext>
            </a:extLst>
          </p:cNvPr>
          <p:cNvSpPr>
            <a:spLocks noGrp="1"/>
          </p:cNvSpPr>
          <p:nvPr>
            <p:ph idx="1"/>
          </p:nvPr>
        </p:nvSpPr>
        <p:spPr>
          <a:xfrm>
            <a:off x="1621861" y="990027"/>
            <a:ext cx="7796540" cy="1766923"/>
          </a:xfrm>
        </p:spPr>
        <p:txBody>
          <a:bodyPr/>
          <a:lstStyle/>
          <a:p>
            <a:r>
              <a:rPr lang="el-GR" dirty="0"/>
              <a:t>Διάγραμμα Ροής</a:t>
            </a:r>
          </a:p>
        </p:txBody>
      </p:sp>
      <p:pic>
        <p:nvPicPr>
          <p:cNvPr id="3" name="Picture 2">
            <a:extLst>
              <a:ext uri="{FF2B5EF4-FFF2-40B4-BE49-F238E27FC236}">
                <a16:creationId xmlns:a16="http://schemas.microsoft.com/office/drawing/2014/main" id="{24A63204-23DD-27A5-0E33-ABFCDA25964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7581" t="-2367"/>
          <a:stretch/>
        </p:blipFill>
        <p:spPr bwMode="auto">
          <a:xfrm>
            <a:off x="3525078" y="2293034"/>
            <a:ext cx="4329010" cy="4121017"/>
          </a:xfrm>
          <a:prstGeom prst="rect">
            <a:avLst/>
          </a:prstGeom>
          <a:noFill/>
          <a:ln>
            <a:solidFill>
              <a:schemeClr val="accent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31586496"/>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 name="Ορθογώνιο 40">
            <a:extLst>
              <a:ext uri="{FF2B5EF4-FFF2-40B4-BE49-F238E27FC236}">
                <a16:creationId xmlns:a16="http://schemas.microsoft.com/office/drawing/2014/main" id="{EC0294F1-7EE2-4EB9-A41B-908481D40AC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32"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rtl="0"/>
            <a:endParaRPr lang="el-GR" dirty="0"/>
          </a:p>
        </p:txBody>
      </p:sp>
      <p:sp useBgFill="1">
        <p:nvSpPr>
          <p:cNvPr id="43" name="Ορθογώνιο 42">
            <a:extLst>
              <a:ext uri="{FF2B5EF4-FFF2-40B4-BE49-F238E27FC236}">
                <a16:creationId xmlns:a16="http://schemas.microsoft.com/office/drawing/2014/main" id="{B5E326A3-EB92-4BDA-9F77-45197E0CBE7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39686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dirty="0"/>
          </a:p>
        </p:txBody>
      </p:sp>
      <p:sp>
        <p:nvSpPr>
          <p:cNvPr id="45" name="Ορθογώνιο 44">
            <a:extLst>
              <a:ext uri="{FF2B5EF4-FFF2-40B4-BE49-F238E27FC236}">
                <a16:creationId xmlns:a16="http://schemas.microsoft.com/office/drawing/2014/main" id="{CAC996C7-7B84-4645-9AA1-6EA85EAB47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6417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7" name="Ορθογώνιο 46">
            <a:extLst>
              <a:ext uri="{FF2B5EF4-FFF2-40B4-BE49-F238E27FC236}">
                <a16:creationId xmlns:a16="http://schemas.microsoft.com/office/drawing/2014/main" id="{32DC315B-5680-47D9-B827-34D012FB14B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a:extLst>
              <a:ext uri="{FF2B5EF4-FFF2-40B4-BE49-F238E27FC236}">
                <a16:creationId xmlns:a16="http://schemas.microsoft.com/office/drawing/2014/main" id="{ABD5D5B6-1EE6-4A33-9D8C-0932DF771FAF}"/>
              </a:ext>
            </a:extLst>
          </p:cNvPr>
          <p:cNvSpPr>
            <a:spLocks noGrp="1"/>
          </p:cNvSpPr>
          <p:nvPr>
            <p:ph type="title"/>
          </p:nvPr>
        </p:nvSpPr>
        <p:spPr>
          <a:xfrm>
            <a:off x="3438537" y="34531"/>
            <a:ext cx="7958331" cy="1077229"/>
          </a:xfrm>
        </p:spPr>
        <p:txBody>
          <a:bodyPr rtlCol="0">
            <a:normAutofit/>
          </a:bodyPr>
          <a:lstStyle/>
          <a:p>
            <a:pPr algn="l"/>
            <a:r>
              <a:rPr lang="el-GR" dirty="0">
                <a:effectLst>
                  <a:outerShdw blurRad="38100" dist="38100" dir="2700000" algn="tl">
                    <a:srgbClr val="000000">
                      <a:alpha val="43137"/>
                    </a:srgbClr>
                  </a:outerShdw>
                </a:effectLst>
              </a:rPr>
              <a:t>Εφαρμογή</a:t>
            </a:r>
            <a:r>
              <a:rPr lang="en-US" dirty="0">
                <a:effectLst>
                  <a:outerShdw blurRad="38100" dist="38100" dir="2700000" algn="tl">
                    <a:srgbClr val="000000">
                      <a:alpha val="43137"/>
                    </a:srgbClr>
                  </a:outerShdw>
                </a:effectLst>
              </a:rPr>
              <a:t> “KASTORIA3D”</a:t>
            </a:r>
            <a:endParaRPr lang="el-GR" dirty="0">
              <a:effectLst>
                <a:outerShdw blurRad="38100" dist="38100" dir="2700000" algn="tl">
                  <a:srgbClr val="000000">
                    <a:alpha val="43137"/>
                  </a:srgbClr>
                </a:outerShdw>
              </a:effectLst>
            </a:endParaRPr>
          </a:p>
        </p:txBody>
      </p:sp>
      <p:sp>
        <p:nvSpPr>
          <p:cNvPr id="4" name="Content Placeholder 3">
            <a:extLst>
              <a:ext uri="{FF2B5EF4-FFF2-40B4-BE49-F238E27FC236}">
                <a16:creationId xmlns:a16="http://schemas.microsoft.com/office/drawing/2014/main" id="{3000DF79-D306-6681-1ABA-071174710459}"/>
              </a:ext>
            </a:extLst>
          </p:cNvPr>
          <p:cNvSpPr>
            <a:spLocks noGrp="1"/>
          </p:cNvSpPr>
          <p:nvPr>
            <p:ph idx="1"/>
          </p:nvPr>
        </p:nvSpPr>
        <p:spPr>
          <a:xfrm>
            <a:off x="1800164" y="705107"/>
            <a:ext cx="7796540" cy="1997768"/>
          </a:xfrm>
        </p:spPr>
        <p:txBody>
          <a:bodyPr/>
          <a:lstStyle/>
          <a:p>
            <a:r>
              <a:rPr lang="el-GR" dirty="0"/>
              <a:t>Αρχική σκηνή</a:t>
            </a:r>
          </a:p>
        </p:txBody>
      </p:sp>
      <p:pic>
        <p:nvPicPr>
          <p:cNvPr id="3" name="Picture 2">
            <a:extLst>
              <a:ext uri="{FF2B5EF4-FFF2-40B4-BE49-F238E27FC236}">
                <a16:creationId xmlns:a16="http://schemas.microsoft.com/office/drawing/2014/main" id="{289F5D8D-8762-68EE-2B82-93C6A34A803C}"/>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54026" y="1920829"/>
            <a:ext cx="3414344" cy="4676489"/>
          </a:xfrm>
          <a:prstGeom prst="rect">
            <a:avLst/>
          </a:prstGeom>
          <a:noFill/>
          <a:ln>
            <a:noFill/>
          </a:ln>
        </p:spPr>
      </p:pic>
      <p:pic>
        <p:nvPicPr>
          <p:cNvPr id="10" name="Picture 9">
            <a:extLst>
              <a:ext uri="{FF2B5EF4-FFF2-40B4-BE49-F238E27FC236}">
                <a16:creationId xmlns:a16="http://schemas.microsoft.com/office/drawing/2014/main" id="{5EB3674B-66D7-21FD-68AC-9C65EB681F2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17696" y="1554450"/>
            <a:ext cx="4329846" cy="5241208"/>
          </a:xfrm>
          <a:prstGeom prst="rect">
            <a:avLst/>
          </a:prstGeom>
        </p:spPr>
      </p:pic>
    </p:spTree>
    <p:extLst>
      <p:ext uri="{BB962C8B-B14F-4D97-AF65-F5344CB8AC3E}">
        <p14:creationId xmlns:p14="http://schemas.microsoft.com/office/powerpoint/2010/main" val="3831360513"/>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 name="Ορθογώνιο 40">
            <a:extLst>
              <a:ext uri="{FF2B5EF4-FFF2-40B4-BE49-F238E27FC236}">
                <a16:creationId xmlns:a16="http://schemas.microsoft.com/office/drawing/2014/main" id="{EC0294F1-7EE2-4EB9-A41B-908481D40AC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32"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rtl="0"/>
            <a:endParaRPr lang="el-GR" dirty="0"/>
          </a:p>
        </p:txBody>
      </p:sp>
      <p:sp useBgFill="1">
        <p:nvSpPr>
          <p:cNvPr id="43" name="Ορθογώνιο 42">
            <a:extLst>
              <a:ext uri="{FF2B5EF4-FFF2-40B4-BE49-F238E27FC236}">
                <a16:creationId xmlns:a16="http://schemas.microsoft.com/office/drawing/2014/main" id="{B5E326A3-EB92-4BDA-9F77-45197E0CBE7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39686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dirty="0"/>
          </a:p>
        </p:txBody>
      </p:sp>
      <p:sp>
        <p:nvSpPr>
          <p:cNvPr id="45" name="Ορθογώνιο 44">
            <a:extLst>
              <a:ext uri="{FF2B5EF4-FFF2-40B4-BE49-F238E27FC236}">
                <a16:creationId xmlns:a16="http://schemas.microsoft.com/office/drawing/2014/main" id="{CAC996C7-7B84-4645-9AA1-6EA85EAB47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6417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7" name="Ορθογώνιο 46">
            <a:extLst>
              <a:ext uri="{FF2B5EF4-FFF2-40B4-BE49-F238E27FC236}">
                <a16:creationId xmlns:a16="http://schemas.microsoft.com/office/drawing/2014/main" id="{32DC315B-5680-47D9-B827-34D012FB14B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a:extLst>
              <a:ext uri="{FF2B5EF4-FFF2-40B4-BE49-F238E27FC236}">
                <a16:creationId xmlns:a16="http://schemas.microsoft.com/office/drawing/2014/main" id="{ABD5D5B6-1EE6-4A33-9D8C-0932DF771FAF}"/>
              </a:ext>
            </a:extLst>
          </p:cNvPr>
          <p:cNvSpPr>
            <a:spLocks noGrp="1"/>
          </p:cNvSpPr>
          <p:nvPr>
            <p:ph type="title"/>
          </p:nvPr>
        </p:nvSpPr>
        <p:spPr>
          <a:xfrm>
            <a:off x="3438537" y="224852"/>
            <a:ext cx="7958331" cy="1077229"/>
          </a:xfrm>
        </p:spPr>
        <p:txBody>
          <a:bodyPr rtlCol="0">
            <a:normAutofit/>
          </a:bodyPr>
          <a:lstStyle/>
          <a:p>
            <a:pPr algn="l"/>
            <a:r>
              <a:rPr lang="el-GR" dirty="0">
                <a:effectLst>
                  <a:outerShdw blurRad="38100" dist="38100" dir="2700000" algn="tl">
                    <a:srgbClr val="000000">
                      <a:alpha val="43137"/>
                    </a:srgbClr>
                  </a:outerShdw>
                </a:effectLst>
              </a:rPr>
              <a:t>Εφαρμογή</a:t>
            </a:r>
            <a:r>
              <a:rPr lang="en-US" dirty="0">
                <a:effectLst>
                  <a:outerShdw blurRad="38100" dist="38100" dir="2700000" algn="tl">
                    <a:srgbClr val="000000">
                      <a:alpha val="43137"/>
                    </a:srgbClr>
                  </a:outerShdw>
                </a:effectLst>
              </a:rPr>
              <a:t> “KASTORIA3D”</a:t>
            </a:r>
            <a:endParaRPr lang="el-GR" dirty="0">
              <a:effectLst>
                <a:outerShdw blurRad="38100" dist="38100" dir="2700000" algn="tl">
                  <a:srgbClr val="000000">
                    <a:alpha val="43137"/>
                  </a:srgbClr>
                </a:outerShdw>
              </a:effectLst>
            </a:endParaRPr>
          </a:p>
        </p:txBody>
      </p:sp>
      <p:sp>
        <p:nvSpPr>
          <p:cNvPr id="4" name="Content Placeholder 3">
            <a:extLst>
              <a:ext uri="{FF2B5EF4-FFF2-40B4-BE49-F238E27FC236}">
                <a16:creationId xmlns:a16="http://schemas.microsoft.com/office/drawing/2014/main" id="{3000DF79-D306-6681-1ABA-071174710459}"/>
              </a:ext>
            </a:extLst>
          </p:cNvPr>
          <p:cNvSpPr>
            <a:spLocks noGrp="1"/>
          </p:cNvSpPr>
          <p:nvPr>
            <p:ph idx="1"/>
          </p:nvPr>
        </p:nvSpPr>
        <p:spPr/>
        <p:txBody>
          <a:bodyPr/>
          <a:lstStyle/>
          <a:p>
            <a:r>
              <a:rPr lang="el-GR" dirty="0"/>
              <a:t>Σκηνή </a:t>
            </a:r>
            <a:r>
              <a:rPr lang="en-US" dirty="0"/>
              <a:t>AR</a:t>
            </a:r>
            <a:endParaRPr lang="el-GR" dirty="0"/>
          </a:p>
        </p:txBody>
      </p:sp>
      <p:pic>
        <p:nvPicPr>
          <p:cNvPr id="3" name="Picture 2">
            <a:extLst>
              <a:ext uri="{FF2B5EF4-FFF2-40B4-BE49-F238E27FC236}">
                <a16:creationId xmlns:a16="http://schemas.microsoft.com/office/drawing/2014/main" id="{BB54565B-8586-1EDD-EAB9-FC17CE7D70C9}"/>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677249" y="1629274"/>
            <a:ext cx="3681095" cy="4843512"/>
          </a:xfrm>
          <a:prstGeom prst="rect">
            <a:avLst/>
          </a:prstGeom>
          <a:noFill/>
          <a:ln>
            <a:noFill/>
          </a:ln>
        </p:spPr>
      </p:pic>
    </p:spTree>
    <p:extLst>
      <p:ext uri="{BB962C8B-B14F-4D97-AF65-F5344CB8AC3E}">
        <p14:creationId xmlns:p14="http://schemas.microsoft.com/office/powerpoint/2010/main" val="2846388074"/>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 name="Ορθογώνιο 40">
            <a:extLst>
              <a:ext uri="{FF2B5EF4-FFF2-40B4-BE49-F238E27FC236}">
                <a16:creationId xmlns:a16="http://schemas.microsoft.com/office/drawing/2014/main" id="{EC0294F1-7EE2-4EB9-A41B-908481D40AC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32"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rtl="0"/>
            <a:endParaRPr lang="el-GR" dirty="0"/>
          </a:p>
        </p:txBody>
      </p:sp>
      <p:sp useBgFill="1">
        <p:nvSpPr>
          <p:cNvPr id="43" name="Ορθογώνιο 42">
            <a:extLst>
              <a:ext uri="{FF2B5EF4-FFF2-40B4-BE49-F238E27FC236}">
                <a16:creationId xmlns:a16="http://schemas.microsoft.com/office/drawing/2014/main" id="{B5E326A3-EB92-4BDA-9F77-45197E0CBE7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39686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dirty="0"/>
          </a:p>
        </p:txBody>
      </p:sp>
      <p:sp>
        <p:nvSpPr>
          <p:cNvPr id="45" name="Ορθογώνιο 44">
            <a:extLst>
              <a:ext uri="{FF2B5EF4-FFF2-40B4-BE49-F238E27FC236}">
                <a16:creationId xmlns:a16="http://schemas.microsoft.com/office/drawing/2014/main" id="{CAC996C7-7B84-4645-9AA1-6EA85EAB47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6417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7" name="Ορθογώνιο 46">
            <a:extLst>
              <a:ext uri="{FF2B5EF4-FFF2-40B4-BE49-F238E27FC236}">
                <a16:creationId xmlns:a16="http://schemas.microsoft.com/office/drawing/2014/main" id="{32DC315B-5680-47D9-B827-34D012FB14B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a:extLst>
              <a:ext uri="{FF2B5EF4-FFF2-40B4-BE49-F238E27FC236}">
                <a16:creationId xmlns:a16="http://schemas.microsoft.com/office/drawing/2014/main" id="{ABD5D5B6-1EE6-4A33-9D8C-0932DF771FAF}"/>
              </a:ext>
            </a:extLst>
          </p:cNvPr>
          <p:cNvSpPr>
            <a:spLocks noGrp="1"/>
          </p:cNvSpPr>
          <p:nvPr>
            <p:ph type="title"/>
          </p:nvPr>
        </p:nvSpPr>
        <p:spPr>
          <a:xfrm>
            <a:off x="3438537" y="95160"/>
            <a:ext cx="7958331" cy="1077229"/>
          </a:xfrm>
        </p:spPr>
        <p:txBody>
          <a:bodyPr rtlCol="0">
            <a:normAutofit/>
          </a:bodyPr>
          <a:lstStyle/>
          <a:p>
            <a:pPr algn="l"/>
            <a:r>
              <a:rPr lang="el-GR" dirty="0">
                <a:effectLst>
                  <a:outerShdw blurRad="38100" dist="38100" dir="2700000" algn="tl">
                    <a:srgbClr val="000000">
                      <a:alpha val="43137"/>
                    </a:srgbClr>
                  </a:outerShdw>
                </a:effectLst>
              </a:rPr>
              <a:t>Εφαρμογή</a:t>
            </a:r>
            <a:r>
              <a:rPr lang="en-US" dirty="0">
                <a:effectLst>
                  <a:outerShdw blurRad="38100" dist="38100" dir="2700000" algn="tl">
                    <a:srgbClr val="000000">
                      <a:alpha val="43137"/>
                    </a:srgbClr>
                  </a:outerShdw>
                </a:effectLst>
              </a:rPr>
              <a:t> “KASTORIA3D”</a:t>
            </a:r>
            <a:endParaRPr lang="el-GR" dirty="0">
              <a:effectLst>
                <a:outerShdw blurRad="38100" dist="38100" dir="2700000" algn="tl">
                  <a:srgbClr val="000000">
                    <a:alpha val="43137"/>
                  </a:srgbClr>
                </a:outerShdw>
              </a:effectLst>
            </a:endParaRPr>
          </a:p>
        </p:txBody>
      </p:sp>
      <p:sp>
        <p:nvSpPr>
          <p:cNvPr id="4" name="Content Placeholder 3">
            <a:extLst>
              <a:ext uri="{FF2B5EF4-FFF2-40B4-BE49-F238E27FC236}">
                <a16:creationId xmlns:a16="http://schemas.microsoft.com/office/drawing/2014/main" id="{3000DF79-D306-6681-1ABA-071174710459}"/>
              </a:ext>
            </a:extLst>
          </p:cNvPr>
          <p:cNvSpPr>
            <a:spLocks noGrp="1"/>
          </p:cNvSpPr>
          <p:nvPr>
            <p:ph idx="1"/>
          </p:nvPr>
        </p:nvSpPr>
        <p:spPr/>
        <p:txBody>
          <a:bodyPr/>
          <a:lstStyle/>
          <a:p>
            <a:r>
              <a:rPr lang="el-GR" dirty="0"/>
              <a:t>Σκηνή πληροφοριών </a:t>
            </a:r>
          </a:p>
        </p:txBody>
      </p:sp>
      <p:pic>
        <p:nvPicPr>
          <p:cNvPr id="3" name="Picture 2">
            <a:extLst>
              <a:ext uri="{FF2B5EF4-FFF2-40B4-BE49-F238E27FC236}">
                <a16:creationId xmlns:a16="http://schemas.microsoft.com/office/drawing/2014/main" id="{8BAE303F-F543-A9D0-3970-B993F2000F45}"/>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178751" y="1441831"/>
            <a:ext cx="3503930" cy="5268351"/>
          </a:xfrm>
          <a:prstGeom prst="rect">
            <a:avLst/>
          </a:prstGeom>
          <a:noFill/>
          <a:ln>
            <a:noFill/>
          </a:ln>
        </p:spPr>
      </p:pic>
    </p:spTree>
    <p:extLst>
      <p:ext uri="{BB962C8B-B14F-4D97-AF65-F5344CB8AC3E}">
        <p14:creationId xmlns:p14="http://schemas.microsoft.com/office/powerpoint/2010/main" val="226123512"/>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 name="Ορθογώνιο 40">
            <a:extLst>
              <a:ext uri="{FF2B5EF4-FFF2-40B4-BE49-F238E27FC236}">
                <a16:creationId xmlns:a16="http://schemas.microsoft.com/office/drawing/2014/main" id="{EC0294F1-7EE2-4EB9-A41B-908481D40AC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32"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rtl="0"/>
            <a:endParaRPr lang="el-GR" dirty="0"/>
          </a:p>
        </p:txBody>
      </p:sp>
      <p:sp useBgFill="1">
        <p:nvSpPr>
          <p:cNvPr id="43" name="Ορθογώνιο 42">
            <a:extLst>
              <a:ext uri="{FF2B5EF4-FFF2-40B4-BE49-F238E27FC236}">
                <a16:creationId xmlns:a16="http://schemas.microsoft.com/office/drawing/2014/main" id="{B5E326A3-EB92-4BDA-9F77-45197E0CBE7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39686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dirty="0"/>
          </a:p>
        </p:txBody>
      </p:sp>
      <p:sp>
        <p:nvSpPr>
          <p:cNvPr id="45" name="Ορθογώνιο 44">
            <a:extLst>
              <a:ext uri="{FF2B5EF4-FFF2-40B4-BE49-F238E27FC236}">
                <a16:creationId xmlns:a16="http://schemas.microsoft.com/office/drawing/2014/main" id="{CAC996C7-7B84-4645-9AA1-6EA85EAB47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6417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7" name="Ορθογώνιο 46">
            <a:extLst>
              <a:ext uri="{FF2B5EF4-FFF2-40B4-BE49-F238E27FC236}">
                <a16:creationId xmlns:a16="http://schemas.microsoft.com/office/drawing/2014/main" id="{32DC315B-5680-47D9-B827-34D012FB14B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a:extLst>
              <a:ext uri="{FF2B5EF4-FFF2-40B4-BE49-F238E27FC236}">
                <a16:creationId xmlns:a16="http://schemas.microsoft.com/office/drawing/2014/main" id="{ABD5D5B6-1EE6-4A33-9D8C-0932DF771FAF}"/>
              </a:ext>
            </a:extLst>
          </p:cNvPr>
          <p:cNvSpPr>
            <a:spLocks noGrp="1"/>
          </p:cNvSpPr>
          <p:nvPr>
            <p:ph type="title"/>
          </p:nvPr>
        </p:nvSpPr>
        <p:spPr>
          <a:xfrm>
            <a:off x="3835037" y="73667"/>
            <a:ext cx="7323393" cy="1077229"/>
          </a:xfrm>
        </p:spPr>
        <p:txBody>
          <a:bodyPr rtlCol="0">
            <a:normAutofit/>
          </a:bodyPr>
          <a:lstStyle/>
          <a:p>
            <a:pPr algn="l"/>
            <a:r>
              <a:rPr lang="el-GR" dirty="0">
                <a:effectLst>
                  <a:outerShdw blurRad="38100" dist="38100" dir="2700000" algn="tl">
                    <a:srgbClr val="000000">
                      <a:alpha val="43137"/>
                    </a:srgbClr>
                  </a:outerShdw>
                </a:effectLst>
              </a:rPr>
              <a:t>Εφαρμογή</a:t>
            </a:r>
            <a:r>
              <a:rPr lang="en-US" dirty="0">
                <a:effectLst>
                  <a:outerShdw blurRad="38100" dist="38100" dir="2700000" algn="tl">
                    <a:srgbClr val="000000">
                      <a:alpha val="43137"/>
                    </a:srgbClr>
                  </a:outerShdw>
                </a:effectLst>
              </a:rPr>
              <a:t> “KASTORIA3D”</a:t>
            </a:r>
            <a:endParaRPr lang="el-GR" dirty="0">
              <a:effectLst>
                <a:outerShdw blurRad="38100" dist="38100" dir="2700000" algn="tl">
                  <a:srgbClr val="000000">
                    <a:alpha val="43137"/>
                  </a:srgbClr>
                </a:outerShdw>
              </a:effectLst>
            </a:endParaRPr>
          </a:p>
        </p:txBody>
      </p:sp>
      <p:sp>
        <p:nvSpPr>
          <p:cNvPr id="4" name="Content Placeholder 3">
            <a:extLst>
              <a:ext uri="{FF2B5EF4-FFF2-40B4-BE49-F238E27FC236}">
                <a16:creationId xmlns:a16="http://schemas.microsoft.com/office/drawing/2014/main" id="{3000DF79-D306-6681-1ABA-071174710459}"/>
              </a:ext>
            </a:extLst>
          </p:cNvPr>
          <p:cNvSpPr>
            <a:spLocks noGrp="1"/>
          </p:cNvSpPr>
          <p:nvPr>
            <p:ph idx="1"/>
          </p:nvPr>
        </p:nvSpPr>
        <p:spPr>
          <a:xfrm>
            <a:off x="1368627" y="607755"/>
            <a:ext cx="7796540" cy="2495411"/>
          </a:xfrm>
        </p:spPr>
        <p:txBody>
          <a:bodyPr/>
          <a:lstStyle/>
          <a:p>
            <a:r>
              <a:rPr lang="el-GR" dirty="0"/>
              <a:t>Σημαντικοί Κώδικες</a:t>
            </a:r>
            <a:endParaRPr lang="en-US" dirty="0"/>
          </a:p>
          <a:p>
            <a:pPr marL="0" indent="0">
              <a:buNone/>
            </a:pPr>
            <a:r>
              <a:rPr lang="en-US" dirty="0" err="1"/>
              <a:t>TyppingEffect</a:t>
            </a:r>
            <a:endParaRPr lang="el-GR" dirty="0"/>
          </a:p>
        </p:txBody>
      </p:sp>
      <p:pic>
        <p:nvPicPr>
          <p:cNvPr id="5" name="Picture 4">
            <a:extLst>
              <a:ext uri="{FF2B5EF4-FFF2-40B4-BE49-F238E27FC236}">
                <a16:creationId xmlns:a16="http://schemas.microsoft.com/office/drawing/2014/main" id="{2669B0B1-87B0-4CDC-AB2D-2B68C4A216A9}"/>
              </a:ext>
            </a:extLst>
          </p:cNvPr>
          <p:cNvPicPr>
            <a:picLocks noChangeAspect="1"/>
          </p:cNvPicPr>
          <p:nvPr/>
        </p:nvPicPr>
        <p:blipFill>
          <a:blip r:embed="rId3"/>
          <a:stretch>
            <a:fillRect/>
          </a:stretch>
        </p:blipFill>
        <p:spPr>
          <a:xfrm>
            <a:off x="3273286" y="2560024"/>
            <a:ext cx="4950351" cy="3810532"/>
          </a:xfrm>
          <a:prstGeom prst="rect">
            <a:avLst/>
          </a:prstGeom>
        </p:spPr>
      </p:pic>
    </p:spTree>
    <p:extLst>
      <p:ext uri="{BB962C8B-B14F-4D97-AF65-F5344CB8AC3E}">
        <p14:creationId xmlns:p14="http://schemas.microsoft.com/office/powerpoint/2010/main" val="3102417238"/>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160D2-7258-34BA-DC0C-3DF0198F708B}"/>
              </a:ext>
            </a:extLst>
          </p:cNvPr>
          <p:cNvSpPr>
            <a:spLocks noGrp="1"/>
          </p:cNvSpPr>
          <p:nvPr>
            <p:ph type="title"/>
          </p:nvPr>
        </p:nvSpPr>
        <p:spPr/>
        <p:txBody>
          <a:bodyPr>
            <a:normAutofit/>
          </a:bodyPr>
          <a:lstStyle/>
          <a:p>
            <a:r>
              <a:rPr lang="el-GR" sz="4000" dirty="0"/>
              <a:t>Περιεχόμενα</a:t>
            </a:r>
          </a:p>
        </p:txBody>
      </p:sp>
      <p:sp>
        <p:nvSpPr>
          <p:cNvPr id="3" name="Content Placeholder 2">
            <a:extLst>
              <a:ext uri="{FF2B5EF4-FFF2-40B4-BE49-F238E27FC236}">
                <a16:creationId xmlns:a16="http://schemas.microsoft.com/office/drawing/2014/main" id="{3C5A5509-B9C6-5B03-9177-921879DD4ED7}"/>
              </a:ext>
            </a:extLst>
          </p:cNvPr>
          <p:cNvSpPr>
            <a:spLocks noGrp="1"/>
          </p:cNvSpPr>
          <p:nvPr>
            <p:ph idx="1"/>
          </p:nvPr>
        </p:nvSpPr>
        <p:spPr>
          <a:xfrm>
            <a:off x="2773599" y="2052115"/>
            <a:ext cx="7796540" cy="4362753"/>
          </a:xfrm>
        </p:spPr>
        <p:txBody>
          <a:bodyPr>
            <a:normAutofit lnSpcReduction="10000"/>
          </a:bodyPr>
          <a:lstStyle/>
          <a:p>
            <a:r>
              <a:rPr lang="el-GR" dirty="0"/>
              <a:t>Εισαγωγή</a:t>
            </a:r>
          </a:p>
          <a:p>
            <a:r>
              <a:rPr lang="el-GR" dirty="0"/>
              <a:t>Λειτουργικό σύστημα </a:t>
            </a:r>
            <a:r>
              <a:rPr lang="en-US" dirty="0"/>
              <a:t>Android</a:t>
            </a:r>
          </a:p>
          <a:p>
            <a:r>
              <a:rPr lang="el-GR" dirty="0"/>
              <a:t>Επαυξημένη και μεικτή πραγματικότητα</a:t>
            </a:r>
          </a:p>
          <a:p>
            <a:r>
              <a:rPr lang="el-GR" dirty="0"/>
              <a:t>Παραδείγματα παρόμοιων εφαρμογών</a:t>
            </a:r>
          </a:p>
          <a:p>
            <a:r>
              <a:rPr lang="el-GR" dirty="0"/>
              <a:t>Εργαλεία ανάπτυξης εφαρμογών </a:t>
            </a:r>
            <a:r>
              <a:rPr lang="en-US" dirty="0"/>
              <a:t>AR</a:t>
            </a:r>
          </a:p>
          <a:p>
            <a:r>
              <a:rPr lang="el-GR" dirty="0"/>
              <a:t>Ανάπτυξη εφαρμογής</a:t>
            </a:r>
          </a:p>
          <a:p>
            <a:r>
              <a:rPr lang="el-GR" dirty="0"/>
              <a:t>Συμπεράσματα</a:t>
            </a:r>
            <a:endParaRPr lang="en-US" dirty="0"/>
          </a:p>
          <a:p>
            <a:r>
              <a:rPr lang="el-GR" dirty="0"/>
              <a:t>Μελλοντικές Βελτιώσεις</a:t>
            </a:r>
          </a:p>
        </p:txBody>
      </p:sp>
    </p:spTree>
    <p:extLst>
      <p:ext uri="{BB962C8B-B14F-4D97-AF65-F5344CB8AC3E}">
        <p14:creationId xmlns:p14="http://schemas.microsoft.com/office/powerpoint/2010/main" val="35783699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 name="Ορθογώνιο 40">
            <a:extLst>
              <a:ext uri="{FF2B5EF4-FFF2-40B4-BE49-F238E27FC236}">
                <a16:creationId xmlns:a16="http://schemas.microsoft.com/office/drawing/2014/main" id="{EC0294F1-7EE2-4EB9-A41B-908481D40AC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32"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rtl="0"/>
            <a:endParaRPr lang="el-GR" dirty="0"/>
          </a:p>
        </p:txBody>
      </p:sp>
      <p:sp useBgFill="1">
        <p:nvSpPr>
          <p:cNvPr id="43" name="Ορθογώνιο 42">
            <a:extLst>
              <a:ext uri="{FF2B5EF4-FFF2-40B4-BE49-F238E27FC236}">
                <a16:creationId xmlns:a16="http://schemas.microsoft.com/office/drawing/2014/main" id="{B5E326A3-EB92-4BDA-9F77-45197E0CBE7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39686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dirty="0"/>
          </a:p>
        </p:txBody>
      </p:sp>
      <p:sp>
        <p:nvSpPr>
          <p:cNvPr id="45" name="Ορθογώνιο 44">
            <a:extLst>
              <a:ext uri="{FF2B5EF4-FFF2-40B4-BE49-F238E27FC236}">
                <a16:creationId xmlns:a16="http://schemas.microsoft.com/office/drawing/2014/main" id="{CAC996C7-7B84-4645-9AA1-6EA85EAB47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6417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7" name="Ορθογώνιο 46">
            <a:extLst>
              <a:ext uri="{FF2B5EF4-FFF2-40B4-BE49-F238E27FC236}">
                <a16:creationId xmlns:a16="http://schemas.microsoft.com/office/drawing/2014/main" id="{32DC315B-5680-47D9-B827-34D012FB14B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a:extLst>
              <a:ext uri="{FF2B5EF4-FFF2-40B4-BE49-F238E27FC236}">
                <a16:creationId xmlns:a16="http://schemas.microsoft.com/office/drawing/2014/main" id="{ABD5D5B6-1EE6-4A33-9D8C-0932DF771FAF}"/>
              </a:ext>
            </a:extLst>
          </p:cNvPr>
          <p:cNvSpPr>
            <a:spLocks noGrp="1"/>
          </p:cNvSpPr>
          <p:nvPr>
            <p:ph type="title"/>
          </p:nvPr>
        </p:nvSpPr>
        <p:spPr>
          <a:xfrm>
            <a:off x="3636974" y="0"/>
            <a:ext cx="7211662" cy="1077229"/>
          </a:xfrm>
        </p:spPr>
        <p:txBody>
          <a:bodyPr rtlCol="0">
            <a:normAutofit/>
          </a:bodyPr>
          <a:lstStyle/>
          <a:p>
            <a:pPr algn="l"/>
            <a:r>
              <a:rPr lang="el-GR" dirty="0">
                <a:effectLst>
                  <a:outerShdw blurRad="38100" dist="38100" dir="2700000" algn="tl">
                    <a:srgbClr val="000000">
                      <a:alpha val="43137"/>
                    </a:srgbClr>
                  </a:outerShdw>
                </a:effectLst>
              </a:rPr>
              <a:t>Εφαρμογή</a:t>
            </a:r>
            <a:r>
              <a:rPr lang="en-US" dirty="0">
                <a:effectLst>
                  <a:outerShdw blurRad="38100" dist="38100" dir="2700000" algn="tl">
                    <a:srgbClr val="000000">
                      <a:alpha val="43137"/>
                    </a:srgbClr>
                  </a:outerShdw>
                </a:effectLst>
              </a:rPr>
              <a:t> “KASTORIA3D”</a:t>
            </a:r>
            <a:endParaRPr lang="el-GR" dirty="0">
              <a:effectLst>
                <a:outerShdw blurRad="38100" dist="38100" dir="2700000" algn="tl">
                  <a:srgbClr val="000000">
                    <a:alpha val="43137"/>
                  </a:srgbClr>
                </a:outerShdw>
              </a:effectLst>
            </a:endParaRPr>
          </a:p>
        </p:txBody>
      </p:sp>
      <p:sp>
        <p:nvSpPr>
          <p:cNvPr id="4" name="Content Placeholder 3">
            <a:extLst>
              <a:ext uri="{FF2B5EF4-FFF2-40B4-BE49-F238E27FC236}">
                <a16:creationId xmlns:a16="http://schemas.microsoft.com/office/drawing/2014/main" id="{3000DF79-D306-6681-1ABA-071174710459}"/>
              </a:ext>
            </a:extLst>
          </p:cNvPr>
          <p:cNvSpPr>
            <a:spLocks noGrp="1"/>
          </p:cNvSpPr>
          <p:nvPr>
            <p:ph idx="1"/>
          </p:nvPr>
        </p:nvSpPr>
        <p:spPr>
          <a:xfrm>
            <a:off x="1113610" y="742520"/>
            <a:ext cx="7796540" cy="742521"/>
          </a:xfrm>
        </p:spPr>
        <p:txBody>
          <a:bodyPr>
            <a:normAutofit fontScale="70000" lnSpcReduction="20000"/>
          </a:bodyPr>
          <a:lstStyle/>
          <a:p>
            <a:r>
              <a:rPr lang="el-GR" dirty="0"/>
              <a:t>Σημαντικοί Κώδικες</a:t>
            </a:r>
          </a:p>
          <a:p>
            <a:pPr marL="0" indent="0">
              <a:buNone/>
            </a:pPr>
            <a:r>
              <a:rPr lang="en-US" sz="1800" b="1" dirty="0" err="1"/>
              <a:t>Raycast</a:t>
            </a:r>
            <a:endParaRPr lang="el-GR" sz="1800" b="1" dirty="0"/>
          </a:p>
        </p:txBody>
      </p:sp>
      <p:pic>
        <p:nvPicPr>
          <p:cNvPr id="5" name="Picture 4">
            <a:extLst>
              <a:ext uri="{FF2B5EF4-FFF2-40B4-BE49-F238E27FC236}">
                <a16:creationId xmlns:a16="http://schemas.microsoft.com/office/drawing/2014/main" id="{4B93E2CB-F7BF-E7FB-5DBD-4869F285F6F8}"/>
              </a:ext>
            </a:extLst>
          </p:cNvPr>
          <p:cNvPicPr>
            <a:picLocks noChangeAspect="1"/>
          </p:cNvPicPr>
          <p:nvPr/>
        </p:nvPicPr>
        <p:blipFill>
          <a:blip r:embed="rId3"/>
          <a:stretch>
            <a:fillRect/>
          </a:stretch>
        </p:blipFill>
        <p:spPr>
          <a:xfrm>
            <a:off x="1113610" y="1598074"/>
            <a:ext cx="10283258" cy="5259926"/>
          </a:xfrm>
          <a:prstGeom prst="rect">
            <a:avLst/>
          </a:prstGeom>
        </p:spPr>
      </p:pic>
    </p:spTree>
    <p:extLst>
      <p:ext uri="{BB962C8B-B14F-4D97-AF65-F5344CB8AC3E}">
        <p14:creationId xmlns:p14="http://schemas.microsoft.com/office/powerpoint/2010/main" val="3068046019"/>
      </p:ext>
    </p:extLst>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24761-0282-AA4A-38DD-A7814E6DAA3A}"/>
              </a:ext>
            </a:extLst>
          </p:cNvPr>
          <p:cNvSpPr>
            <a:spLocks noGrp="1"/>
          </p:cNvSpPr>
          <p:nvPr>
            <p:ph type="title"/>
          </p:nvPr>
        </p:nvSpPr>
        <p:spPr/>
        <p:txBody>
          <a:bodyPr/>
          <a:lstStyle/>
          <a:p>
            <a:r>
              <a:rPr lang="el-GR" dirty="0">
                <a:effectLst>
                  <a:outerShdw blurRad="38100" dist="38100" dir="2700000" algn="tl">
                    <a:srgbClr val="000000">
                      <a:alpha val="43137"/>
                    </a:srgbClr>
                  </a:outerShdw>
                </a:effectLst>
              </a:rPr>
              <a:t>Συμπεράσματα</a:t>
            </a:r>
          </a:p>
        </p:txBody>
      </p:sp>
      <p:sp>
        <p:nvSpPr>
          <p:cNvPr id="3" name="Content Placeholder 2">
            <a:extLst>
              <a:ext uri="{FF2B5EF4-FFF2-40B4-BE49-F238E27FC236}">
                <a16:creationId xmlns:a16="http://schemas.microsoft.com/office/drawing/2014/main" id="{85351AEA-851B-77BC-C315-8D351336D4B6}"/>
              </a:ext>
            </a:extLst>
          </p:cNvPr>
          <p:cNvSpPr>
            <a:spLocks noGrp="1"/>
          </p:cNvSpPr>
          <p:nvPr>
            <p:ph idx="1"/>
          </p:nvPr>
        </p:nvSpPr>
        <p:spPr>
          <a:xfrm>
            <a:off x="1968479" y="1512542"/>
            <a:ext cx="8601659" cy="4792005"/>
          </a:xfrm>
        </p:spPr>
        <p:txBody>
          <a:bodyPr>
            <a:normAutofit/>
          </a:bodyPr>
          <a:lstStyle/>
          <a:p>
            <a:pPr>
              <a:lnSpc>
                <a:spcPct val="114000"/>
              </a:lnSpc>
              <a:spcBef>
                <a:spcPts val="600"/>
              </a:spcBef>
            </a:pPr>
            <a:r>
              <a:rPr lang="el-GR" sz="1600" dirty="0"/>
              <a:t>Οι τεχνολογίες επαυξημένης και μεικτής πραγματικότητας έχουν έρθει στο προσκήνιο και θα είναι ένα βασικό κομμάτι στις μελλοντικές εφαρμογές λόγο των δυνατοτήτων που παρέχουν</a:t>
            </a:r>
            <a:r>
              <a:rPr lang="el-GR" sz="1600" dirty="0" smtClean="0">
                <a:effectLst/>
                <a:ea typeface="Times New Roman" panose="02020603050405020304" pitchFamily="18" charset="0"/>
                <a:cs typeface="Calibri" panose="020F0502020204030204" pitchFamily="34" charset="0"/>
              </a:rPr>
              <a:t>. </a:t>
            </a:r>
            <a:endParaRPr lang="en-US" sz="1600" dirty="0">
              <a:effectLst/>
              <a:ea typeface="Times New Roman" panose="02020603050405020304" pitchFamily="18" charset="0"/>
              <a:cs typeface="Calibri" panose="020F0502020204030204" pitchFamily="34" charset="0"/>
            </a:endParaRPr>
          </a:p>
          <a:p>
            <a:pPr>
              <a:lnSpc>
                <a:spcPct val="114000"/>
              </a:lnSpc>
              <a:spcBef>
                <a:spcPts val="600"/>
              </a:spcBef>
            </a:pPr>
            <a:r>
              <a:rPr lang="el-GR" sz="1600" dirty="0"/>
              <a:t>Οι εφαρμογές επαυξημένης πραγματικότητας για τουριστικές περιηγήσεις ενισχύουν την εμπειρία της ξενάγησης και αυξάνουν την </a:t>
            </a:r>
            <a:r>
              <a:rPr lang="el-GR" sz="1600" dirty="0" err="1" smtClean="0"/>
              <a:t>επισκεψιμότητα</a:t>
            </a:r>
            <a:r>
              <a:rPr lang="el-GR" sz="1600" dirty="0"/>
              <a:t>.</a:t>
            </a:r>
          </a:p>
          <a:p>
            <a:pPr>
              <a:lnSpc>
                <a:spcPct val="114000"/>
              </a:lnSpc>
              <a:spcBef>
                <a:spcPts val="600"/>
              </a:spcBef>
            </a:pPr>
            <a:r>
              <a:rPr lang="el-GR" sz="1600" dirty="0"/>
              <a:t>Το </a:t>
            </a:r>
            <a:r>
              <a:rPr lang="en-US" sz="1600" dirty="0"/>
              <a:t>Android </a:t>
            </a:r>
            <a:r>
              <a:rPr lang="el-GR" sz="1600" dirty="0"/>
              <a:t>είναι ένα λογισμικό εύκολης χρήσης με πολλές δυνατότητες και για τους απλούς χρήστες αλλά και για τους προγραμματιστές</a:t>
            </a:r>
            <a:r>
              <a:rPr lang="el-GR" sz="1600" dirty="0" smtClean="0"/>
              <a:t>.</a:t>
            </a:r>
          </a:p>
          <a:p>
            <a:pPr>
              <a:lnSpc>
                <a:spcPct val="114000"/>
              </a:lnSpc>
              <a:spcBef>
                <a:spcPts val="600"/>
              </a:spcBef>
            </a:pPr>
            <a:r>
              <a:rPr lang="el-GR" sz="1600" dirty="0" smtClean="0"/>
              <a:t>Η </a:t>
            </a:r>
            <a:r>
              <a:rPr lang="el-GR" sz="1600" dirty="0"/>
              <a:t>δημιουργία τέτοιου είδους εφαρμογών επαυξημένης και μεικτής πραγματικότητας, είναι ένας </a:t>
            </a:r>
            <a:r>
              <a:rPr lang="el-GR" sz="1600" dirty="0" smtClean="0"/>
              <a:t>ενδιαφέρον </a:t>
            </a:r>
            <a:r>
              <a:rPr lang="el-GR" sz="1600" dirty="0"/>
              <a:t>τρόπος εκμάθησης πολλών νέων και καινοτόμων λειτουργιών για το καλύτερο δυνατό αποτέλεσμα</a:t>
            </a:r>
            <a:r>
              <a:rPr lang="el-GR" dirty="0" smtClean="0"/>
              <a:t>.</a:t>
            </a:r>
            <a:endParaRPr lang="el-GR" sz="1800" dirty="0"/>
          </a:p>
        </p:txBody>
      </p:sp>
    </p:spTree>
    <p:extLst>
      <p:ext uri="{BB962C8B-B14F-4D97-AF65-F5344CB8AC3E}">
        <p14:creationId xmlns:p14="http://schemas.microsoft.com/office/powerpoint/2010/main" val="40729725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24761-0282-AA4A-38DD-A7814E6DAA3A}"/>
              </a:ext>
            </a:extLst>
          </p:cNvPr>
          <p:cNvSpPr>
            <a:spLocks noGrp="1"/>
          </p:cNvSpPr>
          <p:nvPr>
            <p:ph type="title"/>
          </p:nvPr>
        </p:nvSpPr>
        <p:spPr/>
        <p:txBody>
          <a:bodyPr/>
          <a:lstStyle/>
          <a:p>
            <a:r>
              <a:rPr lang="el-GR" dirty="0">
                <a:effectLst>
                  <a:outerShdw blurRad="38100" dist="38100" dir="2700000" algn="tl">
                    <a:srgbClr val="000000">
                      <a:alpha val="43137"/>
                    </a:srgbClr>
                  </a:outerShdw>
                </a:effectLst>
              </a:rPr>
              <a:t>Μελλοντικές βελτιώσεις</a:t>
            </a:r>
          </a:p>
        </p:txBody>
      </p:sp>
      <p:sp>
        <p:nvSpPr>
          <p:cNvPr id="3" name="Content Placeholder 2">
            <a:extLst>
              <a:ext uri="{FF2B5EF4-FFF2-40B4-BE49-F238E27FC236}">
                <a16:creationId xmlns:a16="http://schemas.microsoft.com/office/drawing/2014/main" id="{85351AEA-851B-77BC-C315-8D351336D4B6}"/>
              </a:ext>
            </a:extLst>
          </p:cNvPr>
          <p:cNvSpPr>
            <a:spLocks noGrp="1"/>
          </p:cNvSpPr>
          <p:nvPr>
            <p:ph idx="1"/>
          </p:nvPr>
        </p:nvSpPr>
        <p:spPr>
          <a:xfrm>
            <a:off x="1955226" y="1715851"/>
            <a:ext cx="9045075" cy="5142149"/>
          </a:xfrm>
        </p:spPr>
        <p:txBody>
          <a:bodyPr>
            <a:normAutofit lnSpcReduction="10000"/>
          </a:bodyPr>
          <a:lstStyle/>
          <a:p>
            <a:pPr marL="0" indent="0">
              <a:buNone/>
            </a:pPr>
            <a:r>
              <a:rPr lang="el-GR" sz="1600" dirty="0" smtClean="0"/>
              <a:t>Μερικές </a:t>
            </a:r>
            <a:r>
              <a:rPr lang="el-GR" sz="1600" dirty="0"/>
              <a:t>βελτιώσεις που θα μπορούσαν να γίνουν είναι</a:t>
            </a:r>
            <a:r>
              <a:rPr lang="en-US" sz="1600" dirty="0"/>
              <a:t>:</a:t>
            </a:r>
          </a:p>
          <a:p>
            <a:r>
              <a:rPr lang="el-GR" sz="1600" dirty="0"/>
              <a:t>Προσθήκη περισσότερων σημείων </a:t>
            </a:r>
            <a:r>
              <a:rPr lang="el-GR" sz="1600" dirty="0" smtClean="0"/>
              <a:t>ενδιαφέροντος (μνημείων </a:t>
            </a:r>
            <a:r>
              <a:rPr lang="el-GR" sz="1600" dirty="0"/>
              <a:t>και </a:t>
            </a:r>
            <a:r>
              <a:rPr lang="el-GR" sz="1600" dirty="0" smtClean="0"/>
              <a:t>αξιοθέατων).</a:t>
            </a:r>
            <a:endParaRPr lang="el-GR" sz="1600" dirty="0"/>
          </a:p>
          <a:p>
            <a:r>
              <a:rPr lang="el-GR" sz="1600" dirty="0" smtClean="0"/>
              <a:t>Βελτίωση του μενού επιλογών και προσθήκη </a:t>
            </a:r>
            <a:r>
              <a:rPr lang="el-GR" sz="1600" dirty="0"/>
              <a:t>περισσότερων </a:t>
            </a:r>
            <a:r>
              <a:rPr lang="el-GR" sz="1600" dirty="0" smtClean="0"/>
              <a:t>οδηγιών.</a:t>
            </a:r>
            <a:endParaRPr lang="el-GR" sz="1600" dirty="0"/>
          </a:p>
          <a:p>
            <a:r>
              <a:rPr lang="el-GR" sz="1600" dirty="0"/>
              <a:t>Προσθήκη </a:t>
            </a:r>
            <a:r>
              <a:rPr lang="el-GR" sz="1600" dirty="0" smtClean="0"/>
              <a:t>λειτουργιών βοηθού και ιστοριών </a:t>
            </a:r>
            <a:r>
              <a:rPr lang="el-GR" sz="1600" dirty="0"/>
              <a:t>που ανεφέρει ο βοηθός</a:t>
            </a:r>
          </a:p>
          <a:p>
            <a:r>
              <a:rPr lang="el-GR" sz="1600" dirty="0" smtClean="0"/>
              <a:t>Δημιουργία </a:t>
            </a:r>
            <a:r>
              <a:rPr lang="el-GR" sz="1600" dirty="0" err="1"/>
              <a:t>web</a:t>
            </a:r>
            <a:r>
              <a:rPr lang="el-GR" sz="1600" dirty="0"/>
              <a:t> έκδοσης της εφαρμογής, καθώς και έκδοσης για κινητές συσκευές με λειτουργικό σύστημα </a:t>
            </a:r>
            <a:r>
              <a:rPr lang="el-GR" sz="1600" dirty="0" err="1"/>
              <a:t>iOS</a:t>
            </a:r>
            <a:r>
              <a:rPr lang="el-GR" sz="1600" dirty="0"/>
              <a:t>.</a:t>
            </a:r>
          </a:p>
          <a:p>
            <a:r>
              <a:rPr lang="el-GR" sz="1600" dirty="0" smtClean="0"/>
              <a:t>Βελτίωση </a:t>
            </a:r>
            <a:r>
              <a:rPr lang="el-GR" sz="1600" dirty="0"/>
              <a:t>πληροφοριών (με περιεχόμενο σε ξένες γλώσσες) καθώς και προσθήκη δυνατότητας εικονικής ξενάγησης στα μουσεία και στα αξιοθέατα.</a:t>
            </a:r>
          </a:p>
          <a:p>
            <a:r>
              <a:rPr lang="el-GR" sz="1600" dirty="0" smtClean="0"/>
              <a:t>Η </a:t>
            </a:r>
            <a:r>
              <a:rPr lang="el-GR" sz="1600" dirty="0"/>
              <a:t>δημιουργία της εφαρμογής και για άλλες πόλεις</a:t>
            </a:r>
            <a:r>
              <a:rPr lang="el-GR" sz="1600" dirty="0" smtClean="0"/>
              <a:t>.</a:t>
            </a:r>
            <a:endParaRPr lang="el-GR" sz="1600" dirty="0"/>
          </a:p>
          <a:p>
            <a:pPr marL="0" indent="0" algn="ctr">
              <a:buNone/>
            </a:pPr>
            <a:endParaRPr lang="el-GR" sz="2400" dirty="0"/>
          </a:p>
          <a:p>
            <a:pPr marL="0" indent="0" algn="ctr">
              <a:buNone/>
            </a:pPr>
            <a:r>
              <a:rPr lang="el-GR" sz="2400" dirty="0"/>
              <a:t>ΣΑΣ ΕΥΧΑΡΙΣΤΩ</a:t>
            </a:r>
            <a:r>
              <a:rPr lang="el-GR" sz="2400" dirty="0" smtClean="0"/>
              <a:t>!</a:t>
            </a:r>
            <a:endParaRPr lang="en-US" sz="2400" dirty="0"/>
          </a:p>
        </p:txBody>
      </p:sp>
    </p:spTree>
    <p:extLst>
      <p:ext uri="{BB962C8B-B14F-4D97-AF65-F5344CB8AC3E}">
        <p14:creationId xmlns:p14="http://schemas.microsoft.com/office/powerpoint/2010/main" val="113527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 name="Ορθογώνιο 40">
            <a:extLst>
              <a:ext uri="{FF2B5EF4-FFF2-40B4-BE49-F238E27FC236}">
                <a16:creationId xmlns:a16="http://schemas.microsoft.com/office/drawing/2014/main" id="{EC0294F1-7EE2-4EB9-A41B-908481D40AC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32"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rtl="0"/>
            <a:endParaRPr lang="el-GR" dirty="0"/>
          </a:p>
        </p:txBody>
      </p:sp>
      <p:sp useBgFill="1">
        <p:nvSpPr>
          <p:cNvPr id="43" name="Ορθογώνιο 42">
            <a:extLst>
              <a:ext uri="{FF2B5EF4-FFF2-40B4-BE49-F238E27FC236}">
                <a16:creationId xmlns:a16="http://schemas.microsoft.com/office/drawing/2014/main" id="{B5E326A3-EB92-4BDA-9F77-45197E0CBE7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39686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dirty="0"/>
          </a:p>
        </p:txBody>
      </p:sp>
      <p:sp>
        <p:nvSpPr>
          <p:cNvPr id="45" name="Ορθογώνιο 44">
            <a:extLst>
              <a:ext uri="{FF2B5EF4-FFF2-40B4-BE49-F238E27FC236}">
                <a16:creationId xmlns:a16="http://schemas.microsoft.com/office/drawing/2014/main" id="{CAC996C7-7B84-4645-9AA1-6EA85EAB47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6417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7" name="Ορθογώνιο 46">
            <a:extLst>
              <a:ext uri="{FF2B5EF4-FFF2-40B4-BE49-F238E27FC236}">
                <a16:creationId xmlns:a16="http://schemas.microsoft.com/office/drawing/2014/main" id="{32DC315B-5680-47D9-B827-34D012FB14B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a:extLst>
              <a:ext uri="{FF2B5EF4-FFF2-40B4-BE49-F238E27FC236}">
                <a16:creationId xmlns:a16="http://schemas.microsoft.com/office/drawing/2014/main" id="{ABD5D5B6-1EE6-4A33-9D8C-0932DF771FAF}"/>
              </a:ext>
            </a:extLst>
          </p:cNvPr>
          <p:cNvSpPr>
            <a:spLocks noGrp="1"/>
          </p:cNvSpPr>
          <p:nvPr>
            <p:ph type="title"/>
          </p:nvPr>
        </p:nvSpPr>
        <p:spPr>
          <a:xfrm>
            <a:off x="2611808" y="808056"/>
            <a:ext cx="7958331" cy="1077229"/>
          </a:xfrm>
        </p:spPr>
        <p:txBody>
          <a:bodyPr rtlCol="0">
            <a:normAutofit/>
          </a:bodyPr>
          <a:lstStyle/>
          <a:p>
            <a:pPr algn="l"/>
            <a:r>
              <a:rPr lang="el-GR" dirty="0">
                <a:effectLst>
                  <a:outerShdw blurRad="38100" dist="38100" dir="2700000" algn="tl">
                    <a:srgbClr val="000000">
                      <a:alpha val="43137"/>
                    </a:srgbClr>
                  </a:outerShdw>
                </a:effectLst>
              </a:rPr>
              <a:t>Εισαγωγή</a:t>
            </a:r>
          </a:p>
        </p:txBody>
      </p:sp>
      <p:sp>
        <p:nvSpPr>
          <p:cNvPr id="4" name="Content Placeholder 3">
            <a:extLst>
              <a:ext uri="{FF2B5EF4-FFF2-40B4-BE49-F238E27FC236}">
                <a16:creationId xmlns:a16="http://schemas.microsoft.com/office/drawing/2014/main" id="{3000DF79-D306-6681-1ABA-071174710459}"/>
              </a:ext>
            </a:extLst>
          </p:cNvPr>
          <p:cNvSpPr>
            <a:spLocks noGrp="1"/>
          </p:cNvSpPr>
          <p:nvPr>
            <p:ph idx="1"/>
          </p:nvPr>
        </p:nvSpPr>
        <p:spPr/>
        <p:txBody>
          <a:bodyPr/>
          <a:lstStyle/>
          <a:p>
            <a:r>
              <a:rPr lang="el-GR" dirty="0">
                <a:effectLst/>
                <a:ea typeface="Times New Roman" panose="02020603050405020304" pitchFamily="18" charset="0"/>
                <a:cs typeface="Times New Roman" panose="02020603050405020304" pitchFamily="18" charset="0"/>
              </a:rPr>
              <a:t>Η παρούσα πτυχιακή εργασία έχει ως θέμα την ανάπτυξη μίας εφαρμογής επαυξημένης και μικτής πραγματικότητας για έξυπνες κινητές συσκευές σε περιβάλλον </a:t>
            </a:r>
            <a:r>
              <a:rPr lang="en-US" dirty="0">
                <a:effectLst/>
                <a:ea typeface="Times New Roman" panose="02020603050405020304" pitchFamily="18" charset="0"/>
                <a:cs typeface="Times New Roman" panose="02020603050405020304" pitchFamily="18" charset="0"/>
              </a:rPr>
              <a:t>Android</a:t>
            </a:r>
            <a:r>
              <a:rPr lang="el-GR" dirty="0">
                <a:effectLst/>
                <a:ea typeface="Times New Roman" panose="02020603050405020304" pitchFamily="18" charset="0"/>
                <a:cs typeface="Times New Roman" panose="02020603050405020304" pitchFamily="18" charset="0"/>
              </a:rPr>
              <a:t>, με σκοπό την ενίσχυση της εμπειρίας τουριστικής περιήγησης στα αξιοθέατα και μουσεία της πόλης της Καστοριάς.</a:t>
            </a:r>
          </a:p>
          <a:p>
            <a:r>
              <a:rPr lang="en-US" dirty="0">
                <a:effectLst/>
                <a:ea typeface="Times New Roman" panose="02020603050405020304" pitchFamily="18" charset="0"/>
                <a:cs typeface="Times New Roman" panose="02020603050405020304" pitchFamily="18" charset="0"/>
              </a:rPr>
              <a:t>H </a:t>
            </a:r>
            <a:r>
              <a:rPr lang="el-GR" dirty="0">
                <a:effectLst/>
                <a:ea typeface="Times New Roman" panose="02020603050405020304" pitchFamily="18" charset="0"/>
                <a:cs typeface="Times New Roman" panose="02020603050405020304" pitchFamily="18" charset="0"/>
              </a:rPr>
              <a:t>εργασία αποτελείται από τρία κεφάλαια, στα οποία καλύπτεται και το θεωρητικό υπόβαθρο, αλλά και το πρακτικό μέρος για τη δημιουργία μίας εφαρμογής που περιέχει λειτουργίες επαυξημένης και </a:t>
            </a:r>
            <a:r>
              <a:rPr lang="el-GR" dirty="0" smtClean="0">
                <a:effectLst/>
                <a:ea typeface="Times New Roman" panose="02020603050405020304" pitchFamily="18" charset="0"/>
                <a:cs typeface="Times New Roman" panose="02020603050405020304" pitchFamily="18" charset="0"/>
              </a:rPr>
              <a:t>μεικτής </a:t>
            </a:r>
            <a:r>
              <a:rPr lang="el-GR" dirty="0">
                <a:effectLst/>
                <a:ea typeface="Times New Roman" panose="02020603050405020304" pitchFamily="18" charset="0"/>
                <a:cs typeface="Times New Roman" panose="02020603050405020304" pitchFamily="18" charset="0"/>
              </a:rPr>
              <a:t>πραγματικότητας</a:t>
            </a:r>
            <a:r>
              <a:rPr lang="el-GR" sz="1800" b="1" dirty="0">
                <a:effectLst/>
                <a:latin typeface="Calibri" panose="020F0502020204030204" pitchFamily="34" charset="0"/>
                <a:ea typeface="Times New Roman" panose="02020603050405020304" pitchFamily="18" charset="0"/>
                <a:cs typeface="Times New Roman" panose="02020603050405020304" pitchFamily="18" charset="0"/>
              </a:rPr>
              <a:t>.</a:t>
            </a:r>
          </a:p>
          <a:p>
            <a:endParaRPr lang="el-GR" dirty="0"/>
          </a:p>
        </p:txBody>
      </p:sp>
    </p:spTree>
    <p:extLst>
      <p:ext uri="{BB962C8B-B14F-4D97-AF65-F5344CB8AC3E}">
        <p14:creationId xmlns:p14="http://schemas.microsoft.com/office/powerpoint/2010/main" val="951782531"/>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2B7FC-8E8F-AF89-7910-98AD3BA4500F}"/>
              </a:ext>
            </a:extLst>
          </p:cNvPr>
          <p:cNvSpPr>
            <a:spLocks noGrp="1"/>
          </p:cNvSpPr>
          <p:nvPr>
            <p:ph type="title"/>
          </p:nvPr>
        </p:nvSpPr>
        <p:spPr/>
        <p:txBody>
          <a:bodyPr/>
          <a:lstStyle/>
          <a:p>
            <a:r>
              <a:rPr lang="el-GR" dirty="0">
                <a:effectLst>
                  <a:outerShdw blurRad="38100" dist="38100" dir="2700000" algn="tl">
                    <a:srgbClr val="000000">
                      <a:alpha val="43137"/>
                    </a:srgbClr>
                  </a:outerShdw>
                </a:effectLst>
              </a:rPr>
              <a:t>Τι είναι το </a:t>
            </a:r>
            <a:r>
              <a:rPr lang="en-US" dirty="0">
                <a:effectLst>
                  <a:outerShdw blurRad="38100" dist="38100" dir="2700000" algn="tl">
                    <a:srgbClr val="000000">
                      <a:alpha val="43137"/>
                    </a:srgbClr>
                  </a:outerShdw>
                </a:effectLst>
              </a:rPr>
              <a:t>Android</a:t>
            </a:r>
            <a:endParaRPr lang="el-GR"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A6CBF0DF-E473-F6BC-962E-E57FE1EDF1D2}"/>
              </a:ext>
            </a:extLst>
          </p:cNvPr>
          <p:cNvSpPr>
            <a:spLocks noGrp="1"/>
          </p:cNvSpPr>
          <p:nvPr>
            <p:ph idx="1"/>
          </p:nvPr>
        </p:nvSpPr>
        <p:spPr/>
        <p:txBody>
          <a:bodyPr>
            <a:normAutofit/>
          </a:bodyPr>
          <a:lstStyle/>
          <a:p>
            <a:r>
              <a:rPr lang="en-US" dirty="0"/>
              <a:t>To Android </a:t>
            </a:r>
            <a:r>
              <a:rPr lang="el-GR" dirty="0"/>
              <a:t>είναι ένα λειτουργικό σύστημα το οποίο βασίζεται στην γλώσσα προγραμματισμού </a:t>
            </a:r>
            <a:r>
              <a:rPr lang="en-US" dirty="0"/>
              <a:t>java.</a:t>
            </a:r>
          </a:p>
          <a:p>
            <a:r>
              <a:rPr lang="el-GR" dirty="0"/>
              <a:t>Η αρχιτεκτονική του περιλαμβάνει τα εξής στάδεια</a:t>
            </a:r>
            <a:r>
              <a:rPr lang="en-US" dirty="0"/>
              <a:t>:</a:t>
            </a:r>
          </a:p>
          <a:p>
            <a:r>
              <a:rPr lang="el-GR" sz="1800" b="1" kern="0" dirty="0">
                <a:effectLst/>
                <a:ea typeface="Times New Roman" panose="02020603050405020304" pitchFamily="18" charset="0"/>
                <a:cs typeface="Times New Roman" panose="02020603050405020304" pitchFamily="18" charset="0"/>
              </a:rPr>
              <a:t>Επίπεδο Εφαρμογών (Applications</a:t>
            </a:r>
            <a:r>
              <a:rPr lang="el-GR" sz="1800" b="1" kern="0" dirty="0">
                <a:effectLst/>
                <a:latin typeface="Calibri" panose="020F0502020204030204" pitchFamily="34" charset="0"/>
                <a:ea typeface="Times New Roman" panose="02020603050405020304" pitchFamily="18" charset="0"/>
                <a:cs typeface="Times New Roman" panose="02020603050405020304" pitchFamily="18" charset="0"/>
              </a:rPr>
              <a:t>)</a:t>
            </a:r>
            <a:endParaRPr lang="en-US" sz="1800" b="1" kern="0" dirty="0">
              <a:effectLst/>
              <a:latin typeface="Calibri" panose="020F0502020204030204" pitchFamily="34" charset="0"/>
              <a:ea typeface="Times New Roman" panose="02020603050405020304" pitchFamily="18" charset="0"/>
              <a:cs typeface="Times New Roman" panose="02020603050405020304" pitchFamily="18" charset="0"/>
            </a:endParaRPr>
          </a:p>
          <a:p>
            <a:r>
              <a:rPr lang="el-GR" sz="1800" b="1" kern="0" dirty="0">
                <a:effectLst/>
                <a:ea typeface="Times New Roman" panose="02020603050405020304" pitchFamily="18" charset="0"/>
                <a:cs typeface="Times New Roman" panose="02020603050405020304" pitchFamily="18" charset="0"/>
              </a:rPr>
              <a:t>Επίπεδο Βιβλιοθηκών (Libraries)</a:t>
            </a:r>
            <a:endParaRPr lang="en-US" sz="1800" b="1" kern="0" dirty="0">
              <a:effectLst/>
              <a:ea typeface="Times New Roman" panose="02020603050405020304" pitchFamily="18" charset="0"/>
              <a:cs typeface="Times New Roman" panose="02020603050405020304" pitchFamily="18" charset="0"/>
            </a:endParaRPr>
          </a:p>
          <a:p>
            <a:r>
              <a:rPr lang="el-GR" sz="1800" b="1" kern="0" dirty="0">
                <a:effectLst/>
                <a:ea typeface="Times New Roman" panose="02020603050405020304" pitchFamily="18" charset="0"/>
                <a:cs typeface="Times New Roman" panose="02020603050405020304" pitchFamily="18" charset="0"/>
              </a:rPr>
              <a:t>Επίπεδο Εκτέλεσης (Android Runtime)</a:t>
            </a:r>
            <a:endParaRPr lang="en-US" sz="1800" b="1" kern="0" dirty="0">
              <a:effectLst/>
              <a:ea typeface="Times New Roman" panose="02020603050405020304" pitchFamily="18" charset="0"/>
              <a:cs typeface="Times New Roman" panose="02020603050405020304" pitchFamily="18" charset="0"/>
            </a:endParaRPr>
          </a:p>
          <a:p>
            <a:r>
              <a:rPr lang="el-GR" sz="1800" b="1" kern="0" dirty="0">
                <a:effectLst/>
                <a:ea typeface="Times New Roman" panose="02020603050405020304" pitchFamily="18" charset="0"/>
                <a:cs typeface="Times New Roman" panose="02020603050405020304" pitchFamily="18" charset="0"/>
              </a:rPr>
              <a:t>Πυρήνας του Linux</a:t>
            </a:r>
            <a:endParaRPr lang="el-GR" dirty="0"/>
          </a:p>
        </p:txBody>
      </p:sp>
      <p:pic>
        <p:nvPicPr>
          <p:cNvPr id="4" name="Picture 3">
            <a:extLst>
              <a:ext uri="{FF2B5EF4-FFF2-40B4-BE49-F238E27FC236}">
                <a16:creationId xmlns:a16="http://schemas.microsoft.com/office/drawing/2014/main" id="{66340B03-C09E-9E32-7FA8-4322E2207D4D}"/>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bwMode="auto">
          <a:xfrm>
            <a:off x="7728180" y="3735142"/>
            <a:ext cx="3380440" cy="2125980"/>
          </a:xfrm>
          <a:prstGeom prst="rect">
            <a:avLst/>
          </a:prstGeom>
          <a:noFill/>
          <a:ln>
            <a:noFill/>
          </a:ln>
        </p:spPr>
      </p:pic>
    </p:spTree>
    <p:extLst>
      <p:ext uri="{BB962C8B-B14F-4D97-AF65-F5344CB8AC3E}">
        <p14:creationId xmlns:p14="http://schemas.microsoft.com/office/powerpoint/2010/main" val="41920420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2B7FC-8E8F-AF89-7910-98AD3BA4500F}"/>
              </a:ext>
            </a:extLst>
          </p:cNvPr>
          <p:cNvSpPr>
            <a:spLocks noGrp="1"/>
          </p:cNvSpPr>
          <p:nvPr>
            <p:ph type="title"/>
          </p:nvPr>
        </p:nvSpPr>
        <p:spPr/>
        <p:txBody>
          <a:bodyPr/>
          <a:lstStyle/>
          <a:p>
            <a:r>
              <a:rPr lang="en-US" dirty="0">
                <a:effectLst>
                  <a:outerShdw blurRad="38100" dist="38100" dir="2700000" algn="tl">
                    <a:srgbClr val="000000">
                      <a:alpha val="43137"/>
                    </a:srgbClr>
                  </a:outerShdw>
                </a:effectLst>
              </a:rPr>
              <a:t>Android</a:t>
            </a:r>
            <a:r>
              <a:rPr lang="el-GR" dirty="0">
                <a:effectLst>
                  <a:outerShdw blurRad="38100" dist="38100" dir="2700000" algn="tl">
                    <a:srgbClr val="000000">
                      <a:alpha val="43137"/>
                    </a:srgbClr>
                  </a:outerShdw>
                </a:effectLst>
              </a:rPr>
              <a:t> </a:t>
            </a:r>
            <a:r>
              <a:rPr lang="en-US" dirty="0">
                <a:effectLst>
                  <a:outerShdw blurRad="38100" dist="38100" dir="2700000" algn="tl">
                    <a:srgbClr val="000000">
                      <a:alpha val="43137"/>
                    </a:srgbClr>
                  </a:outerShdw>
                </a:effectLst>
              </a:rPr>
              <a:t>SDK</a:t>
            </a:r>
            <a:endParaRPr lang="el-GR"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A6CBF0DF-E473-F6BC-962E-E57FE1EDF1D2}"/>
              </a:ext>
            </a:extLst>
          </p:cNvPr>
          <p:cNvSpPr>
            <a:spLocks noGrp="1"/>
          </p:cNvSpPr>
          <p:nvPr>
            <p:ph idx="1"/>
          </p:nvPr>
        </p:nvSpPr>
        <p:spPr>
          <a:xfrm>
            <a:off x="1973179" y="2052116"/>
            <a:ext cx="8765865" cy="3997828"/>
          </a:xfrm>
        </p:spPr>
        <p:txBody>
          <a:bodyPr>
            <a:normAutofit/>
          </a:bodyPr>
          <a:lstStyle/>
          <a:p>
            <a:r>
              <a:rPr lang="el-GR" kern="0" dirty="0">
                <a:effectLst/>
                <a:ea typeface="Times New Roman" panose="02020603050405020304" pitchFamily="18" charset="0"/>
                <a:cs typeface="Times New Roman" panose="02020603050405020304" pitchFamily="18" charset="0"/>
              </a:rPr>
              <a:t>Το κιτ ανάπτυξης λογισμικού </a:t>
            </a:r>
            <a:r>
              <a:rPr lang="en-US" kern="0" dirty="0">
                <a:effectLst/>
                <a:ea typeface="Times New Roman" panose="02020603050405020304" pitchFamily="18" charset="0"/>
                <a:cs typeface="Times New Roman" panose="02020603050405020304" pitchFamily="18" charset="0"/>
              </a:rPr>
              <a:t>Android</a:t>
            </a:r>
            <a:r>
              <a:rPr lang="el-GR" kern="0" dirty="0">
                <a:effectLst/>
                <a:ea typeface="Times New Roman" panose="02020603050405020304" pitchFamily="18" charset="0"/>
                <a:cs typeface="Times New Roman" panose="02020603050405020304" pitchFamily="18" charset="0"/>
              </a:rPr>
              <a:t>, γνωστό και ως </a:t>
            </a:r>
            <a:r>
              <a:rPr lang="en-US" kern="0" dirty="0" smtClean="0">
                <a:effectLst/>
                <a:ea typeface="Times New Roman" panose="02020603050405020304" pitchFamily="18" charset="0"/>
                <a:cs typeface="Times New Roman" panose="02020603050405020304" pitchFamily="18" charset="0"/>
              </a:rPr>
              <a:t>SDK</a:t>
            </a:r>
            <a:r>
              <a:rPr lang="el-GR" kern="0" dirty="0" smtClean="0">
                <a:effectLst/>
                <a:ea typeface="Times New Roman" panose="02020603050405020304" pitchFamily="18" charset="0"/>
                <a:cs typeface="Times New Roman" panose="02020603050405020304" pitchFamily="18" charset="0"/>
              </a:rPr>
              <a:t> </a:t>
            </a:r>
            <a:r>
              <a:rPr lang="el-GR" kern="0" dirty="0">
                <a:effectLst/>
                <a:ea typeface="Times New Roman" panose="02020603050405020304" pitchFamily="18" charset="0"/>
                <a:cs typeface="Times New Roman" panose="02020603050405020304" pitchFamily="18" charset="0"/>
              </a:rPr>
              <a:t>αποτελεί μια ολοκληρωμένη συλλογή εργαλείων ανάπτυξης λογισμικού. </a:t>
            </a:r>
            <a:endParaRPr lang="en-US" kern="0" dirty="0">
              <a:effectLst/>
              <a:ea typeface="Times New Roman" panose="02020603050405020304" pitchFamily="18" charset="0"/>
              <a:cs typeface="Times New Roman" panose="02020603050405020304" pitchFamily="18" charset="0"/>
            </a:endParaRPr>
          </a:p>
          <a:p>
            <a:r>
              <a:rPr lang="el-GR" kern="0" dirty="0">
                <a:effectLst/>
                <a:ea typeface="Times New Roman" panose="02020603050405020304" pitchFamily="18" charset="0"/>
                <a:cs typeface="Times New Roman" panose="02020603050405020304" pitchFamily="18" charset="0"/>
              </a:rPr>
              <a:t>Αναλυτικά περιλαμβάνει: έναν debugger (εργαλείο αποσφαλμάτωσης), διάφορες libraries (βιβλιοθήκες), έναν emulator (προσομοιωτή) βασισμένο στο QEM, πλήθος βιβλιογραφίας, δείγματα κώδικα, καθώς και μαθήματα. </a:t>
            </a:r>
            <a:endParaRPr lang="el-GR" sz="2400" dirty="0"/>
          </a:p>
        </p:txBody>
      </p:sp>
    </p:spTree>
    <p:extLst>
      <p:ext uri="{BB962C8B-B14F-4D97-AF65-F5344CB8AC3E}">
        <p14:creationId xmlns:p14="http://schemas.microsoft.com/office/powerpoint/2010/main" val="3922904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2B7FC-8E8F-AF89-7910-98AD3BA4500F}"/>
              </a:ext>
            </a:extLst>
          </p:cNvPr>
          <p:cNvSpPr>
            <a:spLocks noGrp="1"/>
          </p:cNvSpPr>
          <p:nvPr>
            <p:ph type="title"/>
          </p:nvPr>
        </p:nvSpPr>
        <p:spPr/>
        <p:txBody>
          <a:bodyPr/>
          <a:lstStyle/>
          <a:p>
            <a:r>
              <a:rPr lang="en-US" dirty="0">
                <a:effectLst>
                  <a:outerShdw blurRad="38100" dist="38100" dir="2700000" algn="tl">
                    <a:srgbClr val="000000">
                      <a:alpha val="43137"/>
                    </a:srgbClr>
                  </a:outerShdw>
                </a:effectLst>
              </a:rPr>
              <a:t>Android</a:t>
            </a:r>
            <a:r>
              <a:rPr lang="el-GR" dirty="0">
                <a:effectLst>
                  <a:outerShdw blurRad="38100" dist="38100" dir="2700000" algn="tl">
                    <a:srgbClr val="000000">
                      <a:alpha val="43137"/>
                    </a:srgbClr>
                  </a:outerShdw>
                </a:effectLst>
              </a:rPr>
              <a:t> </a:t>
            </a:r>
            <a:r>
              <a:rPr lang="en-US" dirty="0">
                <a:effectLst>
                  <a:outerShdw blurRad="38100" dist="38100" dir="2700000" algn="tl">
                    <a:srgbClr val="000000">
                      <a:alpha val="43137"/>
                    </a:srgbClr>
                  </a:outerShdw>
                </a:effectLst>
              </a:rPr>
              <a:t>API</a:t>
            </a:r>
            <a:endParaRPr lang="el-GR"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A6CBF0DF-E473-F6BC-962E-E57FE1EDF1D2}"/>
              </a:ext>
            </a:extLst>
          </p:cNvPr>
          <p:cNvSpPr>
            <a:spLocks noGrp="1"/>
          </p:cNvSpPr>
          <p:nvPr>
            <p:ph idx="1"/>
          </p:nvPr>
        </p:nvSpPr>
        <p:spPr>
          <a:xfrm>
            <a:off x="2197730" y="1778124"/>
            <a:ext cx="7796540" cy="3997828"/>
          </a:xfrm>
        </p:spPr>
        <p:txBody>
          <a:bodyPr>
            <a:noAutofit/>
          </a:bodyPr>
          <a:lstStyle/>
          <a:p>
            <a:pPr indent="0" algn="just">
              <a:lnSpc>
                <a:spcPct val="115000"/>
              </a:lnSpc>
              <a:spcAft>
                <a:spcPts val="300"/>
              </a:spcAft>
              <a:buNone/>
            </a:pPr>
            <a:r>
              <a:rPr lang="en-US" dirty="0">
                <a:effectLst/>
                <a:ea typeface="Times New Roman" panose="02020603050405020304" pitchFamily="18" charset="0"/>
                <a:cs typeface="Calibri" panose="020F0502020204030204" pitchFamily="34" charset="0"/>
              </a:rPr>
              <a:t>T</a:t>
            </a:r>
            <a:r>
              <a:rPr lang="el-GR" dirty="0">
                <a:effectLst/>
                <a:ea typeface="Times New Roman" panose="02020603050405020304" pitchFamily="18" charset="0"/>
                <a:cs typeface="Calibri" panose="020F0502020204030204" pitchFamily="34" charset="0"/>
              </a:rPr>
              <a:t>α </a:t>
            </a:r>
            <a:r>
              <a:rPr lang="en-US" dirty="0">
                <a:effectLst/>
                <a:ea typeface="Times New Roman" panose="02020603050405020304" pitchFamily="18" charset="0"/>
                <a:cs typeface="Calibri" panose="020F0502020204030204" pitchFamily="34" charset="0"/>
              </a:rPr>
              <a:t>API</a:t>
            </a:r>
            <a:r>
              <a:rPr lang="el-GR" dirty="0">
                <a:effectLst/>
                <a:ea typeface="Times New Roman" panose="02020603050405020304" pitchFamily="18" charset="0"/>
                <a:cs typeface="Calibri" panose="020F0502020204030204" pitchFamily="34" charset="0"/>
              </a:rPr>
              <a:t> βρίσκονται γραμμένα στην προγραμματιστική γλώσσα Java και αποτελούν σύνολα κώδικα που απλοποιούν την επαναχρησιμοποίηση του επεξεργαστή, των διαφόρων αισθητήρων και εξαρτημάτων, καθώς και υπηρεσιών των συσκευών. Μέσω των APIs δίνεται πρόσβαση στα ακόλουθα: </a:t>
            </a:r>
          </a:p>
          <a:p>
            <a:pPr marL="342900" lvl="0" indent="-342900" algn="just">
              <a:lnSpc>
                <a:spcPct val="115000"/>
              </a:lnSpc>
              <a:spcAft>
                <a:spcPts val="300"/>
              </a:spcAft>
              <a:buFont typeface="Symbol" panose="05050102010706020507" pitchFamily="18" charset="2"/>
              <a:buChar char=""/>
            </a:pPr>
            <a:r>
              <a:rPr lang="el-GR" dirty="0">
                <a:effectLst/>
                <a:ea typeface="Times New Roman" panose="02020603050405020304" pitchFamily="18" charset="0"/>
                <a:cs typeface="Calibri" panose="020F0502020204030204" pitchFamily="34" charset="0"/>
              </a:rPr>
              <a:t>Στο View System</a:t>
            </a:r>
          </a:p>
          <a:p>
            <a:pPr marL="342900" lvl="0" indent="-342900" algn="just">
              <a:lnSpc>
                <a:spcPct val="115000"/>
              </a:lnSpc>
              <a:spcAft>
                <a:spcPts val="300"/>
              </a:spcAft>
              <a:buFont typeface="Symbol" panose="05050102010706020507" pitchFamily="18" charset="2"/>
              <a:buChar char=""/>
            </a:pPr>
            <a:r>
              <a:rPr lang="el-GR" dirty="0">
                <a:effectLst/>
                <a:ea typeface="Times New Roman" panose="02020603050405020304" pitchFamily="18" charset="0"/>
                <a:cs typeface="Calibri" panose="020F0502020204030204" pitchFamily="34" charset="0"/>
              </a:rPr>
              <a:t>Στον Resource Manager</a:t>
            </a:r>
          </a:p>
          <a:p>
            <a:pPr marL="342900" lvl="0" indent="-342900" algn="just">
              <a:lnSpc>
                <a:spcPct val="115000"/>
              </a:lnSpc>
              <a:spcAft>
                <a:spcPts val="300"/>
              </a:spcAft>
              <a:buFont typeface="Symbol" panose="05050102010706020507" pitchFamily="18" charset="2"/>
              <a:buChar char=""/>
            </a:pPr>
            <a:r>
              <a:rPr lang="el-GR" dirty="0">
                <a:effectLst/>
                <a:ea typeface="Times New Roman" panose="02020603050405020304" pitchFamily="18" charset="0"/>
                <a:cs typeface="Calibri" panose="020F0502020204030204" pitchFamily="34" charset="0"/>
              </a:rPr>
              <a:t>Στο Notification Manager</a:t>
            </a:r>
          </a:p>
          <a:p>
            <a:pPr marL="342900" lvl="0" indent="-342900" algn="just">
              <a:lnSpc>
                <a:spcPct val="115000"/>
              </a:lnSpc>
              <a:spcAft>
                <a:spcPts val="300"/>
              </a:spcAft>
              <a:buFont typeface="Symbol" panose="05050102010706020507" pitchFamily="18" charset="2"/>
              <a:buChar char=""/>
            </a:pPr>
            <a:r>
              <a:rPr lang="el-GR" dirty="0">
                <a:effectLst/>
                <a:ea typeface="Times New Roman" panose="02020603050405020304" pitchFamily="18" charset="0"/>
                <a:cs typeface="Calibri" panose="020F0502020204030204" pitchFamily="34" charset="0"/>
              </a:rPr>
              <a:t>Στον Activity Manager</a:t>
            </a:r>
          </a:p>
          <a:p>
            <a:r>
              <a:rPr lang="el-GR" kern="0" dirty="0">
                <a:effectLst/>
                <a:ea typeface="Times New Roman" panose="02020603050405020304" pitchFamily="18" charset="0"/>
                <a:cs typeface="Calibri" panose="020F0502020204030204" pitchFamily="34" charset="0"/>
              </a:rPr>
              <a:t>Στους Content Providers</a:t>
            </a:r>
            <a:endParaRPr lang="el-GR" dirty="0">
              <a:cs typeface="Calibri" panose="020F0502020204030204" pitchFamily="34" charset="0"/>
            </a:endParaRPr>
          </a:p>
        </p:txBody>
      </p:sp>
      <p:pic>
        <p:nvPicPr>
          <p:cNvPr id="4" name="Picture 3">
            <a:extLst>
              <a:ext uri="{FF2B5EF4-FFF2-40B4-BE49-F238E27FC236}">
                <a16:creationId xmlns:a16="http://schemas.microsoft.com/office/drawing/2014/main" id="{185EBF07-B07D-7915-9347-9231A897D9F1}"/>
              </a:ext>
            </a:extLst>
          </p:cNvPr>
          <p:cNvPicPr>
            <a:picLocks noChangeAspect="1"/>
          </p:cNvPicPr>
          <p:nvPr/>
        </p:nvPicPr>
        <p:blipFill>
          <a:blip r:embed="rId2">
            <a:extLst>
              <a:ext uri="{28A0092B-C50C-407E-A947-70E740481C1C}">
                <a14:useLocalDpi xmlns:a14="http://schemas.microsoft.com/office/drawing/2010/main"/>
              </a:ext>
            </a:extLst>
          </a:blip>
          <a:srcRect/>
          <a:stretch/>
        </p:blipFill>
        <p:spPr bwMode="auto">
          <a:xfrm>
            <a:off x="6579311" y="3777038"/>
            <a:ext cx="3620618" cy="2391355"/>
          </a:xfrm>
          <a:prstGeom prst="rect">
            <a:avLst/>
          </a:prstGeom>
          <a:noFill/>
          <a:ln>
            <a:noFill/>
          </a:ln>
        </p:spPr>
      </p:pic>
    </p:spTree>
    <p:extLst>
      <p:ext uri="{BB962C8B-B14F-4D97-AF65-F5344CB8AC3E}">
        <p14:creationId xmlns:p14="http://schemas.microsoft.com/office/powerpoint/2010/main" val="1007617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 name="Ορθογώνιο 40">
            <a:extLst>
              <a:ext uri="{FF2B5EF4-FFF2-40B4-BE49-F238E27FC236}">
                <a16:creationId xmlns:a16="http://schemas.microsoft.com/office/drawing/2014/main" id="{EC0294F1-7EE2-4EB9-A41B-908481D40AC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32"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rtl="0"/>
            <a:endParaRPr lang="el-GR" dirty="0"/>
          </a:p>
        </p:txBody>
      </p:sp>
      <p:sp useBgFill="1">
        <p:nvSpPr>
          <p:cNvPr id="43" name="Ορθογώνιο 42">
            <a:extLst>
              <a:ext uri="{FF2B5EF4-FFF2-40B4-BE49-F238E27FC236}">
                <a16:creationId xmlns:a16="http://schemas.microsoft.com/office/drawing/2014/main" id="{B5E326A3-EB92-4BDA-9F77-45197E0CBE7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39686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dirty="0"/>
          </a:p>
        </p:txBody>
      </p:sp>
      <p:sp>
        <p:nvSpPr>
          <p:cNvPr id="45" name="Ορθογώνιο 44">
            <a:extLst>
              <a:ext uri="{FF2B5EF4-FFF2-40B4-BE49-F238E27FC236}">
                <a16:creationId xmlns:a16="http://schemas.microsoft.com/office/drawing/2014/main" id="{CAC996C7-7B84-4645-9AA1-6EA85EAB47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6417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7" name="Ορθογώνιο 46">
            <a:extLst>
              <a:ext uri="{FF2B5EF4-FFF2-40B4-BE49-F238E27FC236}">
                <a16:creationId xmlns:a16="http://schemas.microsoft.com/office/drawing/2014/main" id="{32DC315B-5680-47D9-B827-34D012FB14B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a:extLst>
              <a:ext uri="{FF2B5EF4-FFF2-40B4-BE49-F238E27FC236}">
                <a16:creationId xmlns:a16="http://schemas.microsoft.com/office/drawing/2014/main" id="{ABD5D5B6-1EE6-4A33-9D8C-0932DF771FAF}"/>
              </a:ext>
            </a:extLst>
          </p:cNvPr>
          <p:cNvSpPr>
            <a:spLocks noGrp="1"/>
          </p:cNvSpPr>
          <p:nvPr>
            <p:ph type="title"/>
          </p:nvPr>
        </p:nvSpPr>
        <p:spPr>
          <a:xfrm>
            <a:off x="2611808" y="808056"/>
            <a:ext cx="7958331" cy="1077229"/>
          </a:xfrm>
        </p:spPr>
        <p:txBody>
          <a:bodyPr rtlCol="0">
            <a:normAutofit/>
          </a:bodyPr>
          <a:lstStyle/>
          <a:p>
            <a:pPr algn="l"/>
            <a:r>
              <a:rPr lang="el-GR" dirty="0">
                <a:effectLst>
                  <a:outerShdw blurRad="38100" dist="38100" dir="2700000" algn="tl">
                    <a:srgbClr val="000000">
                      <a:alpha val="43137"/>
                    </a:srgbClr>
                  </a:outerShdw>
                </a:effectLst>
              </a:rPr>
              <a:t>Τι είναι η </a:t>
            </a:r>
            <a:r>
              <a:rPr lang="el-GR" dirty="0" smtClean="0">
                <a:effectLst>
                  <a:outerShdw blurRad="38100" dist="38100" dir="2700000" algn="tl">
                    <a:srgbClr val="000000">
                      <a:alpha val="43137"/>
                    </a:srgbClr>
                  </a:outerShdw>
                </a:effectLst>
              </a:rPr>
              <a:t>Επαυξημένη Πραγματικότητα</a:t>
            </a:r>
            <a:endParaRPr lang="el-GR" dirty="0">
              <a:effectLst>
                <a:outerShdw blurRad="38100" dist="38100" dir="2700000" algn="tl">
                  <a:srgbClr val="000000">
                    <a:alpha val="43137"/>
                  </a:srgbClr>
                </a:outerShdw>
              </a:effectLst>
            </a:endParaRPr>
          </a:p>
        </p:txBody>
      </p:sp>
      <p:sp>
        <p:nvSpPr>
          <p:cNvPr id="4" name="Content Placeholder 3">
            <a:extLst>
              <a:ext uri="{FF2B5EF4-FFF2-40B4-BE49-F238E27FC236}">
                <a16:creationId xmlns:a16="http://schemas.microsoft.com/office/drawing/2014/main" id="{3000DF79-D306-6681-1ABA-071174710459}"/>
              </a:ext>
            </a:extLst>
          </p:cNvPr>
          <p:cNvSpPr>
            <a:spLocks noGrp="1"/>
          </p:cNvSpPr>
          <p:nvPr>
            <p:ph idx="1"/>
          </p:nvPr>
        </p:nvSpPr>
        <p:spPr>
          <a:xfrm>
            <a:off x="2304044" y="1180459"/>
            <a:ext cx="7796540" cy="3997828"/>
          </a:xfrm>
        </p:spPr>
        <p:txBody>
          <a:bodyPr/>
          <a:lstStyle/>
          <a:p>
            <a:r>
              <a:rPr lang="el-GR" sz="1800" dirty="0">
                <a:effectLst/>
                <a:ea typeface="Times New Roman" panose="02020603050405020304" pitchFamily="18" charset="0"/>
                <a:cs typeface="Times New Roman" panose="02020603050405020304" pitchFamily="18" charset="0"/>
              </a:rPr>
              <a:t>Επαυξημένη Πραγματικότητα, γνωστή και ως Augmented Reality ή AR, είναι η τεχνολογία που μας επιτρέπει να βλέπουμε ταυτόχρονα ζωντανές εικόνες από την πραγματική ζωή σε συνδυασμό με ψηφιακές προσθήκες</a:t>
            </a:r>
            <a:r>
              <a:rPr lang="en-US" sz="1800" dirty="0">
                <a:effectLst/>
                <a:ea typeface="Times New Roman" panose="02020603050405020304" pitchFamily="18" charset="0"/>
                <a:cs typeface="Times New Roman" panose="02020603050405020304" pitchFamily="18" charset="0"/>
              </a:rPr>
              <a:t>.</a:t>
            </a:r>
            <a:endParaRPr lang="el-GR" sz="1800" dirty="0">
              <a:effectLst/>
              <a:ea typeface="Times New Roman" panose="02020603050405020304" pitchFamily="18" charset="0"/>
              <a:cs typeface="Times New Roman" panose="02020603050405020304" pitchFamily="18" charset="0"/>
            </a:endParaRPr>
          </a:p>
          <a:p>
            <a:endParaRPr lang="el-GR" dirty="0"/>
          </a:p>
        </p:txBody>
      </p:sp>
      <p:pic>
        <p:nvPicPr>
          <p:cNvPr id="3" name="Picture 2">
            <a:extLst>
              <a:ext uri="{FF2B5EF4-FFF2-40B4-BE49-F238E27FC236}">
                <a16:creationId xmlns:a16="http://schemas.microsoft.com/office/drawing/2014/main" id="{B57B12E4-B8CB-20F9-B15E-9EEB5AA3DC12}"/>
              </a:ext>
            </a:extLst>
          </p:cNvPr>
          <p:cNvPicPr>
            <a:picLocks noChangeAspect="1"/>
          </p:cNvPicPr>
          <p:nvPr/>
        </p:nvPicPr>
        <p:blipFill>
          <a:blip r:embed="rId3">
            <a:extLst>
              <a:ext uri="{28A0092B-C50C-407E-A947-70E740481C1C}">
                <a14:useLocalDpi xmlns:a14="http://schemas.microsoft.com/office/drawing/2010/main"/>
              </a:ext>
            </a:extLst>
          </a:blip>
          <a:srcRect/>
          <a:stretch/>
        </p:blipFill>
        <p:spPr bwMode="auto">
          <a:xfrm>
            <a:off x="3479050" y="3798426"/>
            <a:ext cx="5231422" cy="2560320"/>
          </a:xfrm>
          <a:prstGeom prst="rect">
            <a:avLst/>
          </a:prstGeom>
          <a:noFill/>
          <a:ln>
            <a:noFill/>
          </a:ln>
        </p:spPr>
      </p:pic>
    </p:spTree>
    <p:extLst>
      <p:ext uri="{BB962C8B-B14F-4D97-AF65-F5344CB8AC3E}">
        <p14:creationId xmlns:p14="http://schemas.microsoft.com/office/powerpoint/2010/main" val="2460427595"/>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AA2E2-0660-28FD-CC94-660EC234FFF5}"/>
              </a:ext>
            </a:extLst>
          </p:cNvPr>
          <p:cNvSpPr>
            <a:spLocks noGrp="1"/>
          </p:cNvSpPr>
          <p:nvPr>
            <p:ph type="title"/>
          </p:nvPr>
        </p:nvSpPr>
        <p:spPr>
          <a:xfrm>
            <a:off x="2577518" y="808056"/>
            <a:ext cx="7958331" cy="1077229"/>
          </a:xfrm>
        </p:spPr>
        <p:txBody>
          <a:bodyPr/>
          <a:lstStyle/>
          <a:p>
            <a:r>
              <a:rPr lang="el-GR" dirty="0" smtClean="0"/>
              <a:t>Ιστορική Αναδρομή </a:t>
            </a:r>
            <a:br>
              <a:rPr lang="el-GR" dirty="0" smtClean="0"/>
            </a:br>
            <a:r>
              <a:rPr lang="el-GR" dirty="0" smtClean="0"/>
              <a:t>Επαυξημένης Πραγματικότητας</a:t>
            </a:r>
            <a:endParaRPr lang="el-GR" dirty="0"/>
          </a:p>
        </p:txBody>
      </p:sp>
      <p:sp>
        <p:nvSpPr>
          <p:cNvPr id="3" name="Content Placeholder 2">
            <a:extLst>
              <a:ext uri="{FF2B5EF4-FFF2-40B4-BE49-F238E27FC236}">
                <a16:creationId xmlns:a16="http://schemas.microsoft.com/office/drawing/2014/main" id="{B83E0D35-4843-90B3-6585-8D8265425B28}"/>
              </a:ext>
            </a:extLst>
          </p:cNvPr>
          <p:cNvSpPr>
            <a:spLocks noGrp="1"/>
          </p:cNvSpPr>
          <p:nvPr>
            <p:ph idx="1"/>
          </p:nvPr>
        </p:nvSpPr>
        <p:spPr>
          <a:xfrm>
            <a:off x="1898956" y="974888"/>
            <a:ext cx="7796540" cy="3997828"/>
          </a:xfrm>
        </p:spPr>
        <p:txBody>
          <a:bodyPr/>
          <a:lstStyle/>
          <a:p>
            <a:r>
              <a:rPr lang="el-GR" sz="1800" kern="0" dirty="0">
                <a:effectLst/>
                <a:ea typeface="Times New Roman" panose="02020603050405020304" pitchFamily="18" charset="0"/>
                <a:cs typeface="Times New Roman" panose="02020603050405020304" pitchFamily="18" charset="0"/>
              </a:rPr>
              <a:t>Το 1968, </a:t>
            </a:r>
            <a:r>
              <a:rPr lang="el-GR" sz="1800" kern="0" dirty="0" smtClean="0">
                <a:effectLst/>
                <a:ea typeface="Times New Roman" panose="02020603050405020304" pitchFamily="18" charset="0"/>
                <a:cs typeface="Times New Roman" panose="02020603050405020304" pitchFamily="18" charset="0"/>
              </a:rPr>
              <a:t>ο </a:t>
            </a:r>
            <a:r>
              <a:rPr lang="el-GR" sz="1800" kern="0" dirty="0" smtClean="0">
                <a:ea typeface="Times New Roman" panose="02020603050405020304" pitchFamily="18" charset="0"/>
                <a:cs typeface="Times New Roman" panose="02020603050405020304" pitchFamily="18" charset="0"/>
              </a:rPr>
              <a:t>Ιβάν </a:t>
            </a:r>
            <a:r>
              <a:rPr lang="el-GR" sz="1800" kern="0" dirty="0">
                <a:ea typeface="Times New Roman" panose="02020603050405020304" pitchFamily="18" charset="0"/>
                <a:cs typeface="Times New Roman" panose="02020603050405020304" pitchFamily="18" charset="0"/>
              </a:rPr>
              <a:t>Σάδερλαντ </a:t>
            </a:r>
            <a:r>
              <a:rPr lang="el-GR" sz="1800" kern="0" dirty="0" smtClean="0">
                <a:effectLst/>
                <a:ea typeface="Times New Roman" panose="02020603050405020304" pitchFamily="18" charset="0"/>
                <a:cs typeface="Times New Roman" panose="02020603050405020304" pitchFamily="18" charset="0"/>
              </a:rPr>
              <a:t>καθηγητής </a:t>
            </a:r>
            <a:r>
              <a:rPr lang="el-GR" sz="1800" kern="0" dirty="0">
                <a:effectLst/>
                <a:ea typeface="Times New Roman" panose="02020603050405020304" pitchFamily="18" charset="0"/>
                <a:cs typeface="Times New Roman" panose="02020603050405020304" pitchFamily="18" charset="0"/>
              </a:rPr>
              <a:t>του Χάρβαρντ και επιστήμονας πληροφορικής </a:t>
            </a:r>
            <a:r>
              <a:rPr lang="el-GR" sz="1800" kern="0" dirty="0" smtClean="0">
                <a:ea typeface="Times New Roman" panose="02020603050405020304" pitchFamily="18" charset="0"/>
                <a:cs typeface="Times New Roman" panose="02020603050405020304" pitchFamily="18" charset="0"/>
              </a:rPr>
              <a:t>δημιούργησε με το </a:t>
            </a:r>
            <a:r>
              <a:rPr lang="el-GR" sz="1800" kern="0" dirty="0">
                <a:ea typeface="Times New Roman" panose="02020603050405020304" pitchFamily="18" charset="0"/>
                <a:cs typeface="Times New Roman" panose="02020603050405020304" pitchFamily="18" charset="0"/>
              </a:rPr>
              <a:t>μαθητή </a:t>
            </a:r>
            <a:r>
              <a:rPr lang="el-GR" sz="1800" kern="0" dirty="0" smtClean="0">
                <a:ea typeface="Times New Roman" panose="02020603050405020304" pitchFamily="18" charset="0"/>
                <a:cs typeface="Times New Roman" panose="02020603050405020304" pitchFamily="18" charset="0"/>
              </a:rPr>
              <a:t>του </a:t>
            </a:r>
            <a:r>
              <a:rPr lang="el-GR" sz="1800" kern="0" dirty="0" err="1">
                <a:ea typeface="Times New Roman" panose="02020603050405020304" pitchFamily="18" charset="0"/>
                <a:cs typeface="Times New Roman" panose="02020603050405020304" pitchFamily="18" charset="0"/>
              </a:rPr>
              <a:t>Bob</a:t>
            </a:r>
            <a:r>
              <a:rPr lang="el-GR" sz="1800" kern="0" dirty="0">
                <a:ea typeface="Times New Roman" panose="02020603050405020304" pitchFamily="18" charset="0"/>
                <a:cs typeface="Times New Roman" panose="02020603050405020304" pitchFamily="18" charset="0"/>
              </a:rPr>
              <a:t> </a:t>
            </a:r>
            <a:r>
              <a:rPr lang="el-GR" sz="1800" kern="0" dirty="0" err="1">
                <a:ea typeface="Times New Roman" panose="02020603050405020304" pitchFamily="18" charset="0"/>
                <a:cs typeface="Times New Roman" panose="02020603050405020304" pitchFamily="18" charset="0"/>
              </a:rPr>
              <a:t>Sproull</a:t>
            </a:r>
            <a:r>
              <a:rPr lang="el-GR" sz="1800" kern="0" dirty="0">
                <a:ea typeface="Times New Roman" panose="02020603050405020304" pitchFamily="18" charset="0"/>
                <a:cs typeface="Times New Roman" panose="02020603050405020304" pitchFamily="18" charset="0"/>
              </a:rPr>
              <a:t> </a:t>
            </a:r>
            <a:r>
              <a:rPr lang="el-GR" sz="1800" kern="0" dirty="0" smtClean="0">
                <a:effectLst/>
                <a:ea typeface="Times New Roman" panose="02020603050405020304" pitchFamily="18" charset="0"/>
                <a:cs typeface="Times New Roman" panose="02020603050405020304" pitchFamily="18" charset="0"/>
              </a:rPr>
              <a:t>το </a:t>
            </a:r>
            <a:r>
              <a:rPr lang="el-GR" sz="1800" kern="0" dirty="0">
                <a:effectLst/>
                <a:ea typeface="Times New Roman" panose="02020603050405020304" pitchFamily="18" charset="0"/>
                <a:cs typeface="Times New Roman" panose="02020603050405020304" pitchFamily="18" charset="0"/>
              </a:rPr>
              <a:t>πρώτο είδος συσκευής επαυξημένης </a:t>
            </a:r>
            <a:r>
              <a:rPr lang="el-GR" sz="1800" kern="0" dirty="0" smtClean="0">
                <a:effectLst/>
                <a:ea typeface="Times New Roman" panose="02020603050405020304" pitchFamily="18" charset="0"/>
                <a:cs typeface="Times New Roman" panose="02020603050405020304" pitchFamily="18" charset="0"/>
              </a:rPr>
              <a:t>πραγματικότητας, </a:t>
            </a:r>
            <a:r>
              <a:rPr lang="el-GR" sz="1800" kern="0" dirty="0">
                <a:effectLst/>
                <a:ea typeface="Times New Roman" panose="02020603050405020304" pitchFamily="18" charset="0"/>
                <a:cs typeface="Times New Roman" panose="02020603050405020304" pitchFamily="18" charset="0"/>
              </a:rPr>
              <a:t>το οποίο ονόμασε </a:t>
            </a:r>
            <a:r>
              <a:rPr lang="el-GR" sz="1800" kern="0" dirty="0" smtClean="0">
                <a:effectLst/>
                <a:ea typeface="Times New Roman" panose="02020603050405020304" pitchFamily="18" charset="0"/>
                <a:cs typeface="Times New Roman" panose="02020603050405020304" pitchFamily="18" charset="0"/>
              </a:rPr>
              <a:t/>
            </a:r>
            <a:br>
              <a:rPr lang="el-GR" sz="1800" kern="0" dirty="0" smtClean="0">
                <a:effectLst/>
                <a:ea typeface="Times New Roman" panose="02020603050405020304" pitchFamily="18" charset="0"/>
                <a:cs typeface="Times New Roman" panose="02020603050405020304" pitchFamily="18" charset="0"/>
              </a:rPr>
            </a:br>
            <a:r>
              <a:rPr lang="el-GR" sz="1800" kern="0" dirty="0" smtClean="0">
                <a:effectLst/>
                <a:ea typeface="Times New Roman" panose="02020603050405020304" pitchFamily="18" charset="0"/>
                <a:cs typeface="Times New Roman" panose="02020603050405020304" pitchFamily="18" charset="0"/>
              </a:rPr>
              <a:t>«</a:t>
            </a:r>
            <a:r>
              <a:rPr lang="el-GR" sz="1800" kern="0" dirty="0">
                <a:effectLst/>
                <a:ea typeface="Times New Roman" panose="02020603050405020304" pitchFamily="18" charset="0"/>
                <a:cs typeface="Times New Roman" panose="02020603050405020304" pitchFamily="18" charset="0"/>
              </a:rPr>
              <a:t>Το Ξίφος Του Δαμοκλή» </a:t>
            </a:r>
            <a:endParaRPr lang="el-GR" dirty="0"/>
          </a:p>
        </p:txBody>
      </p:sp>
      <p:pic>
        <p:nvPicPr>
          <p:cNvPr id="4" name="Picture 3">
            <a:extLst>
              <a:ext uri="{FF2B5EF4-FFF2-40B4-BE49-F238E27FC236}">
                <a16:creationId xmlns:a16="http://schemas.microsoft.com/office/drawing/2014/main" id="{9820A6D0-CC18-6809-8431-A4EE56197ECB}"/>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5626542" y="3963528"/>
            <a:ext cx="4251960" cy="2352040"/>
          </a:xfrm>
          <a:prstGeom prst="rect">
            <a:avLst/>
          </a:prstGeom>
          <a:noFill/>
          <a:ln>
            <a:noFill/>
          </a:ln>
        </p:spPr>
      </p:pic>
    </p:spTree>
    <p:extLst>
      <p:ext uri="{BB962C8B-B14F-4D97-AF65-F5344CB8AC3E}">
        <p14:creationId xmlns:p14="http://schemas.microsoft.com/office/powerpoint/2010/main" val="6871835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64997-DCBC-CFE3-429D-836BCE229D79}"/>
              </a:ext>
            </a:extLst>
          </p:cNvPr>
          <p:cNvSpPr>
            <a:spLocks noGrp="1"/>
          </p:cNvSpPr>
          <p:nvPr>
            <p:ph type="title"/>
          </p:nvPr>
        </p:nvSpPr>
        <p:spPr/>
        <p:txBody>
          <a:bodyPr/>
          <a:lstStyle/>
          <a:p>
            <a:r>
              <a:rPr lang="en-US" dirty="0"/>
              <a:t>E</a:t>
            </a:r>
            <a:r>
              <a:rPr lang="el-GR" dirty="0" err="1"/>
              <a:t>ξέλιξη</a:t>
            </a:r>
            <a:r>
              <a:rPr lang="el-GR" dirty="0"/>
              <a:t> </a:t>
            </a:r>
            <a:r>
              <a:rPr lang="el-GR" dirty="0" smtClean="0"/>
              <a:t>Επαυξημένης Πραγματικότητας</a:t>
            </a:r>
            <a:endParaRPr lang="el-GR" dirty="0"/>
          </a:p>
        </p:txBody>
      </p:sp>
      <p:sp>
        <p:nvSpPr>
          <p:cNvPr id="3" name="Content Placeholder 2">
            <a:extLst>
              <a:ext uri="{FF2B5EF4-FFF2-40B4-BE49-F238E27FC236}">
                <a16:creationId xmlns:a16="http://schemas.microsoft.com/office/drawing/2014/main" id="{5CA339EE-9697-D3D0-BF74-BCCB879AC5EC}"/>
              </a:ext>
            </a:extLst>
          </p:cNvPr>
          <p:cNvSpPr>
            <a:spLocks noGrp="1"/>
          </p:cNvSpPr>
          <p:nvPr>
            <p:ph idx="1"/>
          </p:nvPr>
        </p:nvSpPr>
        <p:spPr>
          <a:xfrm>
            <a:off x="2429043" y="974888"/>
            <a:ext cx="7796540" cy="3997828"/>
          </a:xfrm>
        </p:spPr>
        <p:txBody>
          <a:bodyPr>
            <a:normAutofit/>
          </a:bodyPr>
          <a:lstStyle/>
          <a:p>
            <a:r>
              <a:rPr lang="el-GR" sz="1800" dirty="0"/>
              <a:t>Υπήρξαν και πολλές άλλες παρόμοιες εφαρμογές αλλά η πιο καινοτόμα βγήκε στο φως </a:t>
            </a:r>
            <a:r>
              <a:rPr lang="el-GR" sz="1800" kern="0" dirty="0">
                <a:cs typeface="Times New Roman" panose="02020603050405020304" pitchFamily="18" charset="0"/>
              </a:rPr>
              <a:t>σ</a:t>
            </a:r>
            <a:r>
              <a:rPr lang="el-GR" sz="1800" kern="0" dirty="0">
                <a:effectLst/>
                <a:ea typeface="Times New Roman" panose="02020603050405020304" pitchFamily="18" charset="0"/>
                <a:cs typeface="Times New Roman" panose="02020603050405020304" pitchFamily="18" charset="0"/>
              </a:rPr>
              <a:t>τις 12 Οκτωβρίου 2016 όταν η Microsoft ανήγγειλε την παγκόσμια κυκλοφορία των </a:t>
            </a:r>
            <a:r>
              <a:rPr lang="el-GR" sz="1800" kern="0" dirty="0" err="1" smtClean="0">
                <a:effectLst/>
                <a:ea typeface="Times New Roman" panose="02020603050405020304" pitchFamily="18" charset="0"/>
                <a:cs typeface="Times New Roman" panose="02020603050405020304" pitchFamily="18" charset="0"/>
              </a:rPr>
              <a:t>HoloLens</a:t>
            </a:r>
            <a:r>
              <a:rPr lang="el-GR" sz="1800" kern="0" dirty="0" smtClean="0">
                <a:effectLst/>
                <a:ea typeface="Times New Roman" panose="02020603050405020304" pitchFamily="18" charset="0"/>
                <a:cs typeface="Times New Roman" panose="02020603050405020304" pitchFamily="18" charset="0"/>
              </a:rPr>
              <a:t> </a:t>
            </a:r>
            <a:r>
              <a:rPr lang="en-US" sz="1800" kern="0" dirty="0" smtClean="0">
                <a:ea typeface="Times New Roman" panose="02020603050405020304" pitchFamily="18" charset="0"/>
                <a:cs typeface="Times New Roman" panose="02020603050405020304" pitchFamily="18" charset="0"/>
              </a:rPr>
              <a:t>AR headset.</a:t>
            </a:r>
            <a:endParaRPr lang="el-GR" sz="1800" dirty="0"/>
          </a:p>
        </p:txBody>
      </p:sp>
      <p:pic>
        <p:nvPicPr>
          <p:cNvPr id="4" name="Picture 3">
            <a:extLst>
              <a:ext uri="{FF2B5EF4-FFF2-40B4-BE49-F238E27FC236}">
                <a16:creationId xmlns:a16="http://schemas.microsoft.com/office/drawing/2014/main" id="{7A30A3C2-8CDA-71E4-518C-80798D594E9A}"/>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457575" y="3896535"/>
            <a:ext cx="5276850" cy="2486025"/>
          </a:xfrm>
          <a:prstGeom prst="rect">
            <a:avLst/>
          </a:prstGeom>
          <a:noFill/>
          <a:ln>
            <a:noFill/>
          </a:ln>
        </p:spPr>
      </p:pic>
    </p:spTree>
    <p:extLst>
      <p:ext uri="{BB962C8B-B14F-4D97-AF65-F5344CB8AC3E}">
        <p14:creationId xmlns:p14="http://schemas.microsoft.com/office/powerpoint/2010/main" val="406507740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Μάντισον">
  <a:themeElements>
    <a:clrScheme name="Madison">
      <a:dk1>
        <a:sysClr val="windowText" lastClr="000000"/>
      </a:dk1>
      <a:lt1>
        <a:sysClr val="window" lastClr="FFFFFF"/>
      </a:lt1>
      <a:dk2>
        <a:srgbClr val="1F2D29"/>
      </a:dk2>
      <a:lt2>
        <a:srgbClr val="C5FAEB"/>
      </a:lt2>
      <a:accent1>
        <a:srgbClr val="A1D68B"/>
      </a:accent1>
      <a:accent2>
        <a:srgbClr val="5EC795"/>
      </a:accent2>
      <a:accent3>
        <a:srgbClr val="4DADCF"/>
      </a:accent3>
      <a:accent4>
        <a:srgbClr val="CDB756"/>
      </a:accent4>
      <a:accent5>
        <a:srgbClr val="E29C36"/>
      </a:accent5>
      <a:accent6>
        <a:srgbClr val="8EC0C1"/>
      </a:accent6>
      <a:hlink>
        <a:srgbClr val="6D9D9B"/>
      </a:hlink>
      <a:folHlink>
        <a:srgbClr val="6D8583"/>
      </a:folHlink>
    </a:clrScheme>
    <a:fontScheme name="Madison">
      <a:majorFont>
        <a:latin typeface="Arial" panose="020B0604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dison">
      <a:fillStyleLst>
        <a:solidFill>
          <a:schemeClr val="phClr"/>
        </a:solidFill>
        <a:gradFill rotWithShape="1">
          <a:gsLst>
            <a:gs pos="0">
              <a:schemeClr val="phClr">
                <a:tint val="48000"/>
                <a:alpha val="88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blipFill rotWithShape="1">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Office_36805201_TF45439525.potx" id="{2C4617F6-DC0B-4F63-AF9C-0E5E2790B8EF}" vid="{FC2F636D-B7F5-44D4-AF8F-2C1E3B81C5F8}"/>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77210f24a1be23c92c90fd886aa0a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60e05723c5c1908df1a1a4ebf11d344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09D4EA3-187B-4130-8E4D-A4F81F967848}">
  <ds:schemaRefs>
    <ds:schemaRef ds:uri="http://schemas.microsoft.com/sharepoint/v3/contenttype/forms"/>
  </ds:schemaRefs>
</ds:datastoreItem>
</file>

<file path=customXml/itemProps2.xml><?xml version="1.0" encoding="utf-8"?>
<ds:datastoreItem xmlns:ds="http://schemas.openxmlformats.org/officeDocument/2006/customXml" ds:itemID="{6E38766F-4A4C-4A97-A586-D473DB738966}">
  <ds:schemaRefs>
    <ds:schemaRef ds:uri="http://purl.org/dc/elements/1.1/"/>
    <ds:schemaRef ds:uri="http://schemas.microsoft.com/office/2006/metadata/properties"/>
    <ds:schemaRef ds:uri="71af3243-3dd4-4a8d-8c0d-dd76da1f02a5"/>
    <ds:schemaRef ds:uri="http://schemas.microsoft.com/office/2006/documentManagement/types"/>
    <ds:schemaRef ds:uri="http://purl.org/dc/dcmitype/"/>
    <ds:schemaRef ds:uri="http://schemas.openxmlformats.org/package/2006/metadata/core-properties"/>
    <ds:schemaRef ds:uri="16c05727-aa75-4e4a-9b5f-8a80a1165891"/>
    <ds:schemaRef ds:uri="http://schemas.microsoft.com/office/infopath/2007/PartnerControls"/>
    <ds:schemaRef ds:uri="http://www.w3.org/XML/1998/namespace"/>
    <ds:schemaRef ds:uri="http://purl.org/dc/terms/"/>
  </ds:schemaRefs>
</ds:datastoreItem>
</file>

<file path=customXml/itemProps3.xml><?xml version="1.0" encoding="utf-8"?>
<ds:datastoreItem xmlns:ds="http://schemas.openxmlformats.org/officeDocument/2006/customXml" ds:itemID="{A15A3BA9-6D02-4532-AB7C-88A97C6EE27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Σχεδίαση Μάντισον</Template>
  <TotalTime>5146</TotalTime>
  <Words>952</Words>
  <Application>Microsoft Office PowerPoint</Application>
  <PresentationFormat>Ευρεία οθόνη</PresentationFormat>
  <Paragraphs>106</Paragraphs>
  <Slides>22</Slides>
  <Notes>12</Notes>
  <HiddenSlides>0</HiddenSlides>
  <MMClips>0</MMClips>
  <ScaleCrop>false</ScaleCrop>
  <HeadingPairs>
    <vt:vector size="6" baseType="variant">
      <vt:variant>
        <vt:lpstr>Γραμματοσειρές που χρησιμοποιούνται</vt:lpstr>
      </vt:variant>
      <vt:variant>
        <vt:i4>8</vt:i4>
      </vt:variant>
      <vt:variant>
        <vt:lpstr>Θέμα</vt:lpstr>
      </vt:variant>
      <vt:variant>
        <vt:i4>1</vt:i4>
      </vt:variant>
      <vt:variant>
        <vt:lpstr>Τίτλοι διαφανειών</vt:lpstr>
      </vt:variant>
      <vt:variant>
        <vt:i4>22</vt:i4>
      </vt:variant>
    </vt:vector>
  </HeadingPairs>
  <TitlesOfParts>
    <vt:vector size="31" baseType="lpstr">
      <vt:lpstr>Arial</vt:lpstr>
      <vt:lpstr>Bahnschrift SemiBold Condensed</vt:lpstr>
      <vt:lpstr>Calibri</vt:lpstr>
      <vt:lpstr>MS Shell Dlg 2</vt:lpstr>
      <vt:lpstr>Symbol</vt:lpstr>
      <vt:lpstr>Times New Roman</vt:lpstr>
      <vt:lpstr>Wingdings</vt:lpstr>
      <vt:lpstr>Wingdings 3</vt:lpstr>
      <vt:lpstr>Μάντισον</vt:lpstr>
      <vt:lpstr> ΠΑΡΟΥΣΙΑΣΗ ΠΤΥΧΙΑΚΗΣ ΕΡΓΑΣΙΑΣ                Σχεδίαση και ανάπτυξη διαδραστικής εφαρμογής επαυξημένης πραγματικότητας (AR) σε περιβάλλον κινητών συσκευών Android (για την ξενάγηση στην πόλη της Καστοριάς), με αξιοποίηση τεχνολογιών επαυξημένης πραγματικότητας και τρισδιάστατων απεικονίσεων.   Μπαμπούλης Δημήτριος (ΑΕΜ: 2927)   Επιβλέπων καθηγητής: Νικολάου Σπυρίδων   Καστοριά, Οκτώβριος 2024</vt:lpstr>
      <vt:lpstr>Περιεχόμενα</vt:lpstr>
      <vt:lpstr>Εισαγωγή</vt:lpstr>
      <vt:lpstr>Τι είναι το Android</vt:lpstr>
      <vt:lpstr>Android SDK</vt:lpstr>
      <vt:lpstr>Android API</vt:lpstr>
      <vt:lpstr>Τι είναι η Επαυξημένη Πραγματικότητα</vt:lpstr>
      <vt:lpstr>Ιστορική Αναδρομή  Επαυξημένης Πραγματικότητας</vt:lpstr>
      <vt:lpstr>Eξέλιξη Επαυξημένης Πραγματικότητας</vt:lpstr>
      <vt:lpstr>Παραδείγματα χρήσης Επαυξημένης Πραγματικότητας</vt:lpstr>
      <vt:lpstr>Τι είναι η Μεικτή Πραγματικότητα</vt:lpstr>
      <vt:lpstr>Εργαλεία λογισμικού</vt:lpstr>
      <vt:lpstr>Κύκλος ζωής ανάπτυξης λογισμικού  Software Development Life-Cycle (SDLC)</vt:lpstr>
      <vt:lpstr>Εφαρμογή “KASTORIA3D”</vt:lpstr>
      <vt:lpstr>Εφαρμογή “KASTORIA3D”</vt:lpstr>
      <vt:lpstr>Εφαρμογή “KASTORIA3D”</vt:lpstr>
      <vt:lpstr>Εφαρμογή “KASTORIA3D”</vt:lpstr>
      <vt:lpstr>Εφαρμογή “KASTORIA3D”</vt:lpstr>
      <vt:lpstr>Εφαρμογή “KASTORIA3D”</vt:lpstr>
      <vt:lpstr>Εφαρμογή “KASTORIA3D”</vt:lpstr>
      <vt:lpstr>Συμπεράσματα</vt:lpstr>
      <vt:lpstr>Μελλοντικές βελτιώσεις</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ΠΑΡΟΥΣΙΑΣΗ ΠΤΥΧΙΑΚΗΣ ΕΡΓΑΣΙΑΣ                Σχεδίαση και ανάπτυξη διαδραστικής εφαρμογής επαυξημένης πραγματικότητας (AR) σε περιβάλλον κινητών συσκευών Android (για την ξενάγηση στην πόλη της Καστοριάς), με αξιοποίηση τεχνολογιών επαυξημένης πραγματικότητας και τρισδιάστατων απεικονίσεων.   Μπαμπούλης Δημήτριος (ΑΕΜ: 2927)   Επιβλέπων καθηγητής: Νικολάου Σπυρίδων   Καστοριά, Οκτώβριος 2024</dc:title>
  <dc:creator>Κων Στεφ</dc:creator>
  <cp:lastModifiedBy>user</cp:lastModifiedBy>
  <cp:revision>28</cp:revision>
  <dcterms:created xsi:type="dcterms:W3CDTF">2024-09-26T15:53:39Z</dcterms:created>
  <dcterms:modified xsi:type="dcterms:W3CDTF">2024-10-06T17:23:21Z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