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21"/>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5" r:id="rId17"/>
    <p:sldId id="272" r:id="rId18"/>
    <p:sldId id="273"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6CDEB3-10B5-13F5-A843-CB93FEBB0B3D}" name="Dominikos Papageorgiou" initials="DP" userId="S::dpapageorgiou@threenitas.com::6ff22992-74e8-455e-a17f-d3ce866449c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7B8C7"/>
    <a:srgbClr val="327595"/>
    <a:srgbClr val="4D656F"/>
    <a:srgbClr val="C57A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77119" autoAdjust="0"/>
  </p:normalViewPr>
  <p:slideViewPr>
    <p:cSldViewPr snapToGrid="0">
      <p:cViewPr varScale="1">
        <p:scale>
          <a:sx n="85" d="100"/>
          <a:sy n="85" d="100"/>
        </p:scale>
        <p:origin x="14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58AF20-F64C-4C77-9E27-B0DDC561F12B}" type="datetimeFigureOut">
              <a:rPr lang="el-GR" smtClean="0"/>
              <a:t>30/9/2024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E2C0CA-74AD-4920-B503-99B98A3EA12D}" type="slidenum">
              <a:rPr lang="el-GR" smtClean="0"/>
              <a:t>‹#›</a:t>
            </a:fld>
            <a:endParaRPr lang="el-GR"/>
          </a:p>
        </p:txBody>
      </p:sp>
    </p:spTree>
    <p:extLst>
      <p:ext uri="{BB962C8B-B14F-4D97-AF65-F5344CB8AC3E}">
        <p14:creationId xmlns:p14="http://schemas.microsoft.com/office/powerpoint/2010/main" val="10677225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l-GR" dirty="0">
              <a:latin typeface="Calibri" panose="020F0502020204030204" pitchFamily="34" charset="0"/>
              <a:ea typeface="Calibri" panose="020F0502020204030204" pitchFamily="34" charset="0"/>
              <a:cs typeface="Calibri" panose="020F050202020403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l-GR" dirty="0">
              <a:latin typeface="Calibri" panose="020F0502020204030204" pitchFamily="34" charset="0"/>
              <a:ea typeface="Calibri" panose="020F0502020204030204" pitchFamily="34" charset="0"/>
              <a:cs typeface="Calibri" panose="020F0502020204030204" pitchFamily="34" charset="0"/>
            </a:endParaRPr>
          </a:p>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3</a:t>
            </a:fld>
            <a:endParaRPr lang="el-GR"/>
          </a:p>
        </p:txBody>
      </p:sp>
    </p:spTree>
    <p:extLst>
      <p:ext uri="{BB962C8B-B14F-4D97-AF65-F5344CB8AC3E}">
        <p14:creationId xmlns:p14="http://schemas.microsoft.com/office/powerpoint/2010/main" val="33750908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0975">
              <a:lnSpc>
                <a:spcPct val="150000"/>
              </a:lnSpc>
              <a:spcAft>
                <a:spcPts val="1000"/>
              </a:spcAft>
            </a:pPr>
            <a:br>
              <a:rPr lang="en-US" sz="1200" b="1" dirty="0">
                <a:latin typeface="Calibri" panose="020F0502020204030204" pitchFamily="34" charset="0"/>
                <a:ea typeface="Calibri" panose="020F0502020204030204" pitchFamily="34" charset="0"/>
                <a:cs typeface="Calibri" panose="020F0502020204030204" pitchFamily="34" charset="0"/>
              </a:rPr>
            </a:br>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15</a:t>
            </a:fld>
            <a:endParaRPr lang="el-GR"/>
          </a:p>
        </p:txBody>
      </p:sp>
    </p:spTree>
    <p:extLst>
      <p:ext uri="{BB962C8B-B14F-4D97-AF65-F5344CB8AC3E}">
        <p14:creationId xmlns:p14="http://schemas.microsoft.com/office/powerpoint/2010/main" val="596238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80975">
              <a:lnSpc>
                <a:spcPct val="150000"/>
              </a:lnSpc>
              <a:spcAft>
                <a:spcPts val="1000"/>
              </a:spcAft>
            </a:pPr>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16</a:t>
            </a:fld>
            <a:endParaRPr lang="el-GR"/>
          </a:p>
        </p:txBody>
      </p:sp>
    </p:spTree>
    <p:extLst>
      <p:ext uri="{BB962C8B-B14F-4D97-AF65-F5344CB8AC3E}">
        <p14:creationId xmlns:p14="http://schemas.microsoft.com/office/powerpoint/2010/main" val="32488908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a:t> </a:t>
            </a:r>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17</a:t>
            </a:fld>
            <a:endParaRPr lang="el-GR"/>
          </a:p>
        </p:txBody>
      </p:sp>
    </p:spTree>
    <p:extLst>
      <p:ext uri="{BB962C8B-B14F-4D97-AF65-F5344CB8AC3E}">
        <p14:creationId xmlns:p14="http://schemas.microsoft.com/office/powerpoint/2010/main" val="491016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18</a:t>
            </a:fld>
            <a:endParaRPr lang="el-GR"/>
          </a:p>
        </p:txBody>
      </p:sp>
    </p:spTree>
    <p:extLst>
      <p:ext uri="{BB962C8B-B14F-4D97-AF65-F5344CB8AC3E}">
        <p14:creationId xmlns:p14="http://schemas.microsoft.com/office/powerpoint/2010/main" val="2368749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5</a:t>
            </a:fld>
            <a:endParaRPr lang="el-GR"/>
          </a:p>
        </p:txBody>
      </p:sp>
    </p:spTree>
    <p:extLst>
      <p:ext uri="{BB962C8B-B14F-4D97-AF65-F5344CB8AC3E}">
        <p14:creationId xmlns:p14="http://schemas.microsoft.com/office/powerpoint/2010/main" val="3929132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l-GR" sz="1200" dirty="0">
              <a:effectLst/>
              <a:latin typeface="Calibri" panose="020F0502020204030204" pitchFamily="34" charset="0"/>
              <a:ea typeface="Times New Roman" panose="02020603050405020304" pitchFamily="18" charset="0"/>
            </a:endParaRPr>
          </a:p>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6</a:t>
            </a:fld>
            <a:endParaRPr lang="el-GR"/>
          </a:p>
        </p:txBody>
      </p:sp>
    </p:spTree>
    <p:extLst>
      <p:ext uri="{BB962C8B-B14F-4D97-AF65-F5344CB8AC3E}">
        <p14:creationId xmlns:p14="http://schemas.microsoft.com/office/powerpoint/2010/main" val="3006528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7</a:t>
            </a:fld>
            <a:endParaRPr lang="el-GR"/>
          </a:p>
        </p:txBody>
      </p:sp>
    </p:spTree>
    <p:extLst>
      <p:ext uri="{BB962C8B-B14F-4D97-AF65-F5344CB8AC3E}">
        <p14:creationId xmlns:p14="http://schemas.microsoft.com/office/powerpoint/2010/main" val="1853163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8</a:t>
            </a:fld>
            <a:endParaRPr lang="el-GR"/>
          </a:p>
        </p:txBody>
      </p:sp>
    </p:spTree>
    <p:extLst>
      <p:ext uri="{BB962C8B-B14F-4D97-AF65-F5344CB8AC3E}">
        <p14:creationId xmlns:p14="http://schemas.microsoft.com/office/powerpoint/2010/main" val="556794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10</a:t>
            </a:fld>
            <a:endParaRPr lang="el-GR"/>
          </a:p>
        </p:txBody>
      </p:sp>
    </p:spTree>
    <p:extLst>
      <p:ext uri="{BB962C8B-B14F-4D97-AF65-F5344CB8AC3E}">
        <p14:creationId xmlns:p14="http://schemas.microsoft.com/office/powerpoint/2010/main" val="3747434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b="1"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12</a:t>
            </a:fld>
            <a:endParaRPr lang="el-GR"/>
          </a:p>
        </p:txBody>
      </p:sp>
    </p:spTree>
    <p:extLst>
      <p:ext uri="{BB962C8B-B14F-4D97-AF65-F5344CB8AC3E}">
        <p14:creationId xmlns:p14="http://schemas.microsoft.com/office/powerpoint/2010/main" val="3038448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13</a:t>
            </a:fld>
            <a:endParaRPr lang="el-GR"/>
          </a:p>
        </p:txBody>
      </p:sp>
    </p:spTree>
    <p:extLst>
      <p:ext uri="{BB962C8B-B14F-4D97-AF65-F5344CB8AC3E}">
        <p14:creationId xmlns:p14="http://schemas.microsoft.com/office/powerpoint/2010/main" val="4110874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2AE2C0CA-74AD-4920-B503-99B98A3EA12D}" type="slidenum">
              <a:rPr lang="el-GR" smtClean="0"/>
              <a:t>14</a:t>
            </a:fld>
            <a:endParaRPr lang="el-GR"/>
          </a:p>
        </p:txBody>
      </p:sp>
    </p:spTree>
    <p:extLst>
      <p:ext uri="{BB962C8B-B14F-4D97-AF65-F5344CB8AC3E}">
        <p14:creationId xmlns:p14="http://schemas.microsoft.com/office/powerpoint/2010/main" val="3988556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1333973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227592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Εισαγωγικά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104813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600422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με φράση">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22481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ή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l-GR"/>
              <a:t>Κάντε κλικ για να επεξεργαστείτε τον τίτλο υποδείγματος</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l-GR"/>
              <a:t>Στυλ κειμένου υποδείγματος</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2009510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5459966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2075675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932262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2D811F4F-A5EE-4A0E-9968-45C7F9ED157F}" type="datetimeFigureOut">
              <a:rPr lang="el-GR" smtClean="0"/>
              <a:t>30/9/2024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155413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2D811F4F-A5EE-4A0E-9968-45C7F9ED157F}" type="datetimeFigureOut">
              <a:rPr lang="el-GR" smtClean="0"/>
              <a:t>30/9/2024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916223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2D811F4F-A5EE-4A0E-9968-45C7F9ED157F}" type="datetimeFigureOut">
              <a:rPr lang="el-GR" smtClean="0"/>
              <a:t>30/9/2024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472134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2D811F4F-A5EE-4A0E-9968-45C7F9ED157F}" type="datetimeFigureOut">
              <a:rPr lang="el-GR" smtClean="0"/>
              <a:t>30/9/2024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250594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811F4F-A5EE-4A0E-9968-45C7F9ED157F}" type="datetimeFigureOut">
              <a:rPr lang="el-GR" smtClean="0"/>
              <a:t>30/9/2024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4121772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2D811F4F-A5EE-4A0E-9968-45C7F9ED157F}" type="datetimeFigureOut">
              <a:rPr lang="el-GR" smtClean="0"/>
              <a:t>30/9/2024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3612116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a:t>Στυλ κειμένου υποδείγματος</a:t>
            </a:r>
          </a:p>
        </p:txBody>
      </p:sp>
      <p:sp>
        <p:nvSpPr>
          <p:cNvPr id="5" name="Date Placeholder 4"/>
          <p:cNvSpPr>
            <a:spLocks noGrp="1"/>
          </p:cNvSpPr>
          <p:nvPr>
            <p:ph type="dt" sz="half" idx="10"/>
          </p:nvPr>
        </p:nvSpPr>
        <p:spPr/>
        <p:txBody>
          <a:bodyPr/>
          <a:lstStyle/>
          <a:p>
            <a:fld id="{2D811F4F-A5EE-4A0E-9968-45C7F9ED157F}" type="datetimeFigureOut">
              <a:rPr lang="el-GR" smtClean="0"/>
              <a:t>30/9/2024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0CD7E99-BE61-43DE-8CE0-81F87956EC46}" type="slidenum">
              <a:rPr lang="el-GR" smtClean="0"/>
              <a:t>‹#›</a:t>
            </a:fld>
            <a:endParaRPr lang="el-GR"/>
          </a:p>
        </p:txBody>
      </p:sp>
    </p:spTree>
    <p:extLst>
      <p:ext uri="{BB962C8B-B14F-4D97-AF65-F5344CB8AC3E}">
        <p14:creationId xmlns:p14="http://schemas.microsoft.com/office/powerpoint/2010/main" val="1599368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D811F4F-A5EE-4A0E-9968-45C7F9ED157F}" type="datetimeFigureOut">
              <a:rPr lang="el-GR" smtClean="0"/>
              <a:t>30/9/2024</a:t>
            </a:fld>
            <a:endParaRPr lang="el-G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20CD7E99-BE61-43DE-8CE0-81F87956EC46}" type="slidenum">
              <a:rPr lang="el-GR" smtClean="0"/>
              <a:t>‹#›</a:t>
            </a:fld>
            <a:endParaRPr lang="el-GR"/>
          </a:p>
        </p:txBody>
      </p:sp>
    </p:spTree>
    <p:extLst>
      <p:ext uri="{BB962C8B-B14F-4D97-AF65-F5344CB8AC3E}">
        <p14:creationId xmlns:p14="http://schemas.microsoft.com/office/powerpoint/2010/main" val="3703899950"/>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 id="2147483814" r:id="rId15"/>
    <p:sldLayoutId id="214748381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Εικόνα 21" descr="Εικόνα που περιέχει χορτάρι, εξωτερικός χώρος/ύπαιθρος, ουρανός, δέντρο&#10;&#10;Περιγραφή που δημιουργήθηκε αυτόματα">
            <a:extLst>
              <a:ext uri="{FF2B5EF4-FFF2-40B4-BE49-F238E27FC236}">
                <a16:creationId xmlns:a16="http://schemas.microsoft.com/office/drawing/2014/main" id="{94418D86-45AD-9DF9-91C6-68D3EE509494}"/>
              </a:ext>
            </a:extLst>
          </p:cNvPr>
          <p:cNvPicPr>
            <a:picLocks noChangeAspect="1"/>
          </p:cNvPicPr>
          <p:nvPr/>
        </p:nvPicPr>
        <p:blipFill>
          <a:blip r:embed="rId2">
            <a:extLst>
              <a:ext uri="{28A0092B-C50C-407E-A947-70E740481C1C}">
                <a14:useLocalDpi xmlns:a14="http://schemas.microsoft.com/office/drawing/2010/main" val="0"/>
              </a:ext>
            </a:extLst>
          </a:blip>
          <a:srcRect l="5339" r="27854"/>
          <a:stretch/>
        </p:blipFill>
        <p:spPr>
          <a:xfrm>
            <a:off x="5571241" y="0"/>
            <a:ext cx="6620759" cy="6858000"/>
          </a:xfrm>
          <a:prstGeom prst="rect">
            <a:avLst/>
          </a:prstGeom>
        </p:spPr>
      </p:pic>
      <p:sp>
        <p:nvSpPr>
          <p:cNvPr id="2" name="Τίτλος 1">
            <a:extLst>
              <a:ext uri="{FF2B5EF4-FFF2-40B4-BE49-F238E27FC236}">
                <a16:creationId xmlns:a16="http://schemas.microsoft.com/office/drawing/2014/main" id="{432EC0D3-037F-C6F7-62EA-FDA23059D092}"/>
              </a:ext>
            </a:extLst>
          </p:cNvPr>
          <p:cNvSpPr>
            <a:spLocks noGrp="1"/>
          </p:cNvSpPr>
          <p:nvPr>
            <p:ph type="ctrTitle"/>
          </p:nvPr>
        </p:nvSpPr>
        <p:spPr>
          <a:xfrm>
            <a:off x="321686" y="1935303"/>
            <a:ext cx="5363853" cy="1312233"/>
          </a:xfrm>
        </p:spPr>
        <p:txBody>
          <a:bodyPr>
            <a:normAutofit fontScale="90000"/>
          </a:bodyPr>
          <a:lstStyle/>
          <a:p>
            <a:pPr algn="ctr"/>
            <a:r>
              <a:rPr lang="el-GR" sz="3200" b="1" dirty="0">
                <a:solidFill>
                  <a:schemeClr val="tx1"/>
                </a:solidFill>
                <a:latin typeface="Calibri" panose="020F0502020204030204" pitchFamily="34" charset="0"/>
                <a:ea typeface="Calibri" panose="020F0502020204030204" pitchFamily="34" charset="0"/>
                <a:cs typeface="Calibri" panose="020F0502020204030204" pitchFamily="34" charset="0"/>
              </a:rPr>
              <a:t>Δημιουργία Πληροφοριακού Συστήματος για την Πρόβλεψη Τιμών στον Πρωτογενή Τομέα</a:t>
            </a:r>
          </a:p>
        </p:txBody>
      </p:sp>
      <p:sp>
        <p:nvSpPr>
          <p:cNvPr id="3" name="Υπότιτλος 2">
            <a:extLst>
              <a:ext uri="{FF2B5EF4-FFF2-40B4-BE49-F238E27FC236}">
                <a16:creationId xmlns:a16="http://schemas.microsoft.com/office/drawing/2014/main" id="{D9D1513A-93DD-7637-6337-9010F225ADD3}"/>
              </a:ext>
            </a:extLst>
          </p:cNvPr>
          <p:cNvSpPr>
            <a:spLocks noGrp="1"/>
          </p:cNvSpPr>
          <p:nvPr>
            <p:ph type="subTitle" idx="1"/>
          </p:nvPr>
        </p:nvSpPr>
        <p:spPr>
          <a:xfrm>
            <a:off x="1161549" y="3364010"/>
            <a:ext cx="3684125" cy="246455"/>
          </a:xfrm>
        </p:spPr>
        <p:txBody>
          <a:bodyPr>
            <a:normAutofit fontScale="85000" lnSpcReduction="20000"/>
          </a:bodyPr>
          <a:lstStyle/>
          <a:p>
            <a:pPr algn="ctr"/>
            <a:r>
              <a:rPr lang="el-GR" sz="1400" b="1" dirty="0">
                <a:latin typeface="Calibri" panose="020F0502020204030204" pitchFamily="34" charset="0"/>
                <a:ea typeface="Calibri" panose="020F0502020204030204" pitchFamily="34" charset="0"/>
                <a:cs typeface="Calibri" panose="020F0502020204030204" pitchFamily="34" charset="0"/>
              </a:rPr>
              <a:t>Χρήση Ανάλυσης Δεδομένων και Μηχανικής Μάθησης</a:t>
            </a:r>
          </a:p>
        </p:txBody>
      </p:sp>
      <p:sp>
        <p:nvSpPr>
          <p:cNvPr id="23" name="TextBox 22">
            <a:extLst>
              <a:ext uri="{FF2B5EF4-FFF2-40B4-BE49-F238E27FC236}">
                <a16:creationId xmlns:a16="http://schemas.microsoft.com/office/drawing/2014/main" id="{3D0EC38B-0E77-7D9A-3B78-DAAA8BE7E048}"/>
              </a:ext>
            </a:extLst>
          </p:cNvPr>
          <p:cNvSpPr txBox="1"/>
          <p:nvPr/>
        </p:nvSpPr>
        <p:spPr>
          <a:xfrm>
            <a:off x="1210164" y="4099366"/>
            <a:ext cx="3586899" cy="830997"/>
          </a:xfrm>
          <a:prstGeom prst="rect">
            <a:avLst/>
          </a:prstGeom>
          <a:noFill/>
        </p:spPr>
        <p:txBody>
          <a:bodyPr wrap="square" rtlCol="0">
            <a:spAutoFit/>
          </a:bodyPr>
          <a:lstStyle/>
          <a:p>
            <a:pPr algn="ctr"/>
            <a:r>
              <a:rPr lang="el-GR" sz="1600" b="1" dirty="0">
                <a:latin typeface="Calibri" panose="020F0502020204030204" pitchFamily="34" charset="0"/>
                <a:ea typeface="Calibri" panose="020F0502020204030204" pitchFamily="34" charset="0"/>
                <a:cs typeface="Calibri" panose="020F0502020204030204" pitchFamily="34" charset="0"/>
              </a:rPr>
              <a:t>Εργασία του Φοιτητή:</a:t>
            </a:r>
            <a:br>
              <a:rPr lang="el-GR" sz="1600" b="1" dirty="0">
                <a:latin typeface="Calibri" panose="020F0502020204030204" pitchFamily="34" charset="0"/>
                <a:ea typeface="Calibri" panose="020F0502020204030204" pitchFamily="34" charset="0"/>
                <a:cs typeface="Calibri" panose="020F0502020204030204" pitchFamily="34" charset="0"/>
              </a:rPr>
            </a:br>
            <a:r>
              <a:rPr lang="el-GR" sz="1600" b="1" dirty="0">
                <a:latin typeface="Calibri" panose="020F0502020204030204" pitchFamily="34" charset="0"/>
                <a:ea typeface="Calibri" panose="020F0502020204030204" pitchFamily="34" charset="0"/>
                <a:cs typeface="Calibri" panose="020F0502020204030204" pitchFamily="34" charset="0"/>
              </a:rPr>
              <a:t>Παπαγεωργίου Νικόλαου – Δομίνικου</a:t>
            </a:r>
          </a:p>
          <a:p>
            <a:pPr algn="ctr"/>
            <a:r>
              <a:rPr lang="el-GR" sz="1600" b="1" dirty="0">
                <a:latin typeface="Calibri" panose="020F0502020204030204" pitchFamily="34" charset="0"/>
                <a:ea typeface="Calibri" panose="020F0502020204030204" pitchFamily="34" charset="0"/>
                <a:cs typeface="Calibri" panose="020F0502020204030204" pitchFamily="34" charset="0"/>
              </a:rPr>
              <a:t>Α.Μ. 3109</a:t>
            </a:r>
          </a:p>
        </p:txBody>
      </p:sp>
      <p:sp>
        <p:nvSpPr>
          <p:cNvPr id="25" name="TextBox 24">
            <a:extLst>
              <a:ext uri="{FF2B5EF4-FFF2-40B4-BE49-F238E27FC236}">
                <a16:creationId xmlns:a16="http://schemas.microsoft.com/office/drawing/2014/main" id="{50C4A295-260F-5BD6-A37E-189390157E17}"/>
              </a:ext>
            </a:extLst>
          </p:cNvPr>
          <p:cNvSpPr txBox="1"/>
          <p:nvPr/>
        </p:nvSpPr>
        <p:spPr>
          <a:xfrm>
            <a:off x="0" y="6457890"/>
            <a:ext cx="1210164" cy="400110"/>
          </a:xfrm>
          <a:prstGeom prst="rect">
            <a:avLst/>
          </a:prstGeom>
          <a:noFill/>
        </p:spPr>
        <p:txBody>
          <a:bodyPr wrap="square" rtlCol="0">
            <a:spAutoFit/>
          </a:bodyPr>
          <a:lstStyle/>
          <a:p>
            <a:r>
              <a:rPr lang="el-GR" sz="2000" b="1" dirty="0">
                <a:latin typeface="Calibri" panose="020F0502020204030204" pitchFamily="34" charset="0"/>
                <a:ea typeface="Calibri" panose="020F0502020204030204" pitchFamily="34" charset="0"/>
                <a:cs typeface="Calibri" panose="020F0502020204030204" pitchFamily="34" charset="0"/>
              </a:rPr>
              <a:t>01</a:t>
            </a:r>
          </a:p>
        </p:txBody>
      </p:sp>
    </p:spTree>
    <p:extLst>
      <p:ext uri="{BB962C8B-B14F-4D97-AF65-F5344CB8AC3E}">
        <p14:creationId xmlns:p14="http://schemas.microsoft.com/office/powerpoint/2010/main" val="35410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B0A74DB2-EC79-7D62-A19B-74CB4DB41C9A}"/>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712031" y="1116282"/>
            <a:ext cx="6139543" cy="3925280"/>
          </a:xfrm>
          <a:prstGeom prst="roundRect">
            <a:avLst>
              <a:gd name="adj" fmla="val 7668"/>
            </a:avLst>
          </a:prstGeom>
          <a:solidFill>
            <a:srgbClr val="FFFFFF">
              <a:shade val="85000"/>
            </a:srgbClr>
          </a:solidFill>
          <a:ln>
            <a:noFill/>
          </a:ln>
          <a:effectLst>
            <a:reflection blurRad="12700" stA="38000" endPos="28000" dist="5000" dir="5400000" sy="-100000" algn="bl" rotWithShape="0"/>
          </a:effectLst>
        </p:spPr>
      </p:pic>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935217" y="1209675"/>
            <a:ext cx="7332608" cy="606765"/>
          </a:xfrm>
        </p:spPr>
        <p:txBody>
          <a:bodyPr>
            <a:normAutofit/>
          </a:bodyPr>
          <a:lstStyle/>
          <a:p>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SARIMA Model</a:t>
            </a:r>
            <a:endPar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431088" y="2680216"/>
            <a:ext cx="5170433" cy="1938992"/>
          </a:xfrm>
          <a:prstGeom prst="rect">
            <a:avLst/>
          </a:prstGeom>
          <a:noFill/>
        </p:spPr>
        <p:txBody>
          <a:bodyPr wrap="square" rtlCol="0">
            <a:spAutoFit/>
          </a:bodyPr>
          <a:lstStyle/>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Το SARIMA είναι ένα ειδικό μοντέλο για την ανάλυση και πρόβλεψη δεδομένων με εποχικότητα. Σχεδιάστηκε για να αντιμετωπίσει χρονοσειρές με περιοδικές διακυμάνσεις, όπως αυτές που παρατηρούνται στα γεωργικά προϊόντα.</a:t>
            </a: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p>
        </p:txBody>
      </p:sp>
    </p:spTree>
    <p:extLst>
      <p:ext uri="{BB962C8B-B14F-4D97-AF65-F5344CB8AC3E}">
        <p14:creationId xmlns:p14="http://schemas.microsoft.com/office/powerpoint/2010/main" val="132085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a:extLst>
              <a:ext uri="{FF2B5EF4-FFF2-40B4-BE49-F238E27FC236}">
                <a16:creationId xmlns:a16="http://schemas.microsoft.com/office/drawing/2014/main" id="{B0A74DB2-EC79-7D62-A19B-74CB4DB41C9A}"/>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723907" y="1116281"/>
            <a:ext cx="6128140" cy="39252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935217" y="1209675"/>
            <a:ext cx="7332608" cy="606765"/>
          </a:xfrm>
        </p:spPr>
        <p:txBody>
          <a:bodyPr>
            <a:normAutofit/>
          </a:bodyPr>
          <a:lstStyle/>
          <a:p>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PROPHET Model</a:t>
            </a:r>
            <a:endPar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431088" y="2680216"/>
            <a:ext cx="5170433" cy="1938992"/>
          </a:xfrm>
          <a:prstGeom prst="rect">
            <a:avLst/>
          </a:prstGeom>
          <a:noFill/>
        </p:spPr>
        <p:txBody>
          <a:bodyPr wrap="square" rtlCol="0">
            <a:spAutoFit/>
          </a:bodyPr>
          <a:lstStyle/>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Το Prophet μπορεί να προβλέπει μακροχρόνιες τάσεις και είναι κατάλληλο για χρονοσειρές με μεγάλα διαστήματα και επαναλαμβανόμενες τάσεις. Παρέχει μια απλή αλλά αποτελεσματική προσέγγιση για την πρόβλεψη των τάσεων.</a:t>
            </a: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12</a:t>
            </a:r>
            <a:endPar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0935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842191" y="581891"/>
            <a:ext cx="7332608" cy="494385"/>
          </a:xfrm>
        </p:spPr>
        <p:txBody>
          <a:bodyPr>
            <a:no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Αξιολόγηση Αλγορίθμων και Αποτελεσμάτων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1630577"/>
            <a:ext cx="2190750" cy="369332"/>
          </a:xfrm>
          <a:prstGeom prst="rect">
            <a:avLst/>
          </a:prstGeom>
          <a:noFill/>
        </p:spPr>
        <p:txBody>
          <a:bodyPr wrap="square" rtlCol="0">
            <a:spAutoFit/>
          </a:bodyPr>
          <a:lstStyle/>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3</a:t>
            </a:r>
          </a:p>
        </p:txBody>
      </p:sp>
      <p:sp>
        <p:nvSpPr>
          <p:cNvPr id="13" name="TextBox 12">
            <a:extLst>
              <a:ext uri="{FF2B5EF4-FFF2-40B4-BE49-F238E27FC236}">
                <a16:creationId xmlns:a16="http://schemas.microsoft.com/office/drawing/2014/main" id="{31AF7D07-E14B-02D8-D17D-B7F6B245EEED}"/>
              </a:ext>
            </a:extLst>
          </p:cNvPr>
          <p:cNvSpPr txBox="1"/>
          <p:nvPr/>
        </p:nvSpPr>
        <p:spPr>
          <a:xfrm>
            <a:off x="1503158" y="1473557"/>
            <a:ext cx="678067" cy="338554"/>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LSTM</a:t>
            </a:r>
            <a:endParaRPr lang="el-GR" sz="1600" b="1" dirty="0">
              <a:latin typeface="Calibri" panose="020F0502020204030204" pitchFamily="34" charset="0"/>
              <a:ea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90E23C0C-56E5-644A-D217-A85C1845265E}"/>
              </a:ext>
            </a:extLst>
          </p:cNvPr>
          <p:cNvSpPr txBox="1"/>
          <p:nvPr/>
        </p:nvSpPr>
        <p:spPr>
          <a:xfrm>
            <a:off x="4822596" y="1445910"/>
            <a:ext cx="887907" cy="338554"/>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SARIMA</a:t>
            </a:r>
            <a:endParaRPr lang="el-GR" sz="2000" b="1" dirty="0">
              <a:latin typeface="Calibri" panose="020F0502020204030204" pitchFamily="34" charset="0"/>
              <a:ea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32250A1B-8A90-5DB5-9DF4-A8A681CE5973}"/>
              </a:ext>
            </a:extLst>
          </p:cNvPr>
          <p:cNvSpPr txBox="1"/>
          <p:nvPr/>
        </p:nvSpPr>
        <p:spPr>
          <a:xfrm>
            <a:off x="8037017" y="1445910"/>
            <a:ext cx="1002208" cy="338554"/>
          </a:xfrm>
          <a:prstGeom prst="rect">
            <a:avLst/>
          </a:prstGeom>
          <a:noFill/>
        </p:spPr>
        <p:txBody>
          <a:bodyPr wrap="square" rtlCol="0">
            <a:spAutoFit/>
          </a:bodyPr>
          <a:lstStyle/>
          <a:p>
            <a:r>
              <a:rPr lang="en-US" sz="1600" b="1" dirty="0">
                <a:latin typeface="Calibri" panose="020F0502020204030204" pitchFamily="34" charset="0"/>
                <a:ea typeface="Calibri" panose="020F0502020204030204" pitchFamily="34" charset="0"/>
                <a:cs typeface="Calibri" panose="020F0502020204030204" pitchFamily="34" charset="0"/>
              </a:rPr>
              <a:t>PROPHET</a:t>
            </a:r>
            <a:endParaRPr lang="el-GR" sz="1600" b="1" dirty="0">
              <a:latin typeface="Calibri" panose="020F0502020204030204" pitchFamily="34" charset="0"/>
              <a:ea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9AB989C8-7206-609C-884D-658B97570792}"/>
              </a:ext>
            </a:extLst>
          </p:cNvPr>
          <p:cNvSpPr txBox="1"/>
          <p:nvPr/>
        </p:nvSpPr>
        <p:spPr>
          <a:xfrm>
            <a:off x="965314" y="4956428"/>
            <a:ext cx="9086361" cy="1787797"/>
          </a:xfrm>
          <a:prstGeom prst="rect">
            <a:avLst/>
          </a:prstGeom>
          <a:noFill/>
        </p:spPr>
        <p:txBody>
          <a:bodyPr wrap="square" rtlCol="0">
            <a:spAutoFit/>
          </a:bodyPr>
          <a:lstStyle/>
          <a:p>
            <a:pPr indent="228600">
              <a:lnSpc>
                <a:spcPct val="150000"/>
              </a:lnSpc>
              <a:spcAft>
                <a:spcPts val="1000"/>
              </a:spcAft>
            </a:pPr>
            <a:r>
              <a:rPr lang="el-GR" sz="1500" b="1" dirty="0">
                <a:effectLst/>
                <a:latin typeface="Calibri" panose="020F0502020204030204" pitchFamily="34" charset="0"/>
                <a:ea typeface="Times New Roman" panose="02020603050405020304" pitchFamily="18" charset="0"/>
                <a:cs typeface="Times New Roman" panose="02020603050405020304" pitchFamily="18" charset="0"/>
              </a:rPr>
              <a:t>Συνοψίζοντας</a:t>
            </a: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 αντιλαμβανόμαστε ότι παρά τα χαμηλά αριθμητικά σφάλματα των μοντέλων </a:t>
            </a:r>
            <a:r>
              <a:rPr lang="el-GR" sz="1500" b="1" dirty="0">
                <a:effectLst/>
                <a:latin typeface="Calibri" panose="020F0502020204030204" pitchFamily="34" charset="0"/>
                <a:ea typeface="Times New Roman" panose="02020603050405020304" pitchFamily="18" charset="0"/>
                <a:cs typeface="Times New Roman" panose="02020603050405020304" pitchFamily="18" charset="0"/>
              </a:rPr>
              <a:t>LSTM</a:t>
            </a: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 και </a:t>
            </a:r>
            <a:r>
              <a:rPr lang="el-GR" sz="1500" b="1" dirty="0">
                <a:effectLst/>
                <a:latin typeface="Calibri" panose="020F0502020204030204" pitchFamily="34" charset="0"/>
                <a:ea typeface="Times New Roman" panose="02020603050405020304" pitchFamily="18" charset="0"/>
                <a:cs typeface="Times New Roman" panose="02020603050405020304" pitchFamily="18" charset="0"/>
              </a:rPr>
              <a:t>Prophet</a:t>
            </a: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 το </a:t>
            </a:r>
            <a:r>
              <a:rPr lang="el-GR" sz="1500" b="1" dirty="0">
                <a:effectLst/>
                <a:latin typeface="Calibri" panose="020F0502020204030204" pitchFamily="34" charset="0"/>
                <a:ea typeface="Times New Roman" panose="02020603050405020304" pitchFamily="18" charset="0"/>
                <a:cs typeface="Times New Roman" panose="02020603050405020304" pitchFamily="18" charset="0"/>
              </a:rPr>
              <a:t>SARIMA</a:t>
            </a: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 θεωρείται το πιο κατάλληλο για την πρόβλεψη των τιμών των μήλων. Το SARIMA παρουσιάζει καλύτερη απόδοση στην αποτύπωση των εποχικών διακυμάνσεων και των απότομων αλλαγών που είναι </a:t>
            </a:r>
            <a:br>
              <a:rPr lang="el-GR" sz="1500" dirty="0">
                <a:effectLst/>
                <a:latin typeface="Calibri" panose="020F0502020204030204" pitchFamily="34" charset="0"/>
                <a:ea typeface="Times New Roman" panose="02020603050405020304" pitchFamily="18" charset="0"/>
                <a:cs typeface="Times New Roman" panose="02020603050405020304" pitchFamily="18" charset="0"/>
              </a:rPr>
            </a:b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κρίσιμες για την ακρίβεια των προβλέψεων σε μια αγορά όπου οι τιμές επηρεάζονται έντονα </a:t>
            </a:r>
            <a:br>
              <a:rPr lang="el-GR" sz="1500" dirty="0">
                <a:effectLst/>
                <a:latin typeface="Calibri" panose="020F0502020204030204" pitchFamily="34" charset="0"/>
                <a:ea typeface="Times New Roman" panose="02020603050405020304" pitchFamily="18" charset="0"/>
                <a:cs typeface="Times New Roman" panose="02020603050405020304" pitchFamily="18" charset="0"/>
              </a:rPr>
            </a:br>
            <a:r>
              <a:rPr lang="el-GR" sz="1500" dirty="0">
                <a:effectLst/>
                <a:latin typeface="Calibri" panose="020F0502020204030204" pitchFamily="34" charset="0"/>
                <a:ea typeface="Times New Roman" panose="02020603050405020304" pitchFamily="18" charset="0"/>
                <a:cs typeface="Times New Roman" panose="02020603050405020304" pitchFamily="18" charset="0"/>
              </a:rPr>
              <a:t>από εποχικούς παράγοντες. </a:t>
            </a:r>
          </a:p>
        </p:txBody>
      </p:sp>
      <p:sp>
        <p:nvSpPr>
          <p:cNvPr id="18" name="Αστέρι: 5 ακτίνες 17">
            <a:extLst>
              <a:ext uri="{FF2B5EF4-FFF2-40B4-BE49-F238E27FC236}">
                <a16:creationId xmlns:a16="http://schemas.microsoft.com/office/drawing/2014/main" id="{4DB57839-8B69-5DEE-07F6-6F362254E2E3}"/>
              </a:ext>
            </a:extLst>
          </p:cNvPr>
          <p:cNvSpPr/>
          <p:nvPr/>
        </p:nvSpPr>
        <p:spPr>
          <a:xfrm>
            <a:off x="848136" y="5110315"/>
            <a:ext cx="324417" cy="295547"/>
          </a:xfrm>
          <a:prstGeom prst="star5">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l-GR" dirty="0"/>
          </a:p>
        </p:txBody>
      </p:sp>
      <p:graphicFrame>
        <p:nvGraphicFramePr>
          <p:cNvPr id="4" name="Πίνακας 3">
            <a:extLst>
              <a:ext uri="{FF2B5EF4-FFF2-40B4-BE49-F238E27FC236}">
                <a16:creationId xmlns:a16="http://schemas.microsoft.com/office/drawing/2014/main" id="{3630A756-5DA1-3999-5C07-A58D7661C60B}"/>
              </a:ext>
            </a:extLst>
          </p:cNvPr>
          <p:cNvGraphicFramePr>
            <a:graphicFrameLocks noGrp="1"/>
          </p:cNvGraphicFramePr>
          <p:nvPr>
            <p:extLst>
              <p:ext uri="{D42A27DB-BD31-4B8C-83A1-F6EECF244321}">
                <p14:modId xmlns:p14="http://schemas.microsoft.com/office/powerpoint/2010/main" val="1910300151"/>
              </p:ext>
            </p:extLst>
          </p:nvPr>
        </p:nvGraphicFramePr>
        <p:xfrm>
          <a:off x="459793" y="1999909"/>
          <a:ext cx="2976880" cy="2741074"/>
        </p:xfrm>
        <a:graphic>
          <a:graphicData uri="http://schemas.openxmlformats.org/drawingml/2006/table">
            <a:tbl>
              <a:tblPr firstRow="1" firstCol="1" bandRow="1">
                <a:tableStyleId>{5C22544A-7EE6-4342-B048-85BDC9FD1C3A}</a:tableStyleId>
              </a:tblPr>
              <a:tblGrid>
                <a:gridCol w="1337310">
                  <a:extLst>
                    <a:ext uri="{9D8B030D-6E8A-4147-A177-3AD203B41FA5}">
                      <a16:colId xmlns:a16="http://schemas.microsoft.com/office/drawing/2014/main" val="3576498381"/>
                    </a:ext>
                  </a:extLst>
                </a:gridCol>
                <a:gridCol w="1639570">
                  <a:extLst>
                    <a:ext uri="{9D8B030D-6E8A-4147-A177-3AD203B41FA5}">
                      <a16:colId xmlns:a16="http://schemas.microsoft.com/office/drawing/2014/main" val="850171498"/>
                    </a:ext>
                  </a:extLst>
                </a:gridCol>
              </a:tblGrid>
              <a:tr h="182880">
                <a:tc>
                  <a:txBody>
                    <a:bodyPr/>
                    <a:lstStyle/>
                    <a:p>
                      <a:pPr marL="0" indent="88900">
                        <a:lnSpc>
                          <a:spcPct val="115000"/>
                        </a:lnSpc>
                        <a:spcAft>
                          <a:spcPts val="1000"/>
                        </a:spcAft>
                      </a:pPr>
                      <a:r>
                        <a:rPr lang="el-GR" sz="1100" dirty="0">
                          <a:effectLst/>
                        </a:rPr>
                        <a:t>ΜΗΝΕΣ</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a:lnSpc>
                          <a:spcPct val="115000"/>
                        </a:lnSpc>
                        <a:spcAft>
                          <a:spcPts val="1000"/>
                        </a:spcAft>
                      </a:pPr>
                      <a:r>
                        <a:rPr lang="el-GR" sz="1100" dirty="0">
                          <a:effectLst/>
                        </a:rPr>
                        <a:t>ΠΡΟΒΕΠΟΜΕΝΗ ΤΙΜΗ</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15662554"/>
                  </a:ext>
                </a:extLst>
              </a:tr>
              <a:tr h="182880">
                <a:tc>
                  <a:txBody>
                    <a:bodyPr/>
                    <a:lstStyle/>
                    <a:p>
                      <a:pPr marL="0" indent="82550">
                        <a:lnSpc>
                          <a:spcPct val="115000"/>
                        </a:lnSpc>
                        <a:spcAft>
                          <a:spcPts val="1000"/>
                        </a:spcAft>
                      </a:pPr>
                      <a:r>
                        <a:rPr lang="en-US" sz="1000" dirty="0">
                          <a:solidFill>
                            <a:sysClr val="windowText" lastClr="000000"/>
                          </a:solidFill>
                          <a:effectLst/>
                        </a:rPr>
                        <a:t>January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nSpc>
                          <a:spcPct val="115000"/>
                        </a:lnSpc>
                        <a:spcAft>
                          <a:spcPts val="1000"/>
                        </a:spcAft>
                      </a:pPr>
                      <a:r>
                        <a:rPr lang="el-GR" sz="1000" b="1" dirty="0">
                          <a:solidFill>
                            <a:sysClr val="windowText" lastClr="000000"/>
                          </a:solidFill>
                          <a:effectLst/>
                        </a:rPr>
                        <a:t>0,81€</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0129460"/>
                  </a:ext>
                </a:extLst>
              </a:tr>
              <a:tr h="182880">
                <a:tc>
                  <a:txBody>
                    <a:bodyPr/>
                    <a:lstStyle/>
                    <a:p>
                      <a:pPr marL="0" indent="88900" algn="just">
                        <a:lnSpc>
                          <a:spcPct val="115000"/>
                        </a:lnSpc>
                        <a:spcAft>
                          <a:spcPts val="1000"/>
                        </a:spcAft>
                      </a:pPr>
                      <a:r>
                        <a:rPr lang="en-US" sz="1000" dirty="0">
                          <a:solidFill>
                            <a:sysClr val="windowText" lastClr="000000"/>
                          </a:solidFill>
                          <a:effectLst/>
                        </a:rPr>
                        <a:t>February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0,83€</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2719549"/>
                  </a:ext>
                </a:extLst>
              </a:tr>
              <a:tr h="182880">
                <a:tc>
                  <a:txBody>
                    <a:bodyPr/>
                    <a:lstStyle/>
                    <a:p>
                      <a:pPr marL="0" indent="88900" algn="just">
                        <a:lnSpc>
                          <a:spcPct val="115000"/>
                        </a:lnSpc>
                        <a:spcAft>
                          <a:spcPts val="1000"/>
                        </a:spcAft>
                      </a:pPr>
                      <a:r>
                        <a:rPr lang="en-US" sz="1000" dirty="0">
                          <a:solidFill>
                            <a:sysClr val="windowText" lastClr="000000"/>
                          </a:solidFill>
                          <a:effectLst/>
                        </a:rPr>
                        <a:t>March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0,84€</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7087006"/>
                  </a:ext>
                </a:extLst>
              </a:tr>
              <a:tr h="182880">
                <a:tc>
                  <a:txBody>
                    <a:bodyPr/>
                    <a:lstStyle/>
                    <a:p>
                      <a:pPr marL="0" indent="88900" algn="just">
                        <a:lnSpc>
                          <a:spcPct val="115000"/>
                        </a:lnSpc>
                        <a:spcAft>
                          <a:spcPts val="1000"/>
                        </a:spcAft>
                      </a:pPr>
                      <a:r>
                        <a:rPr lang="en-US" sz="1000" dirty="0">
                          <a:solidFill>
                            <a:sysClr val="windowText" lastClr="000000"/>
                          </a:solidFill>
                          <a:effectLst/>
                        </a:rPr>
                        <a:t>April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0,85€</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96372556"/>
                  </a:ext>
                </a:extLst>
              </a:tr>
              <a:tr h="182880">
                <a:tc>
                  <a:txBody>
                    <a:bodyPr/>
                    <a:lstStyle/>
                    <a:p>
                      <a:pPr marL="0" indent="88900" algn="just">
                        <a:lnSpc>
                          <a:spcPct val="115000"/>
                        </a:lnSpc>
                        <a:spcAft>
                          <a:spcPts val="1000"/>
                        </a:spcAft>
                      </a:pPr>
                      <a:r>
                        <a:rPr lang="en-US" sz="1000" dirty="0">
                          <a:solidFill>
                            <a:sysClr val="windowText" lastClr="000000"/>
                          </a:solidFill>
                          <a:effectLst/>
                        </a:rPr>
                        <a:t>May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0,86€</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6295845"/>
                  </a:ext>
                </a:extLst>
              </a:tr>
              <a:tr h="182880">
                <a:tc>
                  <a:txBody>
                    <a:bodyPr/>
                    <a:lstStyle/>
                    <a:p>
                      <a:pPr marL="0" indent="88900" algn="just">
                        <a:lnSpc>
                          <a:spcPct val="115000"/>
                        </a:lnSpc>
                        <a:spcAft>
                          <a:spcPts val="1000"/>
                        </a:spcAft>
                      </a:pPr>
                      <a:r>
                        <a:rPr lang="en-US" sz="1000" dirty="0">
                          <a:solidFill>
                            <a:sysClr val="windowText" lastClr="000000"/>
                          </a:solidFill>
                          <a:effectLst/>
                        </a:rPr>
                        <a:t>June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0,87€</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4866861"/>
                  </a:ext>
                </a:extLst>
              </a:tr>
              <a:tr h="182880">
                <a:tc>
                  <a:txBody>
                    <a:bodyPr/>
                    <a:lstStyle/>
                    <a:p>
                      <a:pPr marL="0" indent="88900" algn="just">
                        <a:lnSpc>
                          <a:spcPct val="115000"/>
                        </a:lnSpc>
                        <a:spcAft>
                          <a:spcPts val="1000"/>
                        </a:spcAft>
                      </a:pPr>
                      <a:r>
                        <a:rPr lang="en-US" sz="1000" dirty="0">
                          <a:solidFill>
                            <a:sysClr val="windowText" lastClr="000000"/>
                          </a:solidFill>
                          <a:effectLst/>
                        </a:rPr>
                        <a:t>July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0,88€</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3571894"/>
                  </a:ext>
                </a:extLst>
              </a:tr>
              <a:tr h="182880">
                <a:tc>
                  <a:txBody>
                    <a:bodyPr/>
                    <a:lstStyle/>
                    <a:p>
                      <a:pPr marL="0" indent="88900" algn="just">
                        <a:lnSpc>
                          <a:spcPct val="115000"/>
                        </a:lnSpc>
                        <a:spcAft>
                          <a:spcPts val="1000"/>
                        </a:spcAft>
                      </a:pPr>
                      <a:r>
                        <a:rPr lang="en-US" sz="1000" dirty="0">
                          <a:solidFill>
                            <a:sysClr val="windowText" lastClr="000000"/>
                          </a:solidFill>
                          <a:effectLst/>
                        </a:rPr>
                        <a:t>August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0,89€</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8797151"/>
                  </a:ext>
                </a:extLst>
              </a:tr>
              <a:tr h="182880">
                <a:tc>
                  <a:txBody>
                    <a:bodyPr/>
                    <a:lstStyle/>
                    <a:p>
                      <a:pPr marL="0" indent="88900" algn="just">
                        <a:lnSpc>
                          <a:spcPct val="115000"/>
                        </a:lnSpc>
                        <a:spcAft>
                          <a:spcPts val="1000"/>
                        </a:spcAft>
                      </a:pPr>
                      <a:r>
                        <a:rPr lang="en-US" sz="1000" dirty="0">
                          <a:solidFill>
                            <a:sysClr val="windowText" lastClr="000000"/>
                          </a:solidFill>
                          <a:effectLst/>
                        </a:rPr>
                        <a:t>September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0,91€</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7166640"/>
                  </a:ext>
                </a:extLst>
              </a:tr>
              <a:tr h="182880">
                <a:tc>
                  <a:txBody>
                    <a:bodyPr/>
                    <a:lstStyle/>
                    <a:p>
                      <a:pPr marL="0" indent="88900" algn="just">
                        <a:lnSpc>
                          <a:spcPct val="115000"/>
                        </a:lnSpc>
                        <a:spcAft>
                          <a:spcPts val="1000"/>
                        </a:spcAft>
                      </a:pPr>
                      <a:r>
                        <a:rPr lang="en-US" sz="1000" dirty="0">
                          <a:solidFill>
                            <a:sysClr val="windowText" lastClr="000000"/>
                          </a:solidFill>
                          <a:effectLst/>
                        </a:rPr>
                        <a:t>October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0,92€</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3659285"/>
                  </a:ext>
                </a:extLst>
              </a:tr>
              <a:tr h="182880">
                <a:tc>
                  <a:txBody>
                    <a:bodyPr/>
                    <a:lstStyle/>
                    <a:p>
                      <a:pPr marL="0" indent="88900" algn="just">
                        <a:lnSpc>
                          <a:spcPct val="115000"/>
                        </a:lnSpc>
                        <a:spcAft>
                          <a:spcPts val="1000"/>
                        </a:spcAft>
                      </a:pPr>
                      <a:r>
                        <a:rPr lang="en-US" sz="1000" dirty="0">
                          <a:solidFill>
                            <a:sysClr val="windowText" lastClr="000000"/>
                          </a:solidFill>
                          <a:effectLst/>
                        </a:rPr>
                        <a:t>November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0,93€</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736403"/>
                  </a:ext>
                </a:extLst>
              </a:tr>
              <a:tr h="182880">
                <a:tc>
                  <a:txBody>
                    <a:bodyPr/>
                    <a:lstStyle/>
                    <a:p>
                      <a:pPr marL="0" indent="88900" algn="just">
                        <a:lnSpc>
                          <a:spcPct val="115000"/>
                        </a:lnSpc>
                        <a:spcAft>
                          <a:spcPts val="1000"/>
                        </a:spcAft>
                      </a:pPr>
                      <a:r>
                        <a:rPr lang="en-US" sz="1000" dirty="0">
                          <a:solidFill>
                            <a:sysClr val="windowText" lastClr="000000"/>
                          </a:solidFill>
                          <a:effectLst/>
                        </a:rPr>
                        <a:t>December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0,94€</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3658954"/>
                  </a:ext>
                </a:extLst>
              </a:tr>
              <a:tr h="180754">
                <a:tc>
                  <a:txBody>
                    <a:bodyPr/>
                    <a:lstStyle/>
                    <a:p>
                      <a:pPr marL="0" indent="88900" algn="just">
                        <a:lnSpc>
                          <a:spcPct val="115000"/>
                        </a:lnSpc>
                        <a:spcAft>
                          <a:spcPts val="1000"/>
                        </a:spcAft>
                      </a:pPr>
                      <a:r>
                        <a:rPr lang="en-US" sz="1000" dirty="0">
                          <a:solidFill>
                            <a:sysClr val="windowText" lastClr="000000"/>
                          </a:solidFill>
                          <a:effectLst/>
                        </a:rPr>
                        <a:t>MSE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0,0004</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87394694"/>
                  </a:ext>
                </a:extLst>
              </a:tr>
              <a:tr h="182880">
                <a:tc>
                  <a:txBody>
                    <a:bodyPr/>
                    <a:lstStyle/>
                    <a:p>
                      <a:pPr marL="0" indent="88900" algn="just">
                        <a:lnSpc>
                          <a:spcPct val="115000"/>
                        </a:lnSpc>
                        <a:spcAft>
                          <a:spcPts val="1000"/>
                        </a:spcAft>
                      </a:pPr>
                      <a:r>
                        <a:rPr lang="en-US" sz="1000" dirty="0">
                          <a:solidFill>
                            <a:sysClr val="windowText" lastClr="000000"/>
                          </a:solidFill>
                          <a:effectLst/>
                        </a:rPr>
                        <a:t>MAE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0,0203</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471673343"/>
                  </a:ext>
                </a:extLst>
              </a:tr>
            </a:tbl>
          </a:graphicData>
        </a:graphic>
      </p:graphicFrame>
      <p:graphicFrame>
        <p:nvGraphicFramePr>
          <p:cNvPr id="8" name="Πίνακας 7">
            <a:extLst>
              <a:ext uri="{FF2B5EF4-FFF2-40B4-BE49-F238E27FC236}">
                <a16:creationId xmlns:a16="http://schemas.microsoft.com/office/drawing/2014/main" id="{1C347586-1BC4-D77E-93C0-80BAED55BD75}"/>
              </a:ext>
            </a:extLst>
          </p:cNvPr>
          <p:cNvGraphicFramePr>
            <a:graphicFrameLocks noGrp="1"/>
          </p:cNvGraphicFramePr>
          <p:nvPr>
            <p:extLst>
              <p:ext uri="{D42A27DB-BD31-4B8C-83A1-F6EECF244321}">
                <p14:modId xmlns:p14="http://schemas.microsoft.com/office/powerpoint/2010/main" val="2205303100"/>
              </p:ext>
            </p:extLst>
          </p:nvPr>
        </p:nvGraphicFramePr>
        <p:xfrm>
          <a:off x="3819955" y="1999909"/>
          <a:ext cx="2976880" cy="2741074"/>
        </p:xfrm>
        <a:graphic>
          <a:graphicData uri="http://schemas.openxmlformats.org/drawingml/2006/table">
            <a:tbl>
              <a:tblPr firstRow="1" firstCol="1" bandRow="1">
                <a:tableStyleId>{5C22544A-7EE6-4342-B048-85BDC9FD1C3A}</a:tableStyleId>
              </a:tblPr>
              <a:tblGrid>
                <a:gridCol w="1337310">
                  <a:extLst>
                    <a:ext uri="{9D8B030D-6E8A-4147-A177-3AD203B41FA5}">
                      <a16:colId xmlns:a16="http://schemas.microsoft.com/office/drawing/2014/main" val="3576498381"/>
                    </a:ext>
                  </a:extLst>
                </a:gridCol>
                <a:gridCol w="1639570">
                  <a:extLst>
                    <a:ext uri="{9D8B030D-6E8A-4147-A177-3AD203B41FA5}">
                      <a16:colId xmlns:a16="http://schemas.microsoft.com/office/drawing/2014/main" val="850171498"/>
                    </a:ext>
                  </a:extLst>
                </a:gridCol>
              </a:tblGrid>
              <a:tr h="182880">
                <a:tc>
                  <a:txBody>
                    <a:bodyPr/>
                    <a:lstStyle/>
                    <a:p>
                      <a:pPr marL="0" indent="88900">
                        <a:lnSpc>
                          <a:spcPct val="115000"/>
                        </a:lnSpc>
                        <a:spcAft>
                          <a:spcPts val="1000"/>
                        </a:spcAft>
                      </a:pPr>
                      <a:r>
                        <a:rPr lang="el-GR" sz="1100" dirty="0">
                          <a:effectLst/>
                        </a:rPr>
                        <a:t>ΜΗΝΕΣ</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a:lnSpc>
                          <a:spcPct val="115000"/>
                        </a:lnSpc>
                        <a:spcAft>
                          <a:spcPts val="1000"/>
                        </a:spcAft>
                      </a:pPr>
                      <a:r>
                        <a:rPr lang="el-GR" sz="1100" dirty="0">
                          <a:effectLst/>
                        </a:rPr>
                        <a:t>ΠΡΟΒΕΠΟΜΕΝΗ ΤΙΜΗ</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15662554"/>
                  </a:ext>
                </a:extLst>
              </a:tr>
              <a:tr h="182880">
                <a:tc>
                  <a:txBody>
                    <a:bodyPr/>
                    <a:lstStyle/>
                    <a:p>
                      <a:pPr marL="0" indent="82550">
                        <a:lnSpc>
                          <a:spcPct val="115000"/>
                        </a:lnSpc>
                        <a:spcAft>
                          <a:spcPts val="1000"/>
                        </a:spcAft>
                      </a:pPr>
                      <a:r>
                        <a:rPr lang="en-US" sz="1000" dirty="0">
                          <a:solidFill>
                            <a:sysClr val="windowText" lastClr="000000"/>
                          </a:solidFill>
                          <a:effectLst/>
                        </a:rPr>
                        <a:t>January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nSpc>
                          <a:spcPct val="115000"/>
                        </a:lnSpc>
                        <a:spcAft>
                          <a:spcPts val="1000"/>
                        </a:spcAft>
                      </a:pPr>
                      <a:r>
                        <a:rPr lang="el-GR" sz="1000" b="1" dirty="0">
                          <a:solidFill>
                            <a:sysClr val="windowText" lastClr="000000"/>
                          </a:solidFill>
                          <a:effectLst/>
                        </a:rPr>
                        <a:t>0,81€</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0129460"/>
                  </a:ext>
                </a:extLst>
              </a:tr>
              <a:tr h="182880">
                <a:tc>
                  <a:txBody>
                    <a:bodyPr/>
                    <a:lstStyle/>
                    <a:p>
                      <a:pPr marL="0" indent="88900" algn="just">
                        <a:lnSpc>
                          <a:spcPct val="115000"/>
                        </a:lnSpc>
                        <a:spcAft>
                          <a:spcPts val="1000"/>
                        </a:spcAft>
                      </a:pPr>
                      <a:r>
                        <a:rPr lang="en-US" sz="1000" dirty="0">
                          <a:solidFill>
                            <a:sysClr val="windowText" lastClr="000000"/>
                          </a:solidFill>
                          <a:effectLst/>
                        </a:rPr>
                        <a:t>February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0,83€</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2719549"/>
                  </a:ext>
                </a:extLst>
              </a:tr>
              <a:tr h="182880">
                <a:tc>
                  <a:txBody>
                    <a:bodyPr/>
                    <a:lstStyle/>
                    <a:p>
                      <a:pPr marL="0" indent="88900" algn="just">
                        <a:lnSpc>
                          <a:spcPct val="115000"/>
                        </a:lnSpc>
                        <a:spcAft>
                          <a:spcPts val="1000"/>
                        </a:spcAft>
                      </a:pPr>
                      <a:r>
                        <a:rPr lang="en-US" sz="1000" dirty="0">
                          <a:solidFill>
                            <a:sysClr val="windowText" lastClr="000000"/>
                          </a:solidFill>
                          <a:effectLst/>
                        </a:rPr>
                        <a:t>March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a:t>
                      </a:r>
                      <a:r>
                        <a:rPr lang="en-US" sz="1000" b="1" dirty="0">
                          <a:solidFill>
                            <a:sysClr val="windowText" lastClr="000000"/>
                          </a:solidFill>
                          <a:effectLst/>
                        </a:rPr>
                        <a:t>3</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7087006"/>
                  </a:ext>
                </a:extLst>
              </a:tr>
              <a:tr h="182880">
                <a:tc>
                  <a:txBody>
                    <a:bodyPr/>
                    <a:lstStyle/>
                    <a:p>
                      <a:pPr marL="0" indent="88900" algn="just">
                        <a:lnSpc>
                          <a:spcPct val="115000"/>
                        </a:lnSpc>
                        <a:spcAft>
                          <a:spcPts val="1000"/>
                        </a:spcAft>
                      </a:pPr>
                      <a:r>
                        <a:rPr lang="en-US" sz="1000" dirty="0">
                          <a:solidFill>
                            <a:sysClr val="windowText" lastClr="000000"/>
                          </a:solidFill>
                          <a:effectLst/>
                        </a:rPr>
                        <a:t>April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a:t>
                      </a:r>
                      <a:r>
                        <a:rPr lang="en-US" sz="1000" b="1" dirty="0">
                          <a:solidFill>
                            <a:sysClr val="windowText" lastClr="000000"/>
                          </a:solidFill>
                          <a:effectLst/>
                        </a:rPr>
                        <a:t>5</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96372556"/>
                  </a:ext>
                </a:extLst>
              </a:tr>
              <a:tr h="182880">
                <a:tc>
                  <a:txBody>
                    <a:bodyPr/>
                    <a:lstStyle/>
                    <a:p>
                      <a:pPr marL="0" indent="88900" algn="just">
                        <a:lnSpc>
                          <a:spcPct val="115000"/>
                        </a:lnSpc>
                        <a:spcAft>
                          <a:spcPts val="1000"/>
                        </a:spcAft>
                      </a:pPr>
                      <a:r>
                        <a:rPr lang="en-US" sz="1000" dirty="0">
                          <a:solidFill>
                            <a:sysClr val="windowText" lastClr="000000"/>
                          </a:solidFill>
                          <a:effectLst/>
                        </a:rPr>
                        <a:t>May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90</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6295845"/>
                  </a:ext>
                </a:extLst>
              </a:tr>
              <a:tr h="182880">
                <a:tc>
                  <a:txBody>
                    <a:bodyPr/>
                    <a:lstStyle/>
                    <a:p>
                      <a:pPr marL="0" indent="88900" algn="just">
                        <a:lnSpc>
                          <a:spcPct val="115000"/>
                        </a:lnSpc>
                        <a:spcAft>
                          <a:spcPts val="1000"/>
                        </a:spcAft>
                      </a:pPr>
                      <a:r>
                        <a:rPr lang="en-US" sz="1000" dirty="0">
                          <a:solidFill>
                            <a:sysClr val="windowText" lastClr="000000"/>
                          </a:solidFill>
                          <a:effectLst/>
                        </a:rPr>
                        <a:t>June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92</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4866861"/>
                  </a:ext>
                </a:extLst>
              </a:tr>
              <a:tr h="182880">
                <a:tc>
                  <a:txBody>
                    <a:bodyPr/>
                    <a:lstStyle/>
                    <a:p>
                      <a:pPr marL="0" indent="88900" algn="just">
                        <a:lnSpc>
                          <a:spcPct val="115000"/>
                        </a:lnSpc>
                        <a:spcAft>
                          <a:spcPts val="1000"/>
                        </a:spcAft>
                      </a:pPr>
                      <a:r>
                        <a:rPr lang="en-US" sz="1000" dirty="0">
                          <a:solidFill>
                            <a:sysClr val="windowText" lastClr="000000"/>
                          </a:solidFill>
                          <a:effectLst/>
                        </a:rPr>
                        <a:t>July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91</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3571894"/>
                  </a:ext>
                </a:extLst>
              </a:tr>
              <a:tr h="182880">
                <a:tc>
                  <a:txBody>
                    <a:bodyPr/>
                    <a:lstStyle/>
                    <a:p>
                      <a:pPr marL="0" indent="88900" algn="just">
                        <a:lnSpc>
                          <a:spcPct val="115000"/>
                        </a:lnSpc>
                        <a:spcAft>
                          <a:spcPts val="1000"/>
                        </a:spcAft>
                      </a:pPr>
                      <a:r>
                        <a:rPr lang="en-US" sz="1000" dirty="0">
                          <a:solidFill>
                            <a:sysClr val="windowText" lastClr="000000"/>
                          </a:solidFill>
                          <a:effectLst/>
                        </a:rPr>
                        <a:t>August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75</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8797151"/>
                  </a:ext>
                </a:extLst>
              </a:tr>
              <a:tr h="182880">
                <a:tc>
                  <a:txBody>
                    <a:bodyPr/>
                    <a:lstStyle/>
                    <a:p>
                      <a:pPr marL="0" indent="88900" algn="just">
                        <a:lnSpc>
                          <a:spcPct val="115000"/>
                        </a:lnSpc>
                        <a:spcAft>
                          <a:spcPts val="1000"/>
                        </a:spcAft>
                      </a:pPr>
                      <a:r>
                        <a:rPr lang="en-US" sz="1000" dirty="0">
                          <a:solidFill>
                            <a:sysClr val="windowText" lastClr="000000"/>
                          </a:solidFill>
                          <a:effectLst/>
                        </a:rPr>
                        <a:t>September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75</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7166640"/>
                  </a:ext>
                </a:extLst>
              </a:tr>
              <a:tr h="182880">
                <a:tc>
                  <a:txBody>
                    <a:bodyPr/>
                    <a:lstStyle/>
                    <a:p>
                      <a:pPr marL="0" indent="88900" algn="just">
                        <a:lnSpc>
                          <a:spcPct val="115000"/>
                        </a:lnSpc>
                        <a:spcAft>
                          <a:spcPts val="1000"/>
                        </a:spcAft>
                      </a:pPr>
                      <a:r>
                        <a:rPr lang="en-US" sz="1000" dirty="0">
                          <a:solidFill>
                            <a:sysClr val="windowText" lastClr="000000"/>
                          </a:solidFill>
                          <a:effectLst/>
                        </a:rPr>
                        <a:t>October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76</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3659285"/>
                  </a:ext>
                </a:extLst>
              </a:tr>
              <a:tr h="182880">
                <a:tc>
                  <a:txBody>
                    <a:bodyPr/>
                    <a:lstStyle/>
                    <a:p>
                      <a:pPr marL="0" indent="88900" algn="just">
                        <a:lnSpc>
                          <a:spcPct val="115000"/>
                        </a:lnSpc>
                        <a:spcAft>
                          <a:spcPts val="1000"/>
                        </a:spcAft>
                      </a:pPr>
                      <a:r>
                        <a:rPr lang="en-US" sz="1000" dirty="0">
                          <a:solidFill>
                            <a:sysClr val="windowText" lastClr="000000"/>
                          </a:solidFill>
                          <a:effectLst/>
                        </a:rPr>
                        <a:t>November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77</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736403"/>
                  </a:ext>
                </a:extLst>
              </a:tr>
              <a:tr h="182880">
                <a:tc>
                  <a:txBody>
                    <a:bodyPr/>
                    <a:lstStyle/>
                    <a:p>
                      <a:pPr marL="0" indent="88900" algn="just">
                        <a:lnSpc>
                          <a:spcPct val="115000"/>
                        </a:lnSpc>
                        <a:spcAft>
                          <a:spcPts val="1000"/>
                        </a:spcAft>
                      </a:pPr>
                      <a:r>
                        <a:rPr lang="en-US" sz="1000" dirty="0">
                          <a:solidFill>
                            <a:sysClr val="windowText" lastClr="000000"/>
                          </a:solidFill>
                          <a:effectLst/>
                        </a:rPr>
                        <a:t>December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77</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3658954"/>
                  </a:ext>
                </a:extLst>
              </a:tr>
              <a:tr h="180754">
                <a:tc>
                  <a:txBody>
                    <a:bodyPr/>
                    <a:lstStyle/>
                    <a:p>
                      <a:pPr marL="0" indent="88900" algn="just">
                        <a:lnSpc>
                          <a:spcPct val="115000"/>
                        </a:lnSpc>
                        <a:spcAft>
                          <a:spcPts val="1000"/>
                        </a:spcAft>
                      </a:pPr>
                      <a:r>
                        <a:rPr lang="en-US" sz="1000" dirty="0">
                          <a:solidFill>
                            <a:sysClr val="windowText" lastClr="000000"/>
                          </a:solidFill>
                          <a:effectLst/>
                        </a:rPr>
                        <a:t>MSE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0,0</a:t>
                      </a:r>
                      <a:r>
                        <a:rPr lang="en-US" sz="1000" b="1" dirty="0">
                          <a:solidFill>
                            <a:sysClr val="windowText" lastClr="000000"/>
                          </a:solidFill>
                          <a:effectLst/>
                        </a:rPr>
                        <a:t>517</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87394694"/>
                  </a:ext>
                </a:extLst>
              </a:tr>
              <a:tr h="182880">
                <a:tc>
                  <a:txBody>
                    <a:bodyPr/>
                    <a:lstStyle/>
                    <a:p>
                      <a:pPr marL="0" indent="88900" algn="just">
                        <a:lnSpc>
                          <a:spcPct val="115000"/>
                        </a:lnSpc>
                        <a:spcAft>
                          <a:spcPts val="1000"/>
                        </a:spcAft>
                      </a:pPr>
                      <a:r>
                        <a:rPr lang="en-US" sz="1000" dirty="0">
                          <a:solidFill>
                            <a:sysClr val="windowText" lastClr="000000"/>
                          </a:solidFill>
                          <a:effectLst/>
                        </a:rPr>
                        <a:t>MAE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1724</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471673343"/>
                  </a:ext>
                </a:extLst>
              </a:tr>
            </a:tbl>
          </a:graphicData>
        </a:graphic>
      </p:graphicFrame>
      <p:graphicFrame>
        <p:nvGraphicFramePr>
          <p:cNvPr id="9" name="Πίνακας 8">
            <a:extLst>
              <a:ext uri="{FF2B5EF4-FFF2-40B4-BE49-F238E27FC236}">
                <a16:creationId xmlns:a16="http://schemas.microsoft.com/office/drawing/2014/main" id="{89A3255D-2D81-2943-F809-65899638B120}"/>
              </a:ext>
            </a:extLst>
          </p:cNvPr>
          <p:cNvGraphicFramePr>
            <a:graphicFrameLocks noGrp="1"/>
          </p:cNvGraphicFramePr>
          <p:nvPr>
            <p:extLst>
              <p:ext uri="{D42A27DB-BD31-4B8C-83A1-F6EECF244321}">
                <p14:modId xmlns:p14="http://schemas.microsoft.com/office/powerpoint/2010/main" val="4154296020"/>
              </p:ext>
            </p:extLst>
          </p:nvPr>
        </p:nvGraphicFramePr>
        <p:xfrm>
          <a:off x="7180117" y="1999909"/>
          <a:ext cx="2976880" cy="2741074"/>
        </p:xfrm>
        <a:graphic>
          <a:graphicData uri="http://schemas.openxmlformats.org/drawingml/2006/table">
            <a:tbl>
              <a:tblPr firstRow="1" firstCol="1" bandRow="1">
                <a:tableStyleId>{5C22544A-7EE6-4342-B048-85BDC9FD1C3A}</a:tableStyleId>
              </a:tblPr>
              <a:tblGrid>
                <a:gridCol w="1337310">
                  <a:extLst>
                    <a:ext uri="{9D8B030D-6E8A-4147-A177-3AD203B41FA5}">
                      <a16:colId xmlns:a16="http://schemas.microsoft.com/office/drawing/2014/main" val="3576498381"/>
                    </a:ext>
                  </a:extLst>
                </a:gridCol>
                <a:gridCol w="1639570">
                  <a:extLst>
                    <a:ext uri="{9D8B030D-6E8A-4147-A177-3AD203B41FA5}">
                      <a16:colId xmlns:a16="http://schemas.microsoft.com/office/drawing/2014/main" val="850171498"/>
                    </a:ext>
                  </a:extLst>
                </a:gridCol>
              </a:tblGrid>
              <a:tr h="182880">
                <a:tc>
                  <a:txBody>
                    <a:bodyPr/>
                    <a:lstStyle/>
                    <a:p>
                      <a:pPr marL="0" indent="88900">
                        <a:lnSpc>
                          <a:spcPct val="115000"/>
                        </a:lnSpc>
                        <a:spcAft>
                          <a:spcPts val="1000"/>
                        </a:spcAft>
                      </a:pPr>
                      <a:r>
                        <a:rPr lang="el-GR" sz="1100" dirty="0">
                          <a:effectLst/>
                        </a:rPr>
                        <a:t>ΜΗΝΕΣ</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a:lnSpc>
                          <a:spcPct val="115000"/>
                        </a:lnSpc>
                        <a:spcAft>
                          <a:spcPts val="1000"/>
                        </a:spcAft>
                      </a:pPr>
                      <a:r>
                        <a:rPr lang="el-GR" sz="1100" dirty="0">
                          <a:effectLst/>
                        </a:rPr>
                        <a:t>ΠΡΟΒΕΠΟΜΕΝΗ ΤΙΜΗ</a:t>
                      </a:r>
                      <a:endParaRPr lang="el-GR"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15662554"/>
                  </a:ext>
                </a:extLst>
              </a:tr>
              <a:tr h="182880">
                <a:tc>
                  <a:txBody>
                    <a:bodyPr/>
                    <a:lstStyle/>
                    <a:p>
                      <a:pPr marL="0" indent="82550">
                        <a:lnSpc>
                          <a:spcPct val="115000"/>
                        </a:lnSpc>
                        <a:spcAft>
                          <a:spcPts val="1000"/>
                        </a:spcAft>
                      </a:pPr>
                      <a:r>
                        <a:rPr lang="en-US" sz="1000" dirty="0">
                          <a:solidFill>
                            <a:sysClr val="windowText" lastClr="000000"/>
                          </a:solidFill>
                          <a:effectLst/>
                        </a:rPr>
                        <a:t>January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77</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80129460"/>
                  </a:ext>
                </a:extLst>
              </a:tr>
              <a:tr h="182880">
                <a:tc>
                  <a:txBody>
                    <a:bodyPr/>
                    <a:lstStyle/>
                    <a:p>
                      <a:pPr marL="0" indent="88900" algn="just">
                        <a:lnSpc>
                          <a:spcPct val="115000"/>
                        </a:lnSpc>
                        <a:spcAft>
                          <a:spcPts val="1000"/>
                        </a:spcAft>
                      </a:pPr>
                      <a:r>
                        <a:rPr lang="en-US" sz="1000" dirty="0">
                          <a:solidFill>
                            <a:sysClr val="windowText" lastClr="000000"/>
                          </a:solidFill>
                          <a:effectLst/>
                        </a:rPr>
                        <a:t>February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78</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72719549"/>
                  </a:ext>
                </a:extLst>
              </a:tr>
              <a:tr h="182880">
                <a:tc>
                  <a:txBody>
                    <a:bodyPr/>
                    <a:lstStyle/>
                    <a:p>
                      <a:pPr marL="0" indent="88900" algn="just">
                        <a:lnSpc>
                          <a:spcPct val="115000"/>
                        </a:lnSpc>
                        <a:spcAft>
                          <a:spcPts val="1000"/>
                        </a:spcAft>
                      </a:pPr>
                      <a:r>
                        <a:rPr lang="en-US" sz="1000" dirty="0">
                          <a:solidFill>
                            <a:sysClr val="windowText" lastClr="000000"/>
                          </a:solidFill>
                          <a:effectLst/>
                        </a:rPr>
                        <a:t>March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78</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7087006"/>
                  </a:ext>
                </a:extLst>
              </a:tr>
              <a:tr h="182880">
                <a:tc>
                  <a:txBody>
                    <a:bodyPr/>
                    <a:lstStyle/>
                    <a:p>
                      <a:pPr marL="0" indent="88900" algn="just">
                        <a:lnSpc>
                          <a:spcPct val="115000"/>
                        </a:lnSpc>
                        <a:spcAft>
                          <a:spcPts val="1000"/>
                        </a:spcAft>
                      </a:pPr>
                      <a:r>
                        <a:rPr lang="en-US" sz="1000" dirty="0">
                          <a:solidFill>
                            <a:sysClr val="windowText" lastClr="000000"/>
                          </a:solidFill>
                          <a:effectLst/>
                        </a:rPr>
                        <a:t>April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a:t>
                      </a:r>
                      <a:r>
                        <a:rPr lang="en-US" sz="1000" b="1" dirty="0">
                          <a:solidFill>
                            <a:sysClr val="windowText" lastClr="000000"/>
                          </a:solidFill>
                          <a:effectLst/>
                        </a:rPr>
                        <a:t>0</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96372556"/>
                  </a:ext>
                </a:extLst>
              </a:tr>
              <a:tr h="182880">
                <a:tc>
                  <a:txBody>
                    <a:bodyPr/>
                    <a:lstStyle/>
                    <a:p>
                      <a:pPr marL="0" indent="88900" algn="just">
                        <a:lnSpc>
                          <a:spcPct val="115000"/>
                        </a:lnSpc>
                        <a:spcAft>
                          <a:spcPts val="1000"/>
                        </a:spcAft>
                      </a:pPr>
                      <a:r>
                        <a:rPr lang="en-US" sz="1000" dirty="0">
                          <a:solidFill>
                            <a:sysClr val="windowText" lastClr="000000"/>
                          </a:solidFill>
                          <a:effectLst/>
                        </a:rPr>
                        <a:t>May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0,8</a:t>
                      </a:r>
                      <a:r>
                        <a:rPr lang="en-US" sz="1000" b="1" dirty="0">
                          <a:solidFill>
                            <a:sysClr val="windowText" lastClr="000000"/>
                          </a:solidFill>
                          <a:effectLst/>
                        </a:rPr>
                        <a:t>3</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46295845"/>
                  </a:ext>
                </a:extLst>
              </a:tr>
              <a:tr h="182880">
                <a:tc>
                  <a:txBody>
                    <a:bodyPr/>
                    <a:lstStyle/>
                    <a:p>
                      <a:pPr marL="0" indent="88900" algn="just">
                        <a:lnSpc>
                          <a:spcPct val="115000"/>
                        </a:lnSpc>
                        <a:spcAft>
                          <a:spcPts val="1000"/>
                        </a:spcAft>
                      </a:pPr>
                      <a:r>
                        <a:rPr lang="en-US" sz="1000" dirty="0">
                          <a:solidFill>
                            <a:sysClr val="windowText" lastClr="000000"/>
                          </a:solidFill>
                          <a:effectLst/>
                        </a:rPr>
                        <a:t>June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79</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04866861"/>
                  </a:ext>
                </a:extLst>
              </a:tr>
              <a:tr h="182880">
                <a:tc>
                  <a:txBody>
                    <a:bodyPr/>
                    <a:lstStyle/>
                    <a:p>
                      <a:pPr marL="0" indent="88900" algn="just">
                        <a:lnSpc>
                          <a:spcPct val="115000"/>
                        </a:lnSpc>
                        <a:spcAft>
                          <a:spcPts val="1000"/>
                        </a:spcAft>
                      </a:pPr>
                      <a:r>
                        <a:rPr lang="en-US" sz="1000" dirty="0">
                          <a:solidFill>
                            <a:sysClr val="windowText" lastClr="000000"/>
                          </a:solidFill>
                          <a:effectLst/>
                        </a:rPr>
                        <a:t>July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76</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83571894"/>
                  </a:ext>
                </a:extLst>
              </a:tr>
              <a:tr h="182880">
                <a:tc>
                  <a:txBody>
                    <a:bodyPr/>
                    <a:lstStyle/>
                    <a:p>
                      <a:pPr marL="0" indent="88900" algn="just">
                        <a:lnSpc>
                          <a:spcPct val="115000"/>
                        </a:lnSpc>
                        <a:spcAft>
                          <a:spcPts val="1000"/>
                        </a:spcAft>
                      </a:pPr>
                      <a:r>
                        <a:rPr lang="en-US" sz="1000" dirty="0">
                          <a:solidFill>
                            <a:sysClr val="windowText" lastClr="000000"/>
                          </a:solidFill>
                          <a:effectLst/>
                        </a:rPr>
                        <a:t>August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78</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8797151"/>
                  </a:ext>
                </a:extLst>
              </a:tr>
              <a:tr h="182880">
                <a:tc>
                  <a:txBody>
                    <a:bodyPr/>
                    <a:lstStyle/>
                    <a:p>
                      <a:pPr marL="0" indent="88900" algn="just">
                        <a:lnSpc>
                          <a:spcPct val="115000"/>
                        </a:lnSpc>
                        <a:spcAft>
                          <a:spcPts val="1000"/>
                        </a:spcAft>
                      </a:pPr>
                      <a:r>
                        <a:rPr lang="en-US" sz="1000" dirty="0">
                          <a:solidFill>
                            <a:sysClr val="windowText" lastClr="000000"/>
                          </a:solidFill>
                          <a:effectLst/>
                        </a:rPr>
                        <a:t>September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79</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87166640"/>
                  </a:ext>
                </a:extLst>
              </a:tr>
              <a:tr h="182880">
                <a:tc>
                  <a:txBody>
                    <a:bodyPr/>
                    <a:lstStyle/>
                    <a:p>
                      <a:pPr marL="0" indent="88900" algn="just">
                        <a:lnSpc>
                          <a:spcPct val="115000"/>
                        </a:lnSpc>
                        <a:spcAft>
                          <a:spcPts val="1000"/>
                        </a:spcAft>
                      </a:pPr>
                      <a:r>
                        <a:rPr lang="en-US" sz="1000" dirty="0">
                          <a:solidFill>
                            <a:sysClr val="windowText" lastClr="000000"/>
                          </a:solidFill>
                          <a:effectLst/>
                        </a:rPr>
                        <a:t>October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79</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63659285"/>
                  </a:ext>
                </a:extLst>
              </a:tr>
              <a:tr h="182880">
                <a:tc>
                  <a:txBody>
                    <a:bodyPr/>
                    <a:lstStyle/>
                    <a:p>
                      <a:pPr marL="0" indent="88900" algn="just">
                        <a:lnSpc>
                          <a:spcPct val="115000"/>
                        </a:lnSpc>
                        <a:spcAft>
                          <a:spcPts val="1000"/>
                        </a:spcAft>
                      </a:pPr>
                      <a:r>
                        <a:rPr lang="en-US" sz="1000" dirty="0">
                          <a:solidFill>
                            <a:sysClr val="windowText" lastClr="000000"/>
                          </a:solidFill>
                          <a:effectLst/>
                        </a:rPr>
                        <a:t>November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78</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3736403"/>
                  </a:ext>
                </a:extLst>
              </a:tr>
              <a:tr h="182880">
                <a:tc>
                  <a:txBody>
                    <a:bodyPr/>
                    <a:lstStyle/>
                    <a:p>
                      <a:pPr marL="0" indent="88900" algn="just">
                        <a:lnSpc>
                          <a:spcPct val="115000"/>
                        </a:lnSpc>
                        <a:spcAft>
                          <a:spcPts val="1000"/>
                        </a:spcAft>
                      </a:pPr>
                      <a:r>
                        <a:rPr lang="en-US" sz="1000" dirty="0">
                          <a:solidFill>
                            <a:sysClr val="windowText" lastClr="000000"/>
                          </a:solidFill>
                          <a:effectLst/>
                        </a:rPr>
                        <a:t>December 2023</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78</a:t>
                      </a:r>
                      <a:r>
                        <a:rPr lang="el-GR" sz="1000" b="1" dirty="0">
                          <a:solidFill>
                            <a:sysClr val="windowText" lastClr="000000"/>
                          </a:solidFill>
                          <a:effectLst/>
                        </a:rPr>
                        <a:t>€</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3658954"/>
                  </a:ext>
                </a:extLst>
              </a:tr>
              <a:tr h="180754">
                <a:tc>
                  <a:txBody>
                    <a:bodyPr/>
                    <a:lstStyle/>
                    <a:p>
                      <a:pPr marL="0" indent="88900" algn="just">
                        <a:lnSpc>
                          <a:spcPct val="115000"/>
                        </a:lnSpc>
                        <a:spcAft>
                          <a:spcPts val="1000"/>
                        </a:spcAft>
                      </a:pPr>
                      <a:r>
                        <a:rPr lang="en-US" sz="1000" dirty="0">
                          <a:solidFill>
                            <a:sysClr val="windowText" lastClr="000000"/>
                          </a:solidFill>
                          <a:effectLst/>
                        </a:rPr>
                        <a:t>MSE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0,0</a:t>
                      </a:r>
                      <a:r>
                        <a:rPr lang="en-US" sz="1000" b="1" dirty="0">
                          <a:solidFill>
                            <a:sysClr val="windowText" lastClr="000000"/>
                          </a:solidFill>
                          <a:effectLst/>
                        </a:rPr>
                        <a:t>374</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87394694"/>
                  </a:ext>
                </a:extLst>
              </a:tr>
              <a:tr h="182880">
                <a:tc>
                  <a:txBody>
                    <a:bodyPr/>
                    <a:lstStyle/>
                    <a:p>
                      <a:pPr marL="0" indent="88900" algn="just">
                        <a:lnSpc>
                          <a:spcPct val="115000"/>
                        </a:lnSpc>
                        <a:spcAft>
                          <a:spcPts val="1000"/>
                        </a:spcAft>
                      </a:pPr>
                      <a:r>
                        <a:rPr lang="en-US" sz="1000" dirty="0">
                          <a:solidFill>
                            <a:sysClr val="windowText" lastClr="000000"/>
                          </a:solidFill>
                          <a:effectLst/>
                        </a:rPr>
                        <a:t>MAE</a:t>
                      </a:r>
                      <a:endParaRPr lang="el-GR"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marL="0" indent="88900" algn="just">
                        <a:lnSpc>
                          <a:spcPct val="115000"/>
                        </a:lnSpc>
                        <a:spcAft>
                          <a:spcPts val="1000"/>
                        </a:spcAft>
                      </a:pPr>
                      <a:r>
                        <a:rPr lang="el-GR" sz="1000" b="1" dirty="0">
                          <a:solidFill>
                            <a:sysClr val="windowText" lastClr="000000"/>
                          </a:solidFill>
                          <a:effectLst/>
                        </a:rPr>
                        <a:t>0,</a:t>
                      </a:r>
                      <a:r>
                        <a:rPr lang="en-US" sz="1000" b="1" dirty="0">
                          <a:solidFill>
                            <a:sysClr val="windowText" lastClr="000000"/>
                          </a:solidFill>
                          <a:effectLst/>
                        </a:rPr>
                        <a:t>1542</a:t>
                      </a:r>
                      <a:endParaRPr lang="el-GR" sz="1100" b="1"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471673343"/>
                  </a:ext>
                </a:extLst>
              </a:tr>
            </a:tbl>
          </a:graphicData>
        </a:graphic>
      </p:graphicFrame>
    </p:spTree>
    <p:extLst>
      <p:ext uri="{BB962C8B-B14F-4D97-AF65-F5344CB8AC3E}">
        <p14:creationId xmlns:p14="http://schemas.microsoft.com/office/powerpoint/2010/main" val="2246857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Εικόνα 7" descr="Εικόνα που περιέχει κείμενο, ουρανός, δέντρο, στιγμιότυπο οθόνης&#10;&#10;Περιγραφή που δημιουργήθηκε αυτόματα">
            <a:extLst>
              <a:ext uri="{FF2B5EF4-FFF2-40B4-BE49-F238E27FC236}">
                <a16:creationId xmlns:a16="http://schemas.microsoft.com/office/drawing/2014/main" id="{C8F7976F-E5B5-0164-DE15-D46298F96B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799" y="1243549"/>
            <a:ext cx="8639176" cy="4319051"/>
          </a:xfrm>
          <a:prstGeom prst="rect">
            <a:avLst/>
          </a:prstGeom>
          <a:ln>
            <a:noFill/>
          </a:ln>
          <a:effectLst>
            <a:outerShdw blurRad="292100" dist="139700" dir="2700000" algn="tl" rotWithShape="0">
              <a:srgbClr val="333333">
                <a:alpha val="65000"/>
              </a:srgbClr>
            </a:outerShdw>
          </a:effectLst>
        </p:spPr>
      </p:pic>
      <p:sp>
        <p:nvSpPr>
          <p:cNvPr id="11" name="TextBox 10">
            <a:extLst>
              <a:ext uri="{FF2B5EF4-FFF2-40B4-BE49-F238E27FC236}">
                <a16:creationId xmlns:a16="http://schemas.microsoft.com/office/drawing/2014/main" id="{50F84E80-9A59-1644-315A-59535C196A35}"/>
              </a:ext>
            </a:extLst>
          </p:cNvPr>
          <p:cNvSpPr txBox="1"/>
          <p:nvPr/>
        </p:nvSpPr>
        <p:spPr>
          <a:xfrm>
            <a:off x="1639120" y="5761738"/>
            <a:ext cx="7195333" cy="1392304"/>
          </a:xfrm>
          <a:prstGeom prst="rect">
            <a:avLst/>
          </a:prstGeom>
          <a:noFill/>
        </p:spPr>
        <p:txBody>
          <a:bodyPr wrap="square" rtlCol="0">
            <a:spAutoFit/>
          </a:bodyPr>
          <a:lstStyle/>
          <a:p>
            <a:pPr marL="171450" indent="-171450">
              <a:lnSpc>
                <a:spcPct val="150000"/>
              </a:lnSpc>
              <a:spcAft>
                <a:spcPts val="1000"/>
              </a:spcAft>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Πλατφόρμα Wix</a:t>
            </a:r>
            <a:r>
              <a:rPr lang="el-GR" sz="2000" dirty="0">
                <a:latin typeface="Calibri" panose="020F0502020204030204" pitchFamily="34" charset="0"/>
                <a:ea typeface="Calibri" panose="020F0502020204030204" pitchFamily="34" charset="0"/>
                <a:cs typeface="Calibri" panose="020F0502020204030204" pitchFamily="34" charset="0"/>
              </a:rPr>
              <a:t>: Παρέχει ευελιξία και εύκολη διαχείριση περιεχομένου. Παρέχει ένα φιλικό προς το χρήστη περιβάλλον. </a:t>
            </a:r>
          </a:p>
          <a:p>
            <a:pPr marL="171450" indent="-171450">
              <a:lnSpc>
                <a:spcPct val="150000"/>
              </a:lnSpc>
              <a:spcAft>
                <a:spcPts val="1000"/>
              </a:spcAft>
              <a:buFont typeface="Arial" panose="020B0604020202020204" pitchFamily="34" charset="0"/>
              <a:buChar char="•"/>
            </a:pPr>
            <a:endParaRPr lang="el-GR"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4</a:t>
            </a:r>
          </a:p>
        </p:txBody>
      </p:sp>
      <p:sp>
        <p:nvSpPr>
          <p:cNvPr id="5" name="Τίτλος 1">
            <a:extLst>
              <a:ext uri="{FF2B5EF4-FFF2-40B4-BE49-F238E27FC236}">
                <a16:creationId xmlns:a16="http://schemas.microsoft.com/office/drawing/2014/main" id="{A65C90AB-75B2-7A8C-68F8-B84AF6B01362}"/>
              </a:ext>
            </a:extLst>
          </p:cNvPr>
          <p:cNvSpPr>
            <a:spLocks noGrp="1"/>
          </p:cNvSpPr>
          <p:nvPr>
            <p:ph type="title"/>
          </p:nvPr>
        </p:nvSpPr>
        <p:spPr>
          <a:xfrm>
            <a:off x="1804587" y="566977"/>
            <a:ext cx="6864400" cy="488106"/>
          </a:xfrm>
        </p:spPr>
        <p:txBody>
          <a:bodyPr>
            <a:no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Ανάπτυξη Πληροφοριακού Συστήματος (</a:t>
            </a:r>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1</a:t>
            </a:r>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/4)</a:t>
            </a:r>
          </a:p>
        </p:txBody>
      </p:sp>
    </p:spTree>
    <p:extLst>
      <p:ext uri="{BB962C8B-B14F-4D97-AF65-F5344CB8AC3E}">
        <p14:creationId xmlns:p14="http://schemas.microsoft.com/office/powerpoint/2010/main" val="2835567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800000" y="558000"/>
            <a:ext cx="6864400" cy="468000"/>
          </a:xfrm>
        </p:spPr>
        <p:txBody>
          <a:bodyPr>
            <a:no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Ανάπτυξη Πληροφοριακού Συστήματος (2/4)</a:t>
            </a:r>
          </a:p>
        </p:txBody>
      </p:sp>
      <p:sp>
        <p:nvSpPr>
          <p:cNvPr id="11" name="TextBox 10">
            <a:extLst>
              <a:ext uri="{FF2B5EF4-FFF2-40B4-BE49-F238E27FC236}">
                <a16:creationId xmlns:a16="http://schemas.microsoft.com/office/drawing/2014/main" id="{50F84E80-9A59-1644-315A-59535C196A35}"/>
              </a:ext>
            </a:extLst>
          </p:cNvPr>
          <p:cNvSpPr txBox="1"/>
          <p:nvPr/>
        </p:nvSpPr>
        <p:spPr>
          <a:xfrm>
            <a:off x="221489" y="1415696"/>
            <a:ext cx="6632391" cy="745973"/>
          </a:xfrm>
          <a:prstGeom prst="rect">
            <a:avLst/>
          </a:prstGeom>
          <a:noFill/>
        </p:spPr>
        <p:txBody>
          <a:bodyPr wrap="square" rtlCol="0">
            <a:spAutoFit/>
          </a:bodyPr>
          <a:lstStyle/>
          <a:p>
            <a:pPr marL="171450" indent="-171450">
              <a:lnSpc>
                <a:spcPct val="150000"/>
              </a:lnSpc>
              <a:spcAft>
                <a:spcPts val="1000"/>
              </a:spcAft>
              <a:buFont typeface="Arial" panose="020B0604020202020204" pitchFamily="34" charset="0"/>
              <a:buChar char="•"/>
            </a:pPr>
            <a:endParaRPr lang="el-GR" sz="12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nSpc>
                <a:spcPct val="150000"/>
              </a:lnSpc>
              <a:spcAft>
                <a:spcPts val="1000"/>
              </a:spcAft>
              <a:buFont typeface="Arial" panose="020B0604020202020204" pitchFamily="34" charset="0"/>
              <a:buChar char="•"/>
            </a:pPr>
            <a:endParaRPr lang="el-GR"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5</a:t>
            </a:r>
          </a:p>
        </p:txBody>
      </p:sp>
      <p:pic>
        <p:nvPicPr>
          <p:cNvPr id="23" name="Εικόνα 22">
            <a:extLst>
              <a:ext uri="{FF2B5EF4-FFF2-40B4-BE49-F238E27FC236}">
                <a16:creationId xmlns:a16="http://schemas.microsoft.com/office/drawing/2014/main" id="{1C5089C2-EC5C-D0C7-EBC0-C0340525D03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505693" y="1273192"/>
            <a:ext cx="5771408" cy="507997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196340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0F84E80-9A59-1644-315A-59535C196A35}"/>
              </a:ext>
            </a:extLst>
          </p:cNvPr>
          <p:cNvSpPr txBox="1"/>
          <p:nvPr/>
        </p:nvSpPr>
        <p:spPr>
          <a:xfrm>
            <a:off x="237966" y="1427941"/>
            <a:ext cx="6632391" cy="848566"/>
          </a:xfrm>
          <a:prstGeom prst="rect">
            <a:avLst/>
          </a:prstGeom>
          <a:noFill/>
        </p:spPr>
        <p:txBody>
          <a:bodyPr wrap="square" rtlCol="0">
            <a:spAutoFit/>
          </a:bodyPr>
          <a:lstStyle/>
          <a:p>
            <a:pPr marL="180975">
              <a:lnSpc>
                <a:spcPct val="150000"/>
              </a:lnSpc>
              <a:spcAft>
                <a:spcPts val="1000"/>
              </a:spcAft>
            </a:pPr>
            <a:br>
              <a:rPr lang="el-GR" sz="1100" dirty="0">
                <a:effectLst/>
                <a:latin typeface="Calibri" panose="020F0502020204030204" pitchFamily="34" charset="0"/>
                <a:ea typeface="Times New Roman" panose="02020603050405020304" pitchFamily="18" charset="0"/>
                <a:cs typeface="Times New Roman" panose="02020603050405020304" pitchFamily="18" charset="0"/>
              </a:rPr>
            </a:br>
            <a:br>
              <a:rPr lang="el-GR" sz="1100" dirty="0">
                <a:effectLst/>
                <a:latin typeface="Calibri" panose="020F0502020204030204" pitchFamily="34" charset="0"/>
                <a:ea typeface="Times New Roman" panose="02020603050405020304" pitchFamily="18" charset="0"/>
                <a:cs typeface="Times New Roman" panose="02020603050405020304" pitchFamily="18" charset="0"/>
              </a:rPr>
            </a:br>
            <a:endParaRPr lang="el-GR" sz="12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6</a:t>
            </a:r>
          </a:p>
        </p:txBody>
      </p:sp>
      <p:pic>
        <p:nvPicPr>
          <p:cNvPr id="5" name="Εικόνα 4" descr="Εικόνα που περιέχει κείμενο, φρούτο, Μήλο, φυσικές τροφές&#10;&#10;Περιγραφή που δημιουργήθηκε αυτόματα">
            <a:extLst>
              <a:ext uri="{FF2B5EF4-FFF2-40B4-BE49-F238E27FC236}">
                <a16:creationId xmlns:a16="http://schemas.microsoft.com/office/drawing/2014/main" id="{FBB9F5DC-53FE-FDCF-8FD8-3BDC3AFDB2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9807" y="1258784"/>
            <a:ext cx="5755420" cy="5036072"/>
          </a:xfrm>
          <a:prstGeom prst="rect">
            <a:avLst/>
          </a:prstGeom>
          <a:ln>
            <a:noFill/>
          </a:ln>
          <a:effectLst>
            <a:outerShdw blurRad="292100" dist="139700" dir="2700000" algn="tl" rotWithShape="0">
              <a:srgbClr val="333333">
                <a:alpha val="65000"/>
              </a:srgbClr>
            </a:outerShdw>
          </a:effectLst>
        </p:spPr>
      </p:pic>
      <p:sp>
        <p:nvSpPr>
          <p:cNvPr id="7" name="Τίτλος 1">
            <a:extLst>
              <a:ext uri="{FF2B5EF4-FFF2-40B4-BE49-F238E27FC236}">
                <a16:creationId xmlns:a16="http://schemas.microsoft.com/office/drawing/2014/main" id="{24AC8DCB-BB46-D103-5D88-150B249575E8}"/>
              </a:ext>
            </a:extLst>
          </p:cNvPr>
          <p:cNvSpPr>
            <a:spLocks noGrp="1"/>
          </p:cNvSpPr>
          <p:nvPr>
            <p:ph type="title"/>
          </p:nvPr>
        </p:nvSpPr>
        <p:spPr>
          <a:xfrm>
            <a:off x="1780836" y="563144"/>
            <a:ext cx="6864400" cy="488106"/>
          </a:xfrm>
        </p:spPr>
        <p:txBody>
          <a:bodyPr>
            <a:no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Ανάπτυξη Πληροφοριακού Συστήματος (</a:t>
            </a:r>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3</a:t>
            </a:r>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/4)</a:t>
            </a:r>
          </a:p>
        </p:txBody>
      </p:sp>
    </p:spTree>
    <p:extLst>
      <p:ext uri="{BB962C8B-B14F-4D97-AF65-F5344CB8AC3E}">
        <p14:creationId xmlns:p14="http://schemas.microsoft.com/office/powerpoint/2010/main" val="28997511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ea typeface="Calibri" panose="020F0502020204030204" pitchFamily="34" charset="0"/>
                <a:cs typeface="Calibri" panose="020F0502020204030204" pitchFamily="34" charset="0"/>
              </a:rPr>
              <a:t>1</a:t>
            </a:r>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6</a:t>
            </a:r>
          </a:p>
        </p:txBody>
      </p:sp>
      <p:pic>
        <p:nvPicPr>
          <p:cNvPr id="7" name="Εικόνα 6" descr="Εικόνα που περιέχει κείμενο, φρούτο, στιγμιότυπο οθόνης, ουρανός&#10;&#10;Περιγραφή που δημιουργήθηκε αυτόματα">
            <a:extLst>
              <a:ext uri="{FF2B5EF4-FFF2-40B4-BE49-F238E27FC236}">
                <a16:creationId xmlns:a16="http://schemas.microsoft.com/office/drawing/2014/main" id="{252C0EDE-D661-BAC8-35E5-5487D02C7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693" y="1281927"/>
            <a:ext cx="5747658" cy="5029947"/>
          </a:xfrm>
          <a:prstGeom prst="rect">
            <a:avLst/>
          </a:prstGeom>
          <a:ln>
            <a:noFill/>
          </a:ln>
          <a:effectLst>
            <a:outerShdw blurRad="292100" dist="139700" dir="2700000" algn="tl" rotWithShape="0">
              <a:srgbClr val="333333">
                <a:alpha val="65000"/>
              </a:srgbClr>
            </a:outerShdw>
          </a:effectLst>
        </p:spPr>
      </p:pic>
      <p:sp>
        <p:nvSpPr>
          <p:cNvPr id="6" name="Τίτλος 1">
            <a:extLst>
              <a:ext uri="{FF2B5EF4-FFF2-40B4-BE49-F238E27FC236}">
                <a16:creationId xmlns:a16="http://schemas.microsoft.com/office/drawing/2014/main" id="{A8D65F1F-F182-2305-C729-5539106FA186}"/>
              </a:ext>
            </a:extLst>
          </p:cNvPr>
          <p:cNvSpPr txBox="1">
            <a:spLocks/>
          </p:cNvSpPr>
          <p:nvPr/>
        </p:nvSpPr>
        <p:spPr>
          <a:xfrm>
            <a:off x="1792711" y="546125"/>
            <a:ext cx="6864400" cy="488106"/>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Ανάπτυξη Πληροφοριακού Συστήματος (</a:t>
            </a:r>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4</a:t>
            </a:r>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/4)</a:t>
            </a:r>
          </a:p>
        </p:txBody>
      </p:sp>
    </p:spTree>
    <p:extLst>
      <p:ext uri="{BB962C8B-B14F-4D97-AF65-F5344CB8AC3E}">
        <p14:creationId xmlns:p14="http://schemas.microsoft.com/office/powerpoint/2010/main" val="139437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62946" y="720610"/>
            <a:ext cx="7332608"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Συμπεράσματα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762946" y="1327375"/>
            <a:ext cx="8675464" cy="503368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l-GR" dirty="0">
                <a:latin typeface="Calibri" panose="020F0502020204030204" pitchFamily="34" charset="0"/>
                <a:ea typeface="Calibri" panose="020F0502020204030204" pitchFamily="34" charset="0"/>
                <a:cs typeface="Calibri" panose="020F0502020204030204" pitchFamily="34" charset="0"/>
              </a:rPr>
              <a:t>Δημιουργήσαμε ένα πληροφοριακό σύστημα για την πρόβλεψη τιμών </a:t>
            </a:r>
            <a:br>
              <a:rPr lang="el-GR" dirty="0">
                <a:latin typeface="Calibri" panose="020F0502020204030204" pitchFamily="34" charset="0"/>
                <a:ea typeface="Calibri" panose="020F0502020204030204" pitchFamily="34" charset="0"/>
                <a:cs typeface="Calibri" panose="020F0502020204030204" pitchFamily="34" charset="0"/>
              </a:rPr>
            </a:br>
            <a:r>
              <a:rPr lang="el-GR" dirty="0">
                <a:latin typeface="Calibri" panose="020F0502020204030204" pitchFamily="34" charset="0"/>
                <a:ea typeface="Calibri" panose="020F0502020204030204" pitchFamily="34" charset="0"/>
                <a:cs typeface="Calibri" panose="020F0502020204030204" pitchFamily="34" charset="0"/>
              </a:rPr>
              <a:t>αγροτικών προϊόντων, επικεντρωμένο στις τιμές μήλων και αχλαδιών. </a:t>
            </a:r>
            <a:br>
              <a:rPr lang="el-GR" dirty="0">
                <a:latin typeface="Calibri" panose="020F0502020204030204" pitchFamily="34" charset="0"/>
                <a:ea typeface="Calibri" panose="020F0502020204030204" pitchFamily="34" charset="0"/>
                <a:cs typeface="Calibri" panose="020F0502020204030204" pitchFamily="34" charset="0"/>
              </a:rPr>
            </a:br>
            <a:endParaRPr lang="el-GR"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dirty="0">
                <a:latin typeface="Calibri" panose="020F0502020204030204" pitchFamily="34" charset="0"/>
                <a:ea typeface="Calibri" panose="020F0502020204030204" pitchFamily="34" charset="0"/>
                <a:cs typeface="Calibri" panose="020F0502020204030204" pitchFamily="34" charset="0"/>
              </a:rPr>
              <a:t>Κατά την αξιολόγηση των αποτελεσμάτων, το </a:t>
            </a:r>
            <a:r>
              <a:rPr lang="el-GR" b="1" dirty="0">
                <a:latin typeface="Calibri" panose="020F0502020204030204" pitchFamily="34" charset="0"/>
                <a:ea typeface="Calibri" panose="020F0502020204030204" pitchFamily="34" charset="0"/>
                <a:cs typeface="Calibri" panose="020F0502020204030204" pitchFamily="34" charset="0"/>
              </a:rPr>
              <a:t>SARIMA</a:t>
            </a:r>
            <a:r>
              <a:rPr lang="el-GR" dirty="0">
                <a:latin typeface="Calibri" panose="020F0502020204030204" pitchFamily="34" charset="0"/>
                <a:ea typeface="Calibri" panose="020F0502020204030204" pitchFamily="34" charset="0"/>
                <a:cs typeface="Calibri" panose="020F0502020204030204" pitchFamily="34" charset="0"/>
              </a:rPr>
              <a:t> αποδείχθηκε το </a:t>
            </a:r>
            <a:r>
              <a:rPr lang="el-GR" b="1" dirty="0">
                <a:latin typeface="Calibri" panose="020F0502020204030204" pitchFamily="34" charset="0"/>
                <a:ea typeface="Calibri" panose="020F0502020204030204" pitchFamily="34" charset="0"/>
                <a:cs typeface="Calibri" panose="020F0502020204030204" pitchFamily="34" charset="0"/>
              </a:rPr>
              <a:t>πιο </a:t>
            </a:r>
            <a:br>
              <a:rPr lang="el-GR" b="1" dirty="0">
                <a:latin typeface="Calibri" panose="020F0502020204030204" pitchFamily="34" charset="0"/>
                <a:ea typeface="Calibri" panose="020F0502020204030204" pitchFamily="34" charset="0"/>
                <a:cs typeface="Calibri" panose="020F0502020204030204" pitchFamily="34" charset="0"/>
              </a:rPr>
            </a:br>
            <a:r>
              <a:rPr lang="el-GR" b="1" dirty="0">
                <a:latin typeface="Calibri" panose="020F0502020204030204" pitchFamily="34" charset="0"/>
                <a:ea typeface="Calibri" panose="020F0502020204030204" pitchFamily="34" charset="0"/>
                <a:cs typeface="Calibri" panose="020F0502020204030204" pitchFamily="34" charset="0"/>
              </a:rPr>
              <a:t>κατάλληλο μοντέλο </a:t>
            </a:r>
            <a:r>
              <a:rPr lang="el-GR" dirty="0">
                <a:latin typeface="Calibri" panose="020F0502020204030204" pitchFamily="34" charset="0"/>
                <a:ea typeface="Calibri" panose="020F0502020204030204" pitchFamily="34" charset="0"/>
                <a:cs typeface="Calibri" panose="020F0502020204030204" pitchFamily="34" charset="0"/>
              </a:rPr>
              <a:t>για να προβλέψει τις εποχικές διακυμάνσεις των </a:t>
            </a:r>
            <a:br>
              <a:rPr lang="el-GR" dirty="0">
                <a:latin typeface="Calibri" panose="020F0502020204030204" pitchFamily="34" charset="0"/>
                <a:ea typeface="Calibri" panose="020F0502020204030204" pitchFamily="34" charset="0"/>
                <a:cs typeface="Calibri" panose="020F0502020204030204" pitchFamily="34" charset="0"/>
              </a:rPr>
            </a:br>
            <a:r>
              <a:rPr lang="el-GR" dirty="0">
                <a:latin typeface="Calibri" panose="020F0502020204030204" pitchFamily="34" charset="0"/>
                <a:ea typeface="Calibri" panose="020F0502020204030204" pitchFamily="34" charset="0"/>
                <a:cs typeface="Calibri" panose="020F0502020204030204" pitchFamily="34" charset="0"/>
              </a:rPr>
              <a:t>τιμών, προσφέροντας την υψηλότερη ακρίβεια.</a:t>
            </a:r>
            <a:br>
              <a:rPr lang="el-GR" dirty="0">
                <a:latin typeface="Calibri" panose="020F0502020204030204" pitchFamily="34" charset="0"/>
                <a:ea typeface="Calibri" panose="020F0502020204030204" pitchFamily="34" charset="0"/>
                <a:cs typeface="Calibri" panose="020F0502020204030204" pitchFamily="34" charset="0"/>
              </a:rPr>
            </a:br>
            <a:endParaRPr lang="el-GR"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dirty="0">
                <a:latin typeface="Calibri" panose="020F0502020204030204" pitchFamily="34" charset="0"/>
                <a:ea typeface="Calibri" panose="020F0502020204030204" pitchFamily="34" charset="0"/>
                <a:cs typeface="Calibri" panose="020F0502020204030204" pitchFamily="34" charset="0"/>
              </a:rPr>
              <a:t>Η χρήση της Wix.com για την ανάπτυξη της ιστοσελίδας μας έδωσε μια απλή και λειτουργική ιστοσελίδα, αλλά έχοντας ορισμένους περιορισμούς.</a:t>
            </a:r>
            <a:r>
              <a:rPr lang="en-US" dirty="0">
                <a:latin typeface="Calibri" panose="020F0502020204030204" pitchFamily="34" charset="0"/>
                <a:ea typeface="Calibri" panose="020F0502020204030204" pitchFamily="34" charset="0"/>
                <a:cs typeface="Calibri" panose="020F0502020204030204" pitchFamily="34" charset="0"/>
              </a:rPr>
              <a:t> </a:t>
            </a:r>
            <a:r>
              <a:rPr lang="el-GR" dirty="0">
                <a:latin typeface="Calibri" panose="020F0502020204030204" pitchFamily="34" charset="0"/>
                <a:ea typeface="Calibri" panose="020F0502020204030204" pitchFamily="34" charset="0"/>
                <a:cs typeface="Calibri" panose="020F0502020204030204" pitchFamily="34" charset="0"/>
              </a:rPr>
              <a:t> </a:t>
            </a:r>
            <a:br>
              <a:rPr lang="el-GR" dirty="0">
                <a:latin typeface="Calibri" panose="020F0502020204030204" pitchFamily="34" charset="0"/>
                <a:ea typeface="Calibri" panose="020F0502020204030204" pitchFamily="34" charset="0"/>
                <a:cs typeface="Calibri" panose="020F0502020204030204" pitchFamily="34" charset="0"/>
              </a:rPr>
            </a:br>
            <a:endParaRPr lang="el-GR"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dirty="0">
                <a:latin typeface="Calibri" panose="020F0502020204030204" pitchFamily="34" charset="0"/>
                <a:ea typeface="Calibri" panose="020F0502020204030204" pitchFamily="34" charset="0"/>
                <a:cs typeface="Calibri" panose="020F0502020204030204" pitchFamily="34" charset="0"/>
              </a:rPr>
              <a:t>Η εργασία μας κατάφερε να καλύψει τους βασικούς της στόχους και να θέσει </a:t>
            </a:r>
            <a:br>
              <a:rPr lang="el-GR" dirty="0">
                <a:latin typeface="Calibri" panose="020F0502020204030204" pitchFamily="34" charset="0"/>
                <a:ea typeface="Calibri" panose="020F0502020204030204" pitchFamily="34" charset="0"/>
                <a:cs typeface="Calibri" panose="020F0502020204030204" pitchFamily="34" charset="0"/>
              </a:rPr>
            </a:br>
            <a:r>
              <a:rPr lang="el-GR" dirty="0">
                <a:latin typeface="Calibri" panose="020F0502020204030204" pitchFamily="34" charset="0"/>
                <a:ea typeface="Calibri" panose="020F0502020204030204" pitchFamily="34" charset="0"/>
                <a:cs typeface="Calibri" panose="020F0502020204030204" pitchFamily="34" charset="0"/>
              </a:rPr>
              <a:t>μια γερή βάση για μελλοντικές επεκτάσεις. </a:t>
            </a:r>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17</a:t>
            </a:r>
          </a:p>
        </p:txBody>
      </p:sp>
    </p:spTree>
    <p:extLst>
      <p:ext uri="{BB962C8B-B14F-4D97-AF65-F5344CB8AC3E}">
        <p14:creationId xmlns:p14="http://schemas.microsoft.com/office/powerpoint/2010/main" val="2998836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820916" y="1088190"/>
            <a:ext cx="7332608"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Μελλοντικές Επεκτάσεις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820916" y="1997446"/>
            <a:ext cx="7561209" cy="3274423"/>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Δυναμική Ενημέρωση Δεδομένων</a:t>
            </a: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Διαδραστική Πλατφόρμα</a:t>
            </a: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Σύστημα Ειδοποιήσεων</a:t>
            </a: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Επέκταση σε Περισσότερα Προϊόντα</a:t>
            </a:r>
            <a:r>
              <a:rPr lang="el-GR" sz="2000" dirty="0">
                <a:latin typeface="Calibri" panose="020F0502020204030204" pitchFamily="34" charset="0"/>
                <a:ea typeface="Calibri" panose="020F0502020204030204" pitchFamily="34" charset="0"/>
                <a:cs typeface="Calibri" panose="020F0502020204030204" pitchFamily="34" charset="0"/>
              </a:rPr>
              <a:t> </a:t>
            </a: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Προσωποποιημένη Εμπειρία</a:t>
            </a: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Υποστήριξη Πολλαπλών Γλωσσών</a:t>
            </a:r>
          </a:p>
          <a:p>
            <a:pPr marL="285750" indent="-285750">
              <a:lnSpc>
                <a:spcPct val="150000"/>
              </a:lnSpc>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Αναλυτικά Στοιχεία</a:t>
            </a:r>
            <a:endParaRPr lang="el-GR" sz="2800"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18</a:t>
            </a:r>
          </a:p>
        </p:txBody>
      </p:sp>
    </p:spTree>
    <p:extLst>
      <p:ext uri="{BB962C8B-B14F-4D97-AF65-F5344CB8AC3E}">
        <p14:creationId xmlns:p14="http://schemas.microsoft.com/office/powerpoint/2010/main" val="626215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62946" y="2166552"/>
            <a:ext cx="7332608" cy="1305096"/>
          </a:xfrm>
        </p:spPr>
        <p:txBody>
          <a:bodyPr>
            <a:noAutofit/>
          </a:bodyPr>
          <a:lstStyle/>
          <a:p>
            <a:pPr algn="ctr"/>
            <a:r>
              <a:rPr lang="el-GR" sz="3600" b="1" dirty="0">
                <a:solidFill>
                  <a:schemeClr val="tx1"/>
                </a:solidFill>
                <a:latin typeface="Calibri" panose="020F0502020204030204" pitchFamily="34" charset="0"/>
                <a:ea typeface="Calibri" panose="020F0502020204030204" pitchFamily="34" charset="0"/>
                <a:cs typeface="Calibri" panose="020F0502020204030204" pitchFamily="34" charset="0"/>
              </a:rPr>
              <a:t>ΣΑΣ ΕΥΧΑΡΙΣΤΩ ΘΕΡΜΑ </a:t>
            </a:r>
            <a:br>
              <a:rPr lang="el-GR" sz="3600" b="1" dirty="0">
                <a:solidFill>
                  <a:schemeClr val="tx1"/>
                </a:solidFill>
                <a:latin typeface="Calibri" panose="020F0502020204030204" pitchFamily="34" charset="0"/>
                <a:ea typeface="Calibri" panose="020F0502020204030204" pitchFamily="34" charset="0"/>
                <a:cs typeface="Calibri" panose="020F0502020204030204" pitchFamily="34" charset="0"/>
              </a:rPr>
            </a:br>
            <a:r>
              <a:rPr lang="el-GR" sz="3600" b="1" dirty="0">
                <a:solidFill>
                  <a:schemeClr val="tx1"/>
                </a:solidFill>
                <a:latin typeface="Calibri" panose="020F0502020204030204" pitchFamily="34" charset="0"/>
                <a:ea typeface="Calibri" panose="020F0502020204030204" pitchFamily="34" charset="0"/>
                <a:cs typeface="Calibri" panose="020F0502020204030204" pitchFamily="34" charset="0"/>
              </a:rPr>
              <a:t>ΓΙΑ ΤΗΝ ΠΡΟΣΟΧΗ ΣΑΣ!</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19</a:t>
            </a:r>
          </a:p>
        </p:txBody>
      </p:sp>
    </p:spTree>
    <p:extLst>
      <p:ext uri="{BB962C8B-B14F-4D97-AF65-F5344CB8AC3E}">
        <p14:creationId xmlns:p14="http://schemas.microsoft.com/office/powerpoint/2010/main" val="434816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80837" y="883845"/>
            <a:ext cx="4690873" cy="778215"/>
          </a:xfrm>
        </p:spPr>
        <p:txBody>
          <a:bodyPr>
            <a:normAutofit fontScale="90000"/>
          </a:bodyPr>
          <a:lstStyle/>
          <a:p>
            <a:r>
              <a:rPr lang="el-GR" sz="3200" b="1" dirty="0">
                <a:solidFill>
                  <a:schemeClr val="tx1"/>
                </a:solidFill>
                <a:latin typeface="Calibri" panose="020F0502020204030204" pitchFamily="34" charset="0"/>
                <a:ea typeface="Calibri" panose="020F0502020204030204" pitchFamily="34" charset="0"/>
                <a:cs typeface="Calibri" panose="020F0502020204030204" pitchFamily="34" charset="0"/>
              </a:rPr>
              <a:t>Περιεχόμενα Παρουσίασης</a:t>
            </a:r>
          </a:p>
        </p:txBody>
      </p:sp>
      <p:sp>
        <p:nvSpPr>
          <p:cNvPr id="7" name="Rectangle 1">
            <a:extLst>
              <a:ext uri="{FF2B5EF4-FFF2-40B4-BE49-F238E27FC236}">
                <a16:creationId xmlns:a16="http://schemas.microsoft.com/office/drawing/2014/main" id="{3D6673B3-AB64-90E4-6061-EB09CC5EA571}"/>
              </a:ext>
            </a:extLst>
          </p:cNvPr>
          <p:cNvSpPr>
            <a:spLocks noGrp="1" noChangeArrowheads="1"/>
          </p:cNvSpPr>
          <p:nvPr>
            <p:ph type="body" idx="1"/>
          </p:nvPr>
        </p:nvSpPr>
        <p:spPr bwMode="auto">
          <a:xfrm>
            <a:off x="1780837" y="1980192"/>
            <a:ext cx="8285108"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Εισαγωγή</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Στόχοι της Έρευνας</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Βιβλιογραφική Ανασκόπηση</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Ανάλυση Δεδομένων</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Αλγόριθμοι Πρόβλεψης</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Αξιολόγηση Αλγορίθμων και Αποτελέσματα</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Ανάπτυξη Πληροφοριακού Συστήματος </a:t>
            </a:r>
            <a:endParaRPr kumimoji="0" lang="en-US"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Συμπεράσματα</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l-GR" altLang="el-GR" sz="2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Μελλοντικές Επεκτάσεις</a:t>
            </a:r>
          </a:p>
          <a:p>
            <a:pPr marR="0" lvl="0" algn="l" defTabSz="914400" rtl="0" eaLnBrk="0" fontAlgn="base" latinLnBrk="0" hangingPunct="0">
              <a:lnSpc>
                <a:spcPct val="100000"/>
              </a:lnSpc>
              <a:spcBef>
                <a:spcPct val="0"/>
              </a:spcBef>
              <a:spcAft>
                <a:spcPct val="0"/>
              </a:spcAft>
              <a:buClrTx/>
              <a:buSzTx/>
              <a:tabLst/>
            </a:pPr>
            <a:r>
              <a:rPr kumimoji="0" lang="el-GR" altLang="el-GR" sz="2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p>
        </p:txBody>
      </p:sp>
      <p:sp>
        <p:nvSpPr>
          <p:cNvPr id="10" name="TextBox 9">
            <a:extLst>
              <a:ext uri="{FF2B5EF4-FFF2-40B4-BE49-F238E27FC236}">
                <a16:creationId xmlns:a16="http://schemas.microsoft.com/office/drawing/2014/main" id="{3C0DFCD0-024C-90D5-1F46-5A5372DF6063}"/>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02</a:t>
            </a:r>
          </a:p>
        </p:txBody>
      </p:sp>
    </p:spTree>
    <p:extLst>
      <p:ext uri="{BB962C8B-B14F-4D97-AF65-F5344CB8AC3E}">
        <p14:creationId xmlns:p14="http://schemas.microsoft.com/office/powerpoint/2010/main" val="24615650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92713" y="1025763"/>
            <a:ext cx="4690873"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Εισαγωγή</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792713" y="2022380"/>
            <a:ext cx="7977268" cy="3447098"/>
          </a:xfrm>
          <a:prstGeom prst="rect">
            <a:avLst/>
          </a:prstGeom>
          <a:noFill/>
        </p:spPr>
        <p:txBody>
          <a:bodyPr wrap="square" rtlCol="0">
            <a:spAutoFit/>
          </a:bodyPr>
          <a:lstStyle/>
          <a:p>
            <a:pPr marL="285750" indent="-285750" rtl="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Η πρόβλεψη τιμών στον πρωτογενή τομέα είναι ζωτικής σημασίας για τη σωστή διαχείριση της προσφοράς και της ζήτησης. </a:t>
            </a:r>
            <a:br>
              <a:rPr lang="el-GR" sz="2000" dirty="0">
                <a:latin typeface="Calibri" panose="020F0502020204030204" pitchFamily="34" charset="0"/>
                <a:ea typeface="Calibri" panose="020F0502020204030204" pitchFamily="34" charset="0"/>
                <a:cs typeface="Calibri" panose="020F0502020204030204" pitchFamily="34" charset="0"/>
              </a:rPr>
            </a:b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Ο πρωτογενής τομέας είναι σημαντικός για την ασφάλεια και την ανάπτυξη μιας χώρας, καθώς διασφαλίζει την επισιτιστική της επάρκεια και τις εμπορικές της δυνατότητες. </a:t>
            </a:r>
            <a:br>
              <a:rPr lang="el-GR" sz="2000" dirty="0">
                <a:latin typeface="Calibri" panose="020F0502020204030204" pitchFamily="34" charset="0"/>
                <a:ea typeface="Calibri" panose="020F0502020204030204" pitchFamily="34" charset="0"/>
                <a:cs typeface="Calibri" panose="020F0502020204030204" pitchFamily="34" charset="0"/>
              </a:rPr>
            </a:b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rtl="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Στόχος της πτυχιακής αυτής είναι η δημιουργία ενός πληροφοριακού συστήματος που θα χρησιμοποιεί δεδομένα τιμών, για να προβλέψει τις μελλοντικές τιμές αγροτικών προϊόντων.</a:t>
            </a:r>
          </a:p>
          <a:p>
            <a:endParaRPr lang="el-GR" dirty="0"/>
          </a:p>
        </p:txBody>
      </p:sp>
      <p:sp>
        <p:nvSpPr>
          <p:cNvPr id="14" name="TextBox 13">
            <a:extLst>
              <a:ext uri="{FF2B5EF4-FFF2-40B4-BE49-F238E27FC236}">
                <a16:creationId xmlns:a16="http://schemas.microsoft.com/office/drawing/2014/main" id="{FA4B3835-7B6C-C696-43A3-F6BFEFF94DD1}"/>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03</a:t>
            </a:r>
          </a:p>
        </p:txBody>
      </p:sp>
    </p:spTree>
    <p:extLst>
      <p:ext uri="{BB962C8B-B14F-4D97-AF65-F5344CB8AC3E}">
        <p14:creationId xmlns:p14="http://schemas.microsoft.com/office/powerpoint/2010/main" val="2807508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80837" y="1066062"/>
            <a:ext cx="4690873"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Στόχοι Έρευνας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780837" y="2006445"/>
            <a:ext cx="9251339" cy="5262979"/>
          </a:xfrm>
          <a:prstGeom prst="rect">
            <a:avLst/>
          </a:prstGeom>
          <a:noFill/>
        </p:spPr>
        <p:txBody>
          <a:bodyPr wrap="square" rtlCol="0">
            <a:spAutoFit/>
          </a:bodyPr>
          <a:lstStyle/>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Ανάπτυξη Συστήματος Πρόβλεψης</a:t>
            </a:r>
            <a:r>
              <a:rPr lang="el-GR" sz="2000" dirty="0">
                <a:latin typeface="Calibri" panose="020F0502020204030204" pitchFamily="34" charset="0"/>
                <a:ea typeface="Calibri" panose="020F0502020204030204" pitchFamily="34" charset="0"/>
                <a:cs typeface="Calibri" panose="020F0502020204030204" pitchFamily="34" charset="0"/>
              </a:rPr>
              <a:t>: Ανάπτυξη ενός συστήματος που θα βασίζεται σε δεδομένα χρονοσειρών και θα μπορεί να προβλέπει τις μελλοντικές τιμές των γεωργικών προϊόντων.</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Ανάλυση Δεδομένων</a:t>
            </a:r>
            <a:r>
              <a:rPr lang="el-GR" sz="2000" dirty="0">
                <a:latin typeface="Calibri" panose="020F0502020204030204" pitchFamily="34" charset="0"/>
                <a:ea typeface="Calibri" panose="020F0502020204030204" pitchFamily="34" charset="0"/>
                <a:cs typeface="Calibri" panose="020F0502020204030204" pitchFamily="34" charset="0"/>
              </a:rPr>
              <a:t>: Χρήση ιστορικών δεδομένων τιμών του πρωτογενή τομέα, καλύπτοντας την περίοδο από το 2007 έως το 2022.</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Εφαρμογή Τεχνικών Μηχανικής Μάθησης</a:t>
            </a:r>
            <a:r>
              <a:rPr lang="el-GR" sz="2000" dirty="0">
                <a:latin typeface="Calibri" panose="020F0502020204030204" pitchFamily="34" charset="0"/>
                <a:ea typeface="Calibri" panose="020F0502020204030204" pitchFamily="34" charset="0"/>
                <a:cs typeface="Calibri" panose="020F0502020204030204" pitchFamily="34" charset="0"/>
              </a:rPr>
              <a:t>: Χρήση αλγόριθμων μηχανικής μάθησης για την πρόβλεψη των τιμών με σκοπό να βελτιωθεί η ακρίβεια και η σταθερότητα των αποτελεσμάτων.</a:t>
            </a:r>
          </a:p>
          <a:p>
            <a:pPr marL="285750" indent="-285750">
              <a:buFont typeface="Arial" panose="020B0604020202020204" pitchFamily="34" charset="0"/>
              <a:buChar char="•"/>
            </a:pP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Αξιολόγηση Αλγορίθμων</a:t>
            </a:r>
            <a:r>
              <a:rPr lang="el-GR" sz="2000" dirty="0">
                <a:latin typeface="Calibri" panose="020F0502020204030204" pitchFamily="34" charset="0"/>
                <a:ea typeface="Calibri" panose="020F0502020204030204" pitchFamily="34" charset="0"/>
                <a:cs typeface="Calibri" panose="020F0502020204030204" pitchFamily="34" charset="0"/>
              </a:rPr>
              <a:t>: Ανάλυση τριών διαφορετικών αλγορίθμων, LSTM, SARIMA και Prophet, προκειμένου να επιλεχθεί ο πιο κατάλληλος για τις ανάγκες της πρόβλεψης τιμών στον πρωτογενή τομέα, συγκεκριμένα για τα μήλα και τα αχλάδια.</a:t>
            </a:r>
          </a:p>
          <a:p>
            <a:pPr rtl="0"/>
            <a:endParaRPr lang="el-GR" dirty="0">
              <a:latin typeface="Calibri" panose="020F0502020204030204" pitchFamily="34" charset="0"/>
              <a:ea typeface="Calibri" panose="020F0502020204030204" pitchFamily="34" charset="0"/>
              <a:cs typeface="Calibri" panose="020F0502020204030204" pitchFamily="34" charset="0"/>
            </a:endParaRPr>
          </a:p>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04</a:t>
            </a:r>
          </a:p>
        </p:txBody>
      </p:sp>
    </p:spTree>
    <p:extLst>
      <p:ext uri="{BB962C8B-B14F-4D97-AF65-F5344CB8AC3E}">
        <p14:creationId xmlns:p14="http://schemas.microsoft.com/office/powerpoint/2010/main" val="247242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92713" y="1055296"/>
            <a:ext cx="4690873"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Βιβλιογραφική Ανασκόπηση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792713" y="2010519"/>
            <a:ext cx="7561209" cy="4647426"/>
          </a:xfrm>
          <a:prstGeom prst="rect">
            <a:avLst/>
          </a:prstGeom>
          <a:noFill/>
        </p:spPr>
        <p:txBody>
          <a:bodyPr wrap="square" rtlCol="0">
            <a:spAutoFit/>
          </a:bodyPr>
          <a:lstStyle/>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Σημασία Πρόβλεψης στην Γεωργία</a:t>
            </a:r>
            <a:r>
              <a:rPr lang="el-GR" sz="2000" dirty="0">
                <a:latin typeface="Calibri" panose="020F0502020204030204" pitchFamily="34" charset="0"/>
                <a:ea typeface="Calibri" panose="020F0502020204030204" pitchFamily="34" charset="0"/>
                <a:cs typeface="Calibri" panose="020F0502020204030204" pitchFamily="34" charset="0"/>
              </a:rPr>
              <a:t>: Αναλύθηκε η σημασία της πρόβλεψης τιμών γεωργικών προϊόντων, που επηρεάζεται από διάφορους παράγοντες όπως η προσφορά, η ζήτηση, οι πολιτικές παρεμβάσεις και το διεθνές εμπόριο.</a:t>
            </a:r>
            <a:br>
              <a:rPr lang="el-GR" sz="2000" dirty="0">
                <a:latin typeface="Calibri" panose="020F0502020204030204" pitchFamily="34" charset="0"/>
                <a:ea typeface="Calibri" panose="020F0502020204030204" pitchFamily="34" charset="0"/>
                <a:cs typeface="Calibri" panose="020F0502020204030204" pitchFamily="34" charset="0"/>
              </a:rPr>
            </a:b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Μοντέλα Πρόβλεψης</a:t>
            </a:r>
            <a:r>
              <a:rPr lang="el-GR" sz="2000" dirty="0">
                <a:latin typeface="Calibri" panose="020F0502020204030204" pitchFamily="34" charset="0"/>
                <a:ea typeface="Calibri" panose="020F0502020204030204" pitchFamily="34" charset="0"/>
                <a:cs typeface="Calibri" panose="020F0502020204030204" pitchFamily="34" charset="0"/>
              </a:rPr>
              <a:t>: Επισκοπήθηκαν τα κυριότερα μοντέλα πρόβλεψης που έχουν χρησιμοποιηθεί στον αγροτικό τομέα, όπως τα ARIMA, τα νευρωνικά δίκτυα, και τα μοντέλα μηχανικής μάθησης.</a:t>
            </a:r>
            <a:br>
              <a:rPr lang="el-GR" sz="2000" dirty="0">
                <a:latin typeface="Calibri" panose="020F0502020204030204" pitchFamily="34" charset="0"/>
                <a:ea typeface="Calibri" panose="020F0502020204030204" pitchFamily="34" charset="0"/>
                <a:cs typeface="Calibri" panose="020F0502020204030204" pitchFamily="34" charset="0"/>
              </a:rPr>
            </a:br>
            <a:endParaRPr lang="el-GR"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Μηχανική Μάθηση</a:t>
            </a:r>
            <a:r>
              <a:rPr lang="el-GR" sz="2000" dirty="0">
                <a:latin typeface="Calibri" panose="020F0502020204030204" pitchFamily="34" charset="0"/>
                <a:ea typeface="Calibri" panose="020F0502020204030204" pitchFamily="34" charset="0"/>
                <a:cs typeface="Calibri" panose="020F0502020204030204" pitchFamily="34" charset="0"/>
              </a:rPr>
              <a:t>: Τα μοντέλα LSTM, SARIMA, και Prophet, χρησιμοποιούνται για την πρόβλεψη τιμών προϊόντων παρέχοντάς δυνατότητες βελτίωσης της ακρίβειας των προβλέψεων.</a:t>
            </a:r>
          </a:p>
          <a:p>
            <a:pPr rtl="0"/>
            <a:endParaRPr lang="el-GR" dirty="0">
              <a:latin typeface="Calibri" panose="020F0502020204030204" pitchFamily="34" charset="0"/>
              <a:ea typeface="Calibri" panose="020F0502020204030204" pitchFamily="34" charset="0"/>
              <a:cs typeface="Calibri" panose="020F0502020204030204" pitchFamily="34" charset="0"/>
            </a:endParaRPr>
          </a:p>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05</a:t>
            </a:r>
          </a:p>
        </p:txBody>
      </p:sp>
    </p:spTree>
    <p:extLst>
      <p:ext uri="{BB962C8B-B14F-4D97-AF65-F5344CB8AC3E}">
        <p14:creationId xmlns:p14="http://schemas.microsoft.com/office/powerpoint/2010/main" val="258086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804588" y="1055296"/>
            <a:ext cx="4690873"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Ανάλυση Δεδομένων </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1804588" y="1997839"/>
            <a:ext cx="7561209" cy="3139321"/>
          </a:xfrm>
          <a:prstGeom prst="rect">
            <a:avLst/>
          </a:prstGeom>
          <a:noFill/>
        </p:spPr>
        <p:txBody>
          <a:bodyPr wrap="square" rtlCol="0">
            <a:spAutoFit/>
          </a:bodyPr>
          <a:lstStyle/>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Συλλογή Δεδομένων</a:t>
            </a:r>
            <a:r>
              <a:rPr lang="el-GR" sz="2000" dirty="0">
                <a:latin typeface="Calibri" panose="020F0502020204030204" pitchFamily="34" charset="0"/>
                <a:ea typeface="Calibri" panose="020F0502020204030204" pitchFamily="34" charset="0"/>
                <a:cs typeface="Calibri" panose="020F0502020204030204" pitchFamily="34" charset="0"/>
              </a:rPr>
              <a:t>: Τα δεδομένα προέρχονται από την Ευρωπαϊκή Επιτροπή και το Εθνικό Ινστιτούτο Στατιστικής Ιταλίας.</a:t>
            </a:r>
          </a:p>
          <a:p>
            <a:pPr marL="285750" indent="-285750">
              <a:buFont typeface="Arial" panose="020B0604020202020204" pitchFamily="34" charset="0"/>
              <a:buChar char="•"/>
            </a:pPr>
            <a:endParaRPr lang="el-GR" sz="2000" b="1"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Προεπεξεργασία Δεδομένων</a:t>
            </a:r>
            <a:r>
              <a:rPr lang="el-GR" sz="2000" dirty="0">
                <a:latin typeface="Calibri" panose="020F0502020204030204" pitchFamily="34" charset="0"/>
                <a:ea typeface="Calibri" panose="020F0502020204030204" pitchFamily="34" charset="0"/>
                <a:cs typeface="Calibri" panose="020F0502020204030204" pitchFamily="34" charset="0"/>
              </a:rPr>
              <a:t>: Π</a:t>
            </a:r>
            <a:r>
              <a:rPr lang="el-GR" sz="2000" dirty="0">
                <a:effectLst/>
                <a:latin typeface="Calibri" panose="020F0502020204030204" pitchFamily="34" charset="0"/>
                <a:ea typeface="Times New Roman" panose="02020603050405020304" pitchFamily="18" charset="0"/>
              </a:rPr>
              <a:t>ραγματοποιήθηκε έλεγχος για την ύπαρξη ελλιπών τιμών σε όλα τα πεδία των δεδομένων. </a:t>
            </a:r>
          </a:p>
          <a:p>
            <a:pPr marL="285750" indent="-285750">
              <a:buFont typeface="Arial" panose="020B0604020202020204" pitchFamily="34" charset="0"/>
              <a:buChar char="•"/>
            </a:pPr>
            <a:endParaRPr lang="el-GR" sz="2000" b="1"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l-GR" sz="2000" b="1" dirty="0">
                <a:latin typeface="Calibri" panose="020F0502020204030204" pitchFamily="34" charset="0"/>
                <a:ea typeface="Calibri" panose="020F0502020204030204" pitchFamily="34" charset="0"/>
                <a:cs typeface="Calibri" panose="020F0502020204030204" pitchFamily="34" charset="0"/>
              </a:rPr>
              <a:t>Οπτικοποίηση Δεδομένων</a:t>
            </a:r>
            <a:r>
              <a:rPr lang="el-GR" sz="2000" dirty="0">
                <a:latin typeface="Calibri" panose="020F0502020204030204" pitchFamily="34" charset="0"/>
                <a:ea typeface="Calibri" panose="020F0502020204030204" pitchFamily="34" charset="0"/>
                <a:cs typeface="Calibri" panose="020F0502020204030204" pitchFamily="34" charset="0"/>
              </a:rPr>
              <a:t>: Δημιουργήθηκαν γραφήματα που απεικονίζουν τις τάσεις των τιμών με την πάροδο του χρόνου, επισημαίνοντας τις εποχικές και χρονικές διακυμάνσεις. </a:t>
            </a:r>
          </a:p>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06</a:t>
            </a:r>
          </a:p>
        </p:txBody>
      </p:sp>
    </p:spTree>
    <p:extLst>
      <p:ext uri="{BB962C8B-B14F-4D97-AF65-F5344CB8AC3E}">
        <p14:creationId xmlns:p14="http://schemas.microsoft.com/office/powerpoint/2010/main" val="3308044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806302" y="1053667"/>
            <a:ext cx="5330768" cy="606765"/>
          </a:xfrm>
        </p:spPr>
        <p:txBody>
          <a:bodyPr>
            <a:no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Οπτικοποίηση Δεδομένων (Μήλα)</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07</a:t>
            </a:r>
          </a:p>
        </p:txBody>
      </p:sp>
      <p:pic>
        <p:nvPicPr>
          <p:cNvPr id="5" name="Εικόνα 4" descr="Εικόνα που περιέχει κείμενο, στιγμιότυπο οθόνης, ορθογώνιο παραλληλόγραμμο, τετράγωνο&#10;&#10;Περιγραφή που δημιουργήθηκε αυτόματα">
            <a:extLst>
              <a:ext uri="{FF2B5EF4-FFF2-40B4-BE49-F238E27FC236}">
                <a16:creationId xmlns:a16="http://schemas.microsoft.com/office/drawing/2014/main" id="{25DD2470-8139-417C-E1C9-B49A5DF3F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6302" y="1992466"/>
            <a:ext cx="5036391" cy="4301455"/>
          </a:xfrm>
          <a:prstGeom prst="rect">
            <a:avLst/>
          </a:prstGeom>
        </p:spPr>
      </p:pic>
      <p:pic>
        <p:nvPicPr>
          <p:cNvPr id="8" name="Εικόνα 7" descr="Εικόνα που περιέχει διάγραμμα, γραμμή, γράφημα, κείμενο&#10;&#10;Περιγραφή που δημιουργήθηκε αυτόματα">
            <a:extLst>
              <a:ext uri="{FF2B5EF4-FFF2-40B4-BE49-F238E27FC236}">
                <a16:creationId xmlns:a16="http://schemas.microsoft.com/office/drawing/2014/main" id="{97F884E4-424C-BF44-3A5B-ACFD5520E4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05204" y="1"/>
            <a:ext cx="4686796" cy="3429000"/>
          </a:xfrm>
          <a:prstGeom prst="rect">
            <a:avLst/>
          </a:prstGeom>
        </p:spPr>
      </p:pic>
      <p:pic>
        <p:nvPicPr>
          <p:cNvPr id="13" name="Εικόνα 12" descr="Εικόνα που περιέχει κείμενο, γραμμή, διάγραμμα, γράφημα&#10;&#10;Περιγραφή που δημιουργήθηκε αυτόματα">
            <a:extLst>
              <a:ext uri="{FF2B5EF4-FFF2-40B4-BE49-F238E27FC236}">
                <a16:creationId xmlns:a16="http://schemas.microsoft.com/office/drawing/2014/main" id="{724ED0F7-2BE8-FDB3-0D48-1BEA1FDB03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05204" y="3428999"/>
            <a:ext cx="4686796" cy="3429000"/>
          </a:xfrm>
          <a:prstGeom prst="rect">
            <a:avLst/>
          </a:prstGeom>
        </p:spPr>
      </p:pic>
    </p:spTree>
    <p:extLst>
      <p:ext uri="{BB962C8B-B14F-4D97-AF65-F5344CB8AC3E}">
        <p14:creationId xmlns:p14="http://schemas.microsoft.com/office/powerpoint/2010/main" val="26344985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792712" y="1054466"/>
            <a:ext cx="5629366" cy="606765"/>
          </a:xfrm>
        </p:spPr>
        <p:txBody>
          <a:bodyPr>
            <a:normAutofit/>
          </a:bodyPr>
          <a:lstStyle/>
          <a:p>
            <a:r>
              <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rPr>
              <a:t>Οπτικοποίηση Δεδομένων (Αχλαδιά)</a:t>
            </a: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08</a:t>
            </a:r>
          </a:p>
        </p:txBody>
      </p:sp>
      <p:pic>
        <p:nvPicPr>
          <p:cNvPr id="8" name="Εικόνα 7">
            <a:extLst>
              <a:ext uri="{FF2B5EF4-FFF2-40B4-BE49-F238E27FC236}">
                <a16:creationId xmlns:a16="http://schemas.microsoft.com/office/drawing/2014/main" id="{97F884E4-424C-BF44-3A5B-ACFD5520E44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564582" y="3429000"/>
            <a:ext cx="4627418" cy="3429000"/>
          </a:xfrm>
          <a:prstGeom prst="rect">
            <a:avLst/>
          </a:prstGeom>
        </p:spPr>
      </p:pic>
      <p:pic>
        <p:nvPicPr>
          <p:cNvPr id="13" name="Εικόνα 12">
            <a:extLst>
              <a:ext uri="{FF2B5EF4-FFF2-40B4-BE49-F238E27FC236}">
                <a16:creationId xmlns:a16="http://schemas.microsoft.com/office/drawing/2014/main" id="{724ED0F7-2BE8-FDB3-0D48-1BEA1FDB035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564582" y="5100"/>
            <a:ext cx="4627418" cy="3423899"/>
          </a:xfrm>
          <a:prstGeom prst="rect">
            <a:avLst/>
          </a:prstGeom>
        </p:spPr>
      </p:pic>
      <p:pic>
        <p:nvPicPr>
          <p:cNvPr id="5" name="Εικόνα 4">
            <a:extLst>
              <a:ext uri="{FF2B5EF4-FFF2-40B4-BE49-F238E27FC236}">
                <a16:creationId xmlns:a16="http://schemas.microsoft.com/office/drawing/2014/main" id="{25DD2470-8139-417C-E1C9-B49A5DF3FD3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792712" y="1984911"/>
            <a:ext cx="5023723" cy="4313970"/>
          </a:xfrm>
          <a:prstGeom prst="rect">
            <a:avLst/>
          </a:prstGeom>
        </p:spPr>
      </p:pic>
    </p:spTree>
    <p:extLst>
      <p:ext uri="{BB962C8B-B14F-4D97-AF65-F5344CB8AC3E}">
        <p14:creationId xmlns:p14="http://schemas.microsoft.com/office/powerpoint/2010/main" val="28217368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Εικόνα που περιέχει κείμενο, στιγμιότυπο οθόνης, γράφημα, γραμμή&#10;&#10;Περιγραφή που δημιουργήθηκε αυτόματα">
            <a:extLst>
              <a:ext uri="{FF2B5EF4-FFF2-40B4-BE49-F238E27FC236}">
                <a16:creationId xmlns:a16="http://schemas.microsoft.com/office/drawing/2014/main" id="{B0A74DB2-EC79-7D62-A19B-74CB4DB41C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3905" y="1130191"/>
            <a:ext cx="6139543" cy="39113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Τίτλος 1">
            <a:extLst>
              <a:ext uri="{FF2B5EF4-FFF2-40B4-BE49-F238E27FC236}">
                <a16:creationId xmlns:a16="http://schemas.microsoft.com/office/drawing/2014/main" id="{E35897AD-3235-9A60-4E65-609D04C30315}"/>
              </a:ext>
            </a:extLst>
          </p:cNvPr>
          <p:cNvSpPr>
            <a:spLocks noGrp="1"/>
          </p:cNvSpPr>
          <p:nvPr>
            <p:ph type="title"/>
          </p:nvPr>
        </p:nvSpPr>
        <p:spPr>
          <a:xfrm>
            <a:off x="1935217" y="1209675"/>
            <a:ext cx="7332608" cy="606765"/>
          </a:xfrm>
        </p:spPr>
        <p:txBody>
          <a:bodyPr>
            <a:normAutofit/>
          </a:bodyPr>
          <a:lstStyle/>
          <a:p>
            <a:r>
              <a:rPr lang="en-US" sz="2800" b="1" dirty="0">
                <a:solidFill>
                  <a:schemeClr val="tx1"/>
                </a:solidFill>
                <a:latin typeface="Calibri" panose="020F0502020204030204" pitchFamily="34" charset="0"/>
                <a:ea typeface="Calibri" panose="020F0502020204030204" pitchFamily="34" charset="0"/>
                <a:cs typeface="Calibri" panose="020F0502020204030204" pitchFamily="34" charset="0"/>
              </a:rPr>
              <a:t>LSTM Model</a:t>
            </a:r>
            <a:endParaRPr lang="el-GR" sz="28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F69B7DB4-4999-B90B-27BE-34780A5ECBBB}"/>
              </a:ext>
            </a:extLst>
          </p:cNvPr>
          <p:cNvSpPr txBox="1"/>
          <p:nvPr/>
        </p:nvSpPr>
        <p:spPr>
          <a:xfrm>
            <a:off x="3238500" y="2495550"/>
            <a:ext cx="2190750" cy="369332"/>
          </a:xfrm>
          <a:prstGeom prst="rect">
            <a:avLst/>
          </a:prstGeom>
          <a:noFill/>
        </p:spPr>
        <p:txBody>
          <a:bodyPr wrap="square" rtlCol="0">
            <a:spAutoFit/>
          </a:bodyPr>
          <a:lstStyle/>
          <a:p>
            <a:endParaRPr lang="el-GR" dirty="0"/>
          </a:p>
        </p:txBody>
      </p:sp>
      <p:sp>
        <p:nvSpPr>
          <p:cNvPr id="11" name="TextBox 10">
            <a:extLst>
              <a:ext uri="{FF2B5EF4-FFF2-40B4-BE49-F238E27FC236}">
                <a16:creationId xmlns:a16="http://schemas.microsoft.com/office/drawing/2014/main" id="{50F84E80-9A59-1644-315A-59535C196A35}"/>
              </a:ext>
            </a:extLst>
          </p:cNvPr>
          <p:cNvSpPr txBox="1"/>
          <p:nvPr/>
        </p:nvSpPr>
        <p:spPr>
          <a:xfrm>
            <a:off x="431088" y="2680216"/>
            <a:ext cx="5170433" cy="2523768"/>
          </a:xfrm>
          <a:prstGeom prst="rect">
            <a:avLst/>
          </a:prstGeom>
          <a:noFill/>
        </p:spPr>
        <p:txBody>
          <a:bodyPr wrap="square" rtlCol="0">
            <a:spAutoFit/>
          </a:bodyPr>
          <a:lstStyle/>
          <a:p>
            <a:pPr marL="285750" indent="-285750">
              <a:buFont typeface="Arial" panose="020B0604020202020204" pitchFamily="34" charset="0"/>
              <a:buChar char="•"/>
            </a:pPr>
            <a:r>
              <a:rPr lang="el-GR" sz="2000" dirty="0">
                <a:latin typeface="Calibri" panose="020F0502020204030204" pitchFamily="34" charset="0"/>
                <a:ea typeface="Calibri" panose="020F0502020204030204" pitchFamily="34" charset="0"/>
                <a:cs typeface="Calibri" panose="020F0502020204030204" pitchFamily="34" charset="0"/>
              </a:rPr>
              <a:t>Το LSTM είναι αποτελεσματικό στη διαχείριση δεδομένων με μακροχρόνιες εξαρτήσεις, όπως οι χρονοσειρές τιμών προϊόντων. Μπορεί να αναγνωρίσει μοτίβα και να προβλέψει με ακρίβεια μελλοντικές τιμές, ακόμα και αν τα δεδομένα παρουσιάζουν θόρυβο ή μεταβλητότητα.</a:t>
            </a:r>
            <a:endParaRPr lang="en-US" sz="20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4DD245B-B763-610A-987A-F6079CEFF602}"/>
              </a:ext>
            </a:extLst>
          </p:cNvPr>
          <p:cNvSpPr txBox="1"/>
          <p:nvPr/>
        </p:nvSpPr>
        <p:spPr>
          <a:xfrm>
            <a:off x="0" y="6457890"/>
            <a:ext cx="1210164" cy="400110"/>
          </a:xfrm>
          <a:prstGeom prst="rect">
            <a:avLst/>
          </a:prstGeom>
          <a:noFill/>
        </p:spPr>
        <p:txBody>
          <a:bodyPr wrap="square" rtlCol="0">
            <a:spAutoFit/>
          </a:bodyPr>
          <a:lstStyle/>
          <a:p>
            <a:r>
              <a:rPr lang="el-GR" sz="2000" b="1" dirty="0">
                <a:solidFill>
                  <a:schemeClr val="bg1"/>
                </a:solidFill>
                <a:latin typeface="Calibri" panose="020F0502020204030204" pitchFamily="34" charset="0"/>
                <a:ea typeface="Calibri" panose="020F0502020204030204" pitchFamily="34" charset="0"/>
                <a:cs typeface="Calibri" panose="020F0502020204030204" pitchFamily="34" charset="0"/>
              </a:rPr>
              <a:t>09</a:t>
            </a:r>
          </a:p>
        </p:txBody>
      </p:sp>
    </p:spTree>
    <p:extLst>
      <p:ext uri="{BB962C8B-B14F-4D97-AF65-F5344CB8AC3E}">
        <p14:creationId xmlns:p14="http://schemas.microsoft.com/office/powerpoint/2010/main" val="25408385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heme/theme1.xml><?xml version="1.0" encoding="utf-8"?>
<a:theme xmlns:a="http://schemas.openxmlformats.org/drawingml/2006/main" name="Όψη">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Όψη">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Όψη">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Facet</Template>
  <TotalTime>1798</TotalTime>
  <Words>984</Words>
  <Application>Microsoft Office PowerPoint</Application>
  <PresentationFormat>Ευρεία οθόνη</PresentationFormat>
  <Paragraphs>195</Paragraphs>
  <Slides>19</Slides>
  <Notes>13</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19</vt:i4>
      </vt:variant>
    </vt:vector>
  </HeadingPairs>
  <TitlesOfParts>
    <vt:vector size="25" baseType="lpstr">
      <vt:lpstr>Aptos</vt:lpstr>
      <vt:lpstr>Arial</vt:lpstr>
      <vt:lpstr>Calibri</vt:lpstr>
      <vt:lpstr>Trebuchet MS</vt:lpstr>
      <vt:lpstr>Wingdings 3</vt:lpstr>
      <vt:lpstr>Όψη</vt:lpstr>
      <vt:lpstr>Δημιουργία Πληροφοριακού Συστήματος για την Πρόβλεψη Τιμών στον Πρωτογενή Τομέα</vt:lpstr>
      <vt:lpstr>Περιεχόμενα Παρουσίασης</vt:lpstr>
      <vt:lpstr>Εισαγωγή</vt:lpstr>
      <vt:lpstr>Στόχοι Έρευνας </vt:lpstr>
      <vt:lpstr>Βιβλιογραφική Ανασκόπηση </vt:lpstr>
      <vt:lpstr>Ανάλυση Δεδομένων </vt:lpstr>
      <vt:lpstr>Οπτικοποίηση Δεδομένων (Μήλα)</vt:lpstr>
      <vt:lpstr>Οπτικοποίηση Δεδομένων (Αχλαδιά)</vt:lpstr>
      <vt:lpstr>LSTM Model</vt:lpstr>
      <vt:lpstr>SARIMA Model</vt:lpstr>
      <vt:lpstr>PROPHET Model</vt:lpstr>
      <vt:lpstr>Αξιολόγηση Αλγορίθμων και Αποτελεσμάτων </vt:lpstr>
      <vt:lpstr>Ανάπτυξη Πληροφοριακού Συστήματος (1/4)</vt:lpstr>
      <vt:lpstr>Ανάπτυξη Πληροφοριακού Συστήματος (2/4)</vt:lpstr>
      <vt:lpstr>Ανάπτυξη Πληροφοριακού Συστήματος (3/4)</vt:lpstr>
      <vt:lpstr>Παρουσίαση του PowerPoint</vt:lpstr>
      <vt:lpstr>Συμπεράσματα </vt:lpstr>
      <vt:lpstr>Μελλοντικές Επεκτάσεις </vt:lpstr>
      <vt:lpstr>ΣΑΣ ΕΥΧΑΡΙΣΤΩ ΘΕΡΜΑ  ΓΙΑ ΤΗΝ ΠΡΟΣΟΧΗ ΣΑΣ!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Dominikos Papageorgiou</dc:creator>
  <cp:lastModifiedBy>Dominikos Papageorgiou</cp:lastModifiedBy>
  <cp:revision>10</cp:revision>
  <dcterms:created xsi:type="dcterms:W3CDTF">2024-09-09T20:46:51Z</dcterms:created>
  <dcterms:modified xsi:type="dcterms:W3CDTF">2024-09-30T16:52:06Z</dcterms:modified>
</cp:coreProperties>
</file>