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2" r:id="rId2"/>
    <p:sldId id="292" r:id="rId3"/>
    <p:sldId id="305" r:id="rId4"/>
    <p:sldId id="309" r:id="rId5"/>
    <p:sldId id="310" r:id="rId6"/>
    <p:sldId id="306" r:id="rId7"/>
    <p:sldId id="307" r:id="rId8"/>
    <p:sldId id="308" r:id="rId9"/>
    <p:sldId id="290" r:id="rId10"/>
    <p:sldId id="300" r:id="rId11"/>
    <p:sldId id="301" r:id="rId12"/>
    <p:sldId id="302" r:id="rId13"/>
    <p:sldId id="303" r:id="rId14"/>
    <p:sldId id="304" r:id="rId15"/>
    <p:sldId id="289" r:id="rId16"/>
    <p:sldId id="281" r:id="rId17"/>
    <p:sldId id="276" r:id="rId18"/>
    <p:sldId id="298" r:id="rId19"/>
    <p:sldId id="280" r:id="rId20"/>
    <p:sldId id="284" r:id="rId21"/>
    <p:sldId id="286" r:id="rId22"/>
    <p:sldId id="299" r:id="rId23"/>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04" autoAdjust="0"/>
    <p:restoredTop sz="94660"/>
  </p:normalViewPr>
  <p:slideViewPr>
    <p:cSldViewPr snapToGrid="0">
      <p:cViewPr varScale="1">
        <p:scale>
          <a:sx n="79" d="100"/>
          <a:sy n="79" d="100"/>
        </p:scale>
        <p:origin x="830" y="72"/>
      </p:cViewPr>
      <p:guideLst/>
    </p:cSldViewPr>
  </p:slideViewPr>
  <p:notesTextViewPr>
    <p:cViewPr>
      <p:scale>
        <a:sx n="1" d="1"/>
        <a:sy n="1" d="1"/>
      </p:scale>
      <p:origin x="0" y="0"/>
    </p:cViewPr>
  </p:notesTextViewPr>
  <p:sorterViewPr>
    <p:cViewPr>
      <p:scale>
        <a:sx n="100" d="100"/>
        <a:sy n="100" d="100"/>
      </p:scale>
      <p:origin x="0" y="-38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2">
  <dgm:title val=""/>
  <dgm:desc val=""/>
  <dgm:catLst>
    <dgm:cat type="accent4" pri="112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accent4"/>
    </dgm:fillClrLst>
    <dgm:linClrLst meth="repeat">
      <a:schemeClr val="lt1"/>
    </dgm:linClrLst>
    <dgm:effectClrLst/>
    <dgm:txLinClrLst/>
    <dgm:txFillClrLst/>
    <dgm:txEffectClrLst/>
  </dgm:styleLbl>
  <dgm:styleLbl name="alignNode1">
    <dgm:fillClrLst meth="repeat">
      <a:schemeClr val="accent4"/>
    </dgm:fillClrLst>
    <dgm:linClrLst meth="repeat">
      <a:schemeClr val="accent4"/>
    </dgm:linClrLst>
    <dgm:effectClrLst/>
    <dgm:txLinClrLst/>
    <dgm:txFillClrLst/>
    <dgm:txEffectClrLst/>
  </dgm:styleLbl>
  <dgm:styleLbl name="lnNode1">
    <dgm:fillClrLst meth="repeat">
      <a:schemeClr val="accent4"/>
    </dgm:fillClrLst>
    <dgm:linClrLst meth="repeat">
      <a:schemeClr val="lt1"/>
    </dgm:linClrLst>
    <dgm:effectClrLst/>
    <dgm:txLinClrLst/>
    <dgm:txFillClrLst/>
    <dgm:txEffectClrLst/>
  </dgm:styleLbl>
  <dgm:styleLbl name="vennNode1">
    <dgm:fillClrLst meth="repeat">
      <a:schemeClr val="accent4">
        <a:alpha val="50000"/>
      </a:schemeClr>
    </dgm:fillClrLst>
    <dgm:linClrLst meth="repeat">
      <a:schemeClr val="lt1"/>
    </dgm:linClrLst>
    <dgm:effectClrLst/>
    <dgm:txLinClrLst/>
    <dgm:txFillClrLst/>
    <dgm:txEffectClrLst/>
  </dgm:styleLbl>
  <dgm:styleLbl name="node2">
    <dgm:fillClrLst meth="repeat">
      <a:schemeClr val="accent4"/>
    </dgm:fillClrLst>
    <dgm:linClrLst meth="repeat">
      <a:schemeClr val="lt1"/>
    </dgm:linClrLst>
    <dgm:effectClrLst/>
    <dgm:txLinClrLst/>
    <dgm:txFillClrLst/>
    <dgm:txEffectClrLst/>
  </dgm:styleLbl>
  <dgm:styleLbl name="node3">
    <dgm:fillClrLst meth="repeat">
      <a:schemeClr val="accent4"/>
    </dgm:fillClrLst>
    <dgm:linClrLst meth="repeat">
      <a:schemeClr val="lt1"/>
    </dgm:linClrLst>
    <dgm:effectClrLst/>
    <dgm:txLinClrLst/>
    <dgm:txFillClrLst/>
    <dgm:txEffectClrLst/>
  </dgm:styleLbl>
  <dgm:styleLbl name="node4">
    <dgm:fillClrLst meth="repeat">
      <a:schemeClr val="accent4"/>
    </dgm:fillClrLst>
    <dgm:linClrLst meth="repeat">
      <a:schemeClr val="lt1"/>
    </dgm:linClrLst>
    <dgm:effectClrLst/>
    <dgm:txLinClrLst/>
    <dgm:txFillClrLst/>
    <dgm:txEffectClrLst/>
  </dgm:styleLbl>
  <dgm:styleLbl name="f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4">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4">
        <a:tint val="60000"/>
      </a:schemeClr>
    </dgm:fillClrLst>
    <dgm:linClrLst meth="repeat">
      <a:schemeClr val="accent4">
        <a:tint val="60000"/>
      </a:schemeClr>
    </dgm:linClrLst>
    <dgm:effectClrLst/>
    <dgm:txLinClrLst/>
    <dgm:txFillClrLst/>
    <dgm:txEffectClrLst/>
  </dgm:styleLbl>
  <dgm:styleLbl name="fgSibTrans2D1">
    <dgm:fillClrLst meth="repeat">
      <a:schemeClr val="accent4">
        <a:tint val="60000"/>
      </a:schemeClr>
    </dgm:fillClrLst>
    <dgm:linClrLst meth="repeat">
      <a:schemeClr val="accent4">
        <a:tint val="60000"/>
      </a:schemeClr>
    </dgm:linClrLst>
    <dgm:effectClrLst/>
    <dgm:txLinClrLst/>
    <dgm:txFillClrLst/>
    <dgm:txEffectClrLst/>
  </dgm:styleLbl>
  <dgm:styleLbl name="bgSibTrans2D1">
    <dgm:fillClrLst meth="repeat">
      <a:schemeClr val="accent4">
        <a:tint val="60000"/>
      </a:schemeClr>
    </dgm:fillClrLst>
    <dgm:linClrLst meth="repeat">
      <a:schemeClr val="accent4">
        <a:tint val="60000"/>
      </a:schemeClr>
    </dgm:linClrLst>
    <dgm:effectClrLst/>
    <dgm:txLinClrLst/>
    <dgm:txFillClrLst/>
    <dgm:txEffectClrLst/>
  </dgm:styleLbl>
  <dgm:styleLbl name="sibTrans1D1">
    <dgm:fillClrLst meth="repeat">
      <a:schemeClr val="accent4"/>
    </dgm:fillClrLst>
    <dgm:linClrLst meth="repeat">
      <a:schemeClr val="accent4"/>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dgm:linClrLst>
    <dgm:effectClrLst/>
    <dgm:txLinClrLst/>
    <dgm:txFillClrLst/>
    <dgm:txEffectClrLst/>
  </dgm:styleLbl>
  <dgm:styleLbl name="asst1">
    <dgm:fillClrLst meth="repeat">
      <a:schemeClr val="accent4"/>
    </dgm:fillClrLst>
    <dgm:linClrLst meth="repeat">
      <a:schemeClr val="lt1"/>
    </dgm:linClrLst>
    <dgm:effectClrLst/>
    <dgm:txLinClrLst/>
    <dgm:txFillClrLst/>
    <dgm:txEffectClrLst/>
  </dgm:styleLbl>
  <dgm:styleLbl name="asst2">
    <dgm:fillClrLst meth="repeat">
      <a:schemeClr val="accent4"/>
    </dgm:fillClrLst>
    <dgm:linClrLst meth="repeat">
      <a:schemeClr val="lt1"/>
    </dgm:linClrLst>
    <dgm:effectClrLst/>
    <dgm:txLinClrLst/>
    <dgm:txFillClrLst/>
    <dgm:txEffectClrLst/>
  </dgm:styleLbl>
  <dgm:styleLbl name="asst3">
    <dgm:fillClrLst meth="repeat">
      <a:schemeClr val="accent4"/>
    </dgm:fillClrLst>
    <dgm:linClrLst meth="repeat">
      <a:schemeClr val="lt1"/>
    </dgm:linClrLst>
    <dgm:effectClrLst/>
    <dgm:txLinClrLst/>
    <dgm:txFillClrLst/>
    <dgm:txEffectClrLst/>
  </dgm:styleLbl>
  <dgm:styleLbl name="asst4">
    <dgm:fillClrLst meth="repeat">
      <a:schemeClr val="accent4"/>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dgm:fillClrLst>
    <dgm:linClrLst meth="repeat">
      <a:schemeClr val="accent4"/>
    </dgm:linClrLst>
    <dgm:effectClrLst/>
    <dgm:txLinClrLst/>
    <dgm:txFillClrLst meth="repeat">
      <a:schemeClr val="lt1"/>
    </dgm:txFillClrLst>
    <dgm:txEffectClrLst/>
  </dgm:styleLbl>
  <dgm:styleLbl name="parChTrans2D3">
    <dgm:fillClrLst meth="repeat">
      <a:schemeClr val="accent4"/>
    </dgm:fillClrLst>
    <dgm:linClrLst meth="repeat">
      <a:schemeClr val="accent4"/>
    </dgm:linClrLst>
    <dgm:effectClrLst/>
    <dgm:txLinClrLst/>
    <dgm:txFillClrLst meth="repeat">
      <a:schemeClr val="lt1"/>
    </dgm:txFillClrLst>
    <dgm:txEffectClrLst/>
  </dgm:styleLbl>
  <dgm:styleLbl name="parChTrans2D4">
    <dgm:fillClrLst meth="repeat">
      <a:schemeClr val="accent4"/>
    </dgm:fillClrLst>
    <dgm:linClrLst meth="repeat">
      <a:schemeClr val="accent4"/>
    </dgm:linClrLst>
    <dgm:effectClrLst/>
    <dgm:txLinClrLst/>
    <dgm:txFillClrLst meth="repeat">
      <a:schemeClr val="lt1"/>
    </dgm:txFillClrLst>
    <dgm:txEffectClrLst/>
  </dgm:styleLbl>
  <dgm:styleLbl name="parChTrans1D1">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2">
    <dgm:fillClrLst meth="repeat">
      <a:schemeClr val="accent4"/>
    </dgm:fillClrLst>
    <dgm:linClrLst meth="repeat">
      <a:schemeClr val="accent4">
        <a:shade val="60000"/>
      </a:schemeClr>
    </dgm:linClrLst>
    <dgm:effectClrLst/>
    <dgm:txLinClrLst/>
    <dgm:txFillClrLst meth="repeat">
      <a:schemeClr val="tx1"/>
    </dgm:txFillClrLst>
    <dgm:txEffectClrLst/>
  </dgm:styleLbl>
  <dgm:styleLbl name="parChTrans1D3">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parChTrans1D4">
    <dgm:fillClrLst meth="repeat">
      <a:schemeClr val="accent4"/>
    </dgm:fillClrLst>
    <dgm:linClrLst meth="repeat">
      <a:schemeClr val="accent4">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solidFgAcc1">
    <dgm:fillClrLst meth="repeat">
      <a:schemeClr val="lt1"/>
    </dgm:fillClrLst>
    <dgm:linClrLst meth="repeat">
      <a:schemeClr val="accent4"/>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accent4"/>
    </dgm:linClrLst>
    <dgm:effectClrLst/>
    <dgm:txLinClrLst/>
    <dgm:txFillClrLst meth="repeat">
      <a:schemeClr val="dk1"/>
    </dgm:txFillClrLst>
    <dgm:txEffectClrLst/>
  </dgm:styleLbl>
  <dgm:styleLbl name="dkBgShp">
    <dgm:fillClrLst meth="repeat">
      <a:schemeClr val="accent4">
        <a:shade val="80000"/>
      </a:schemeClr>
    </dgm:fillClrLst>
    <dgm:linClrLst meth="repeat">
      <a:schemeClr val="accent4"/>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34DA41D-49AE-4D96-A36C-2DA9E33FF9FD}" type="doc">
      <dgm:prSet loTypeId="urn:microsoft.com/office/officeart/2005/8/layout/hierarchy1" loCatId="hierarchy" qsTypeId="urn:microsoft.com/office/officeart/2005/8/quickstyle/simple4" qsCatId="simple" csTypeId="urn:microsoft.com/office/officeart/2005/8/colors/accent4_2" csCatId="accent4" phldr="1"/>
      <dgm:spPr/>
      <dgm:t>
        <a:bodyPr/>
        <a:lstStyle/>
        <a:p>
          <a:endParaRPr lang="en-US"/>
        </a:p>
      </dgm:t>
    </dgm:pt>
    <dgm:pt modelId="{E0D67AC9-38C4-42B8-8FD3-507976A7277D}">
      <dgm:prSet/>
      <dgm:spPr/>
      <dgm:t>
        <a:bodyPr/>
        <a:lstStyle/>
        <a:p>
          <a:pPr algn="just">
            <a:lnSpc>
              <a:spcPct val="150000"/>
            </a:lnSpc>
          </a:pPr>
          <a:r>
            <a:rPr lang="el-GR" dirty="0">
              <a:latin typeface="Times New Roman" panose="02020603050405020304" pitchFamily="18" charset="0"/>
              <a:cs typeface="Times New Roman" panose="02020603050405020304" pitchFamily="18" charset="0"/>
            </a:rPr>
            <a:t>Στόχος της έρευνας αυτής, είναι η αξιολόγηση του επιπέδου συμμόρφωσης των επιλεγμένων ιστοτόπων, η προώθηση της έννοιας της προσβασιμότητας αλλά και η ενθάρρυνση για συνεχή βελτίωση της προσβασιμότητας του ψηφιακού περιεχομένου. </a:t>
          </a:r>
          <a:endParaRPr lang="en-US" dirty="0">
            <a:latin typeface="Times New Roman" panose="02020603050405020304" pitchFamily="18" charset="0"/>
            <a:cs typeface="Times New Roman" panose="02020603050405020304" pitchFamily="18" charset="0"/>
          </a:endParaRPr>
        </a:p>
      </dgm:t>
    </dgm:pt>
    <dgm:pt modelId="{18900351-6875-4717-BF7D-C3CE4B2D4D0F}" type="sibTrans" cxnId="{F35AA645-410B-4925-9AB3-37231FA5E773}">
      <dgm:prSet/>
      <dgm:spPr/>
      <dgm:t>
        <a:bodyPr/>
        <a:lstStyle/>
        <a:p>
          <a:endParaRPr lang="en-US"/>
        </a:p>
      </dgm:t>
    </dgm:pt>
    <dgm:pt modelId="{F14BAE8A-E06F-4AEF-ADD5-6F838305C33A}" type="parTrans" cxnId="{F35AA645-410B-4925-9AB3-37231FA5E773}">
      <dgm:prSet/>
      <dgm:spPr/>
      <dgm:t>
        <a:bodyPr/>
        <a:lstStyle/>
        <a:p>
          <a:endParaRPr lang="en-US"/>
        </a:p>
      </dgm:t>
    </dgm:pt>
    <dgm:pt modelId="{022CF845-DBA0-484A-89BB-F96EBDB18183}" type="pres">
      <dgm:prSet presAssocID="{C34DA41D-49AE-4D96-A36C-2DA9E33FF9FD}" presName="hierChild1" presStyleCnt="0">
        <dgm:presLayoutVars>
          <dgm:chPref val="1"/>
          <dgm:dir/>
          <dgm:animOne val="branch"/>
          <dgm:animLvl val="lvl"/>
          <dgm:resizeHandles/>
        </dgm:presLayoutVars>
      </dgm:prSet>
      <dgm:spPr/>
    </dgm:pt>
    <dgm:pt modelId="{2C34A8A3-422A-4D17-869F-F7592D38EFA1}" type="pres">
      <dgm:prSet presAssocID="{E0D67AC9-38C4-42B8-8FD3-507976A7277D}" presName="hierRoot1" presStyleCnt="0"/>
      <dgm:spPr/>
    </dgm:pt>
    <dgm:pt modelId="{40D4D909-F1FF-406D-BAA1-B3A9FB7C6F76}" type="pres">
      <dgm:prSet presAssocID="{E0D67AC9-38C4-42B8-8FD3-507976A7277D}" presName="composite" presStyleCnt="0"/>
      <dgm:spPr/>
    </dgm:pt>
    <dgm:pt modelId="{BA8CC565-CC70-4D63-9B72-C1BF1776AC06}" type="pres">
      <dgm:prSet presAssocID="{E0D67AC9-38C4-42B8-8FD3-507976A7277D}" presName="background" presStyleLbl="node0" presStyleIdx="0" presStyleCnt="1"/>
      <dgm:spPr>
        <a:solidFill>
          <a:schemeClr val="accent2"/>
        </a:solidFill>
      </dgm:spPr>
    </dgm:pt>
    <dgm:pt modelId="{1027AADC-5B51-4C33-A90F-6D7357A65335}" type="pres">
      <dgm:prSet presAssocID="{E0D67AC9-38C4-42B8-8FD3-507976A7277D}" presName="text" presStyleLbl="fgAcc0" presStyleIdx="0" presStyleCnt="1">
        <dgm:presLayoutVars>
          <dgm:chPref val="3"/>
        </dgm:presLayoutVars>
      </dgm:prSet>
      <dgm:spPr/>
    </dgm:pt>
    <dgm:pt modelId="{36A1188A-86DC-4087-B1AF-8828428F4BAF}" type="pres">
      <dgm:prSet presAssocID="{E0D67AC9-38C4-42B8-8FD3-507976A7277D}" presName="hierChild2" presStyleCnt="0"/>
      <dgm:spPr/>
    </dgm:pt>
  </dgm:ptLst>
  <dgm:cxnLst>
    <dgm:cxn modelId="{DD91F025-1093-4FE8-81B8-18EB930EE67F}" type="presOf" srcId="{C34DA41D-49AE-4D96-A36C-2DA9E33FF9FD}" destId="{022CF845-DBA0-484A-89BB-F96EBDB18183}" srcOrd="0" destOrd="0" presId="urn:microsoft.com/office/officeart/2005/8/layout/hierarchy1"/>
    <dgm:cxn modelId="{F35AA645-410B-4925-9AB3-37231FA5E773}" srcId="{C34DA41D-49AE-4D96-A36C-2DA9E33FF9FD}" destId="{E0D67AC9-38C4-42B8-8FD3-507976A7277D}" srcOrd="0" destOrd="0" parTransId="{F14BAE8A-E06F-4AEF-ADD5-6F838305C33A}" sibTransId="{18900351-6875-4717-BF7D-C3CE4B2D4D0F}"/>
    <dgm:cxn modelId="{1A9FB14B-DD78-45DC-A2B0-AB4CDCAF5489}" type="presOf" srcId="{E0D67AC9-38C4-42B8-8FD3-507976A7277D}" destId="{1027AADC-5B51-4C33-A90F-6D7357A65335}" srcOrd="0" destOrd="0" presId="urn:microsoft.com/office/officeart/2005/8/layout/hierarchy1"/>
    <dgm:cxn modelId="{8C6D60BE-2CB9-443E-A95F-881C30370B12}" type="presParOf" srcId="{022CF845-DBA0-484A-89BB-F96EBDB18183}" destId="{2C34A8A3-422A-4D17-869F-F7592D38EFA1}" srcOrd="0" destOrd="0" presId="urn:microsoft.com/office/officeart/2005/8/layout/hierarchy1"/>
    <dgm:cxn modelId="{ADA697D6-E6A8-4C70-8C7C-8ED51BA7C9C2}" type="presParOf" srcId="{2C34A8A3-422A-4D17-869F-F7592D38EFA1}" destId="{40D4D909-F1FF-406D-BAA1-B3A9FB7C6F76}" srcOrd="0" destOrd="0" presId="urn:microsoft.com/office/officeart/2005/8/layout/hierarchy1"/>
    <dgm:cxn modelId="{C7D103EC-52DD-4E50-8F12-9940CDB7C053}" type="presParOf" srcId="{40D4D909-F1FF-406D-BAA1-B3A9FB7C6F76}" destId="{BA8CC565-CC70-4D63-9B72-C1BF1776AC06}" srcOrd="0" destOrd="0" presId="urn:microsoft.com/office/officeart/2005/8/layout/hierarchy1"/>
    <dgm:cxn modelId="{8F94193D-FFEA-4B64-8C46-903E914511AB}" type="presParOf" srcId="{40D4D909-F1FF-406D-BAA1-B3A9FB7C6F76}" destId="{1027AADC-5B51-4C33-A90F-6D7357A65335}" srcOrd="1" destOrd="0" presId="urn:microsoft.com/office/officeart/2005/8/layout/hierarchy1"/>
    <dgm:cxn modelId="{A21C784D-3C10-445E-A001-2C7027286FB4}" type="presParOf" srcId="{2C34A8A3-422A-4D17-869F-F7592D38EFA1}" destId="{36A1188A-86DC-4087-B1AF-8828428F4BAF}" srcOrd="1" destOrd="0" presId="urn:microsoft.com/office/officeart/2005/8/layout/hierarchy1"/>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4E7B530-0A26-4FAA-B4D3-E27D79AC1863}" type="doc">
      <dgm:prSet loTypeId="urn:microsoft.com/office/officeart/2005/8/layout/process4" loCatId="process" qsTypeId="urn:microsoft.com/office/officeart/2005/8/quickstyle/simple1" qsCatId="simple" csTypeId="urn:microsoft.com/office/officeart/2005/8/colors/colorful1" csCatId="colorful" phldr="1"/>
      <dgm:spPr/>
      <dgm:t>
        <a:bodyPr/>
        <a:lstStyle/>
        <a:p>
          <a:endParaRPr lang="en-US"/>
        </a:p>
      </dgm:t>
    </dgm:pt>
    <dgm:pt modelId="{39CF1714-B3CF-430B-AA0F-0D3603A91B5D}">
      <dgm:prSet/>
      <dgm:spPr/>
      <dgm:t>
        <a:bodyPr/>
        <a:lstStyle/>
        <a:p>
          <a:r>
            <a:rPr lang="el-GR" dirty="0"/>
            <a:t>Αξιολόγηση περισσότερων ιστοτόπων ελληνικών ραδιοφωνικών σταθμών με την χρήση του εργαλείου αξιολόγησης ιστοσελίδων WAVE, αλλά και άλλων, παρόμοιων με αυτό εργαλείων. Στόχος είναι η σύγκριση των αποτελεσμάτων και η βαθύτερη μελέτη των αναφορών που θα προκύψουν σε κάθε περίπτωση. </a:t>
          </a:r>
          <a:endParaRPr lang="en-US" dirty="0"/>
        </a:p>
      </dgm:t>
    </dgm:pt>
    <dgm:pt modelId="{5D35C53E-19E7-4723-891C-A2485EF1F8D5}" type="parTrans" cxnId="{90B3D0E1-8AA7-4800-9544-C7272454B6AA}">
      <dgm:prSet/>
      <dgm:spPr/>
      <dgm:t>
        <a:bodyPr/>
        <a:lstStyle/>
        <a:p>
          <a:endParaRPr lang="en-US"/>
        </a:p>
      </dgm:t>
    </dgm:pt>
    <dgm:pt modelId="{52E7D5E5-4C53-4EE5-B1F3-EDEDD3387D67}" type="sibTrans" cxnId="{90B3D0E1-8AA7-4800-9544-C7272454B6AA}">
      <dgm:prSet/>
      <dgm:spPr/>
      <dgm:t>
        <a:bodyPr/>
        <a:lstStyle/>
        <a:p>
          <a:endParaRPr lang="en-US"/>
        </a:p>
      </dgm:t>
    </dgm:pt>
    <dgm:pt modelId="{46CC33A0-B469-479F-922C-251956B6826A}">
      <dgm:prSet/>
      <dgm:spPr/>
      <dgm:t>
        <a:bodyPr/>
        <a:lstStyle/>
        <a:p>
          <a:r>
            <a:rPr lang="el-GR" dirty="0"/>
            <a:t>Έρευνα με επίκεντρο την προσβασιμότητα στον ιστό μέσω κινητών συσκευών. Όλο και περισσότεροι χρήστες περιηγούνται καθημερινά στον ιστό από κινητές συσκευές. Επομένως, μια έρευνα για τη βελτίωση της προσβασιμότητας σε κινητές εφαρμογές και ιστοτόπους που προβάλλονται μέσω κινητών συσκευών, θα ήταν εξαιρετικά χρήσιμη και ενδιαφέρουσα.</a:t>
          </a:r>
          <a:endParaRPr lang="en-US" dirty="0"/>
        </a:p>
      </dgm:t>
    </dgm:pt>
    <dgm:pt modelId="{FCCBB369-E089-45CE-AC30-861F686EAC08}" type="parTrans" cxnId="{C7E322C9-2215-48BE-9DF1-A51FA5776988}">
      <dgm:prSet/>
      <dgm:spPr/>
      <dgm:t>
        <a:bodyPr/>
        <a:lstStyle/>
        <a:p>
          <a:endParaRPr lang="en-US"/>
        </a:p>
      </dgm:t>
    </dgm:pt>
    <dgm:pt modelId="{B2175DC5-A722-4487-86EB-EA971B832095}" type="sibTrans" cxnId="{C7E322C9-2215-48BE-9DF1-A51FA5776988}">
      <dgm:prSet/>
      <dgm:spPr/>
      <dgm:t>
        <a:bodyPr/>
        <a:lstStyle/>
        <a:p>
          <a:endParaRPr lang="en-US"/>
        </a:p>
      </dgm:t>
    </dgm:pt>
    <dgm:pt modelId="{B005A572-8858-4B09-99AC-750413B4A4BD}" type="pres">
      <dgm:prSet presAssocID="{34E7B530-0A26-4FAA-B4D3-E27D79AC1863}" presName="Name0" presStyleCnt="0">
        <dgm:presLayoutVars>
          <dgm:dir/>
          <dgm:animLvl val="lvl"/>
          <dgm:resizeHandles val="exact"/>
        </dgm:presLayoutVars>
      </dgm:prSet>
      <dgm:spPr/>
    </dgm:pt>
    <dgm:pt modelId="{69969BA7-6670-474D-9F91-0C5B14F957AD}" type="pres">
      <dgm:prSet presAssocID="{46CC33A0-B469-479F-922C-251956B6826A}" presName="boxAndChildren" presStyleCnt="0"/>
      <dgm:spPr/>
    </dgm:pt>
    <dgm:pt modelId="{7B349B9C-F493-44B8-BD42-4C5C81B97EEA}" type="pres">
      <dgm:prSet presAssocID="{46CC33A0-B469-479F-922C-251956B6826A}" presName="parentTextBox" presStyleLbl="node1" presStyleIdx="0" presStyleCnt="2"/>
      <dgm:spPr/>
    </dgm:pt>
    <dgm:pt modelId="{26645904-0E56-4ED1-BE2A-CC095F0AC62F}" type="pres">
      <dgm:prSet presAssocID="{52E7D5E5-4C53-4EE5-B1F3-EDEDD3387D67}" presName="sp" presStyleCnt="0"/>
      <dgm:spPr/>
    </dgm:pt>
    <dgm:pt modelId="{60A60844-990A-43D5-BF26-E9E956D4046D}" type="pres">
      <dgm:prSet presAssocID="{39CF1714-B3CF-430B-AA0F-0D3603A91B5D}" presName="arrowAndChildren" presStyleCnt="0"/>
      <dgm:spPr/>
    </dgm:pt>
    <dgm:pt modelId="{F81C17B5-77B0-4CE9-A938-87A454D6BC0F}" type="pres">
      <dgm:prSet presAssocID="{39CF1714-B3CF-430B-AA0F-0D3603A91B5D}" presName="parentTextArrow" presStyleLbl="node1" presStyleIdx="1" presStyleCnt="2"/>
      <dgm:spPr/>
    </dgm:pt>
  </dgm:ptLst>
  <dgm:cxnLst>
    <dgm:cxn modelId="{D3B2F247-1795-46B0-8299-2B9357FF36A0}" type="presOf" srcId="{46CC33A0-B469-479F-922C-251956B6826A}" destId="{7B349B9C-F493-44B8-BD42-4C5C81B97EEA}" srcOrd="0" destOrd="0" presId="urn:microsoft.com/office/officeart/2005/8/layout/process4"/>
    <dgm:cxn modelId="{C7E322C9-2215-48BE-9DF1-A51FA5776988}" srcId="{34E7B530-0A26-4FAA-B4D3-E27D79AC1863}" destId="{46CC33A0-B469-479F-922C-251956B6826A}" srcOrd="1" destOrd="0" parTransId="{FCCBB369-E089-45CE-AC30-861F686EAC08}" sibTransId="{B2175DC5-A722-4487-86EB-EA971B832095}"/>
    <dgm:cxn modelId="{A570A5D2-19A6-43DF-9102-637AC1B1725C}" type="presOf" srcId="{34E7B530-0A26-4FAA-B4D3-E27D79AC1863}" destId="{B005A572-8858-4B09-99AC-750413B4A4BD}" srcOrd="0" destOrd="0" presId="urn:microsoft.com/office/officeart/2005/8/layout/process4"/>
    <dgm:cxn modelId="{B0A84FDF-8C59-4AB8-A16B-E5096AE77B20}" type="presOf" srcId="{39CF1714-B3CF-430B-AA0F-0D3603A91B5D}" destId="{F81C17B5-77B0-4CE9-A938-87A454D6BC0F}" srcOrd="0" destOrd="0" presId="urn:microsoft.com/office/officeart/2005/8/layout/process4"/>
    <dgm:cxn modelId="{90B3D0E1-8AA7-4800-9544-C7272454B6AA}" srcId="{34E7B530-0A26-4FAA-B4D3-E27D79AC1863}" destId="{39CF1714-B3CF-430B-AA0F-0D3603A91B5D}" srcOrd="0" destOrd="0" parTransId="{5D35C53E-19E7-4723-891C-A2485EF1F8D5}" sibTransId="{52E7D5E5-4C53-4EE5-B1F3-EDEDD3387D67}"/>
    <dgm:cxn modelId="{FC30212A-A1E3-41C6-ADC2-A6D07FE6596A}" type="presParOf" srcId="{B005A572-8858-4B09-99AC-750413B4A4BD}" destId="{69969BA7-6670-474D-9F91-0C5B14F957AD}" srcOrd="0" destOrd="0" presId="urn:microsoft.com/office/officeart/2005/8/layout/process4"/>
    <dgm:cxn modelId="{54146276-CEA6-435A-B1A0-CF02D2956809}" type="presParOf" srcId="{69969BA7-6670-474D-9F91-0C5B14F957AD}" destId="{7B349B9C-F493-44B8-BD42-4C5C81B97EEA}" srcOrd="0" destOrd="0" presId="urn:microsoft.com/office/officeart/2005/8/layout/process4"/>
    <dgm:cxn modelId="{695DA9E4-7A22-4157-820E-D068840F3AB9}" type="presParOf" srcId="{B005A572-8858-4B09-99AC-750413B4A4BD}" destId="{26645904-0E56-4ED1-BE2A-CC095F0AC62F}" srcOrd="1" destOrd="0" presId="urn:microsoft.com/office/officeart/2005/8/layout/process4"/>
    <dgm:cxn modelId="{4275D989-5EB1-41E6-BCC1-9C1AD0A6BAB9}" type="presParOf" srcId="{B005A572-8858-4B09-99AC-750413B4A4BD}" destId="{60A60844-990A-43D5-BF26-E9E956D4046D}" srcOrd="2" destOrd="0" presId="urn:microsoft.com/office/officeart/2005/8/layout/process4"/>
    <dgm:cxn modelId="{3C5F6C87-FC59-47D2-9D15-889EA93D02A3}" type="presParOf" srcId="{60A60844-990A-43D5-BF26-E9E956D4046D}" destId="{F81C17B5-77B0-4CE9-A938-87A454D6BC0F}"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44158F2-91C3-4F17-9276-CC1994D1962C}"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53FBCAAB-10C2-4F76-911E-46B70AF428C7}">
      <dgm:prSet/>
      <dgm:spPr/>
      <dgm:t>
        <a:bodyPr/>
        <a:lstStyle/>
        <a:p>
          <a:r>
            <a:rPr lang="el-GR" dirty="0"/>
            <a:t>Οι υποστηρικτικές, ή αλλιώς βοηθητικές τεχνολογίες επιτρέπουν στα άτομα που αντιμετωπίζουν δυσκολίες την ισότιμη πρόσβαση και αξιοποίηση των δυνατοτήτων του διαδικτύου με τη χρήση ειδικά τροποποιημένων εξαρτημάτων και λογισμικών υπολογιστή (Αβούρης, Κατσάνος, Τσέλιος, &amp; Μουστάκας, 2015). </a:t>
          </a:r>
          <a:endParaRPr lang="en-US" dirty="0"/>
        </a:p>
      </dgm:t>
    </dgm:pt>
    <dgm:pt modelId="{212BAB90-136E-4F52-890C-14C08F04359B}" type="parTrans" cxnId="{CD4250B7-7350-4E7B-BABB-44F11C1CB74B}">
      <dgm:prSet/>
      <dgm:spPr/>
      <dgm:t>
        <a:bodyPr/>
        <a:lstStyle/>
        <a:p>
          <a:endParaRPr lang="en-US"/>
        </a:p>
      </dgm:t>
    </dgm:pt>
    <dgm:pt modelId="{C507629F-6A43-4F76-B9EE-8ACF75975EDC}" type="sibTrans" cxnId="{CD4250B7-7350-4E7B-BABB-44F11C1CB74B}">
      <dgm:prSet/>
      <dgm:spPr/>
      <dgm:t>
        <a:bodyPr/>
        <a:lstStyle/>
        <a:p>
          <a:endParaRPr lang="en-US"/>
        </a:p>
      </dgm:t>
    </dgm:pt>
    <dgm:pt modelId="{AE12C0C2-630B-47CB-8912-EB23EF74D4C1}">
      <dgm:prSet/>
      <dgm:spPr/>
      <dgm:t>
        <a:bodyPr/>
        <a:lstStyle/>
        <a:p>
          <a:r>
            <a:rPr lang="el-GR" dirty="0"/>
            <a:t>Υπάρχουν διάφοροι τύποι υποστηρικτικών τεχνολογιών που μπορούν να βοηθήσουν τόσο τους ηλικιωμένους όσο και τα άτομα με αναπηρίες στη χρήση τεχνολογίας, κυρίως υπολογιστών (Αβούρης, Κατσάνος, Τσέλιος, &amp; Μουστάκας, 2015). </a:t>
          </a:r>
        </a:p>
      </dgm:t>
    </dgm:pt>
    <dgm:pt modelId="{2481A7E1-7C99-4870-8348-817EC17E1D69}" type="parTrans" cxnId="{63A24C92-CDE4-49B0-8CF5-68A1B6E946DB}">
      <dgm:prSet/>
      <dgm:spPr/>
      <dgm:t>
        <a:bodyPr/>
        <a:lstStyle/>
        <a:p>
          <a:endParaRPr lang="en-US"/>
        </a:p>
      </dgm:t>
    </dgm:pt>
    <dgm:pt modelId="{64767388-8CB0-48C9-91CB-C8F1B076F457}" type="sibTrans" cxnId="{63A24C92-CDE4-49B0-8CF5-68A1B6E946DB}">
      <dgm:prSet/>
      <dgm:spPr/>
      <dgm:t>
        <a:bodyPr/>
        <a:lstStyle/>
        <a:p>
          <a:endParaRPr lang="en-US"/>
        </a:p>
      </dgm:t>
    </dgm:pt>
    <dgm:pt modelId="{E1C358BB-2D33-47E1-9205-2AE0FD9D7C3E}" type="pres">
      <dgm:prSet presAssocID="{D44158F2-91C3-4F17-9276-CC1994D1962C}" presName="hierChild1" presStyleCnt="0">
        <dgm:presLayoutVars>
          <dgm:chPref val="1"/>
          <dgm:dir/>
          <dgm:animOne val="branch"/>
          <dgm:animLvl val="lvl"/>
          <dgm:resizeHandles/>
        </dgm:presLayoutVars>
      </dgm:prSet>
      <dgm:spPr/>
    </dgm:pt>
    <dgm:pt modelId="{0DF43BDF-1CD5-4BC8-B9E2-7C43CFEE1569}" type="pres">
      <dgm:prSet presAssocID="{53FBCAAB-10C2-4F76-911E-46B70AF428C7}" presName="hierRoot1" presStyleCnt="0"/>
      <dgm:spPr/>
    </dgm:pt>
    <dgm:pt modelId="{D43346EE-9F69-4116-8FD9-8608362521A5}" type="pres">
      <dgm:prSet presAssocID="{53FBCAAB-10C2-4F76-911E-46B70AF428C7}" presName="composite" presStyleCnt="0"/>
      <dgm:spPr/>
    </dgm:pt>
    <dgm:pt modelId="{41EAF9D7-1FD0-48F9-852A-821EA932E103}" type="pres">
      <dgm:prSet presAssocID="{53FBCAAB-10C2-4F76-911E-46B70AF428C7}" presName="background" presStyleLbl="node0" presStyleIdx="0" presStyleCnt="2"/>
      <dgm:spPr/>
    </dgm:pt>
    <dgm:pt modelId="{F25BA75B-9A1A-4F87-BB99-AA040C2A673D}" type="pres">
      <dgm:prSet presAssocID="{53FBCAAB-10C2-4F76-911E-46B70AF428C7}" presName="text" presStyleLbl="fgAcc0" presStyleIdx="0" presStyleCnt="2">
        <dgm:presLayoutVars>
          <dgm:chPref val="3"/>
        </dgm:presLayoutVars>
      </dgm:prSet>
      <dgm:spPr/>
    </dgm:pt>
    <dgm:pt modelId="{7BF2A097-2A28-4E4B-87C6-F63DAEBD3BD1}" type="pres">
      <dgm:prSet presAssocID="{53FBCAAB-10C2-4F76-911E-46B70AF428C7}" presName="hierChild2" presStyleCnt="0"/>
      <dgm:spPr/>
    </dgm:pt>
    <dgm:pt modelId="{4BB1D4CF-4EA4-4204-9771-CCAFBFD28D2D}" type="pres">
      <dgm:prSet presAssocID="{AE12C0C2-630B-47CB-8912-EB23EF74D4C1}" presName="hierRoot1" presStyleCnt="0"/>
      <dgm:spPr/>
    </dgm:pt>
    <dgm:pt modelId="{63FDE5A3-6AAB-497E-BD4F-B21C937D2C4B}" type="pres">
      <dgm:prSet presAssocID="{AE12C0C2-630B-47CB-8912-EB23EF74D4C1}" presName="composite" presStyleCnt="0"/>
      <dgm:spPr/>
    </dgm:pt>
    <dgm:pt modelId="{E1E557D5-67AA-425C-A552-A41AD62F454A}" type="pres">
      <dgm:prSet presAssocID="{AE12C0C2-630B-47CB-8912-EB23EF74D4C1}" presName="background" presStyleLbl="node0" presStyleIdx="1" presStyleCnt="2"/>
      <dgm:spPr/>
    </dgm:pt>
    <dgm:pt modelId="{0F374819-6E4E-4015-AACF-8A44265E2CCB}" type="pres">
      <dgm:prSet presAssocID="{AE12C0C2-630B-47CB-8912-EB23EF74D4C1}" presName="text" presStyleLbl="fgAcc0" presStyleIdx="1" presStyleCnt="2">
        <dgm:presLayoutVars>
          <dgm:chPref val="3"/>
        </dgm:presLayoutVars>
      </dgm:prSet>
      <dgm:spPr/>
    </dgm:pt>
    <dgm:pt modelId="{049973AC-67D1-4303-A9B1-D1081D8C2BBD}" type="pres">
      <dgm:prSet presAssocID="{AE12C0C2-630B-47CB-8912-EB23EF74D4C1}" presName="hierChild2" presStyleCnt="0"/>
      <dgm:spPr/>
    </dgm:pt>
  </dgm:ptLst>
  <dgm:cxnLst>
    <dgm:cxn modelId="{0825F00A-01AC-4393-A455-01453A28E124}" type="presOf" srcId="{53FBCAAB-10C2-4F76-911E-46B70AF428C7}" destId="{F25BA75B-9A1A-4F87-BB99-AA040C2A673D}" srcOrd="0" destOrd="0" presId="urn:microsoft.com/office/officeart/2005/8/layout/hierarchy1"/>
    <dgm:cxn modelId="{6953E23B-2253-4E82-A011-C24437D8EE23}" type="presOf" srcId="{AE12C0C2-630B-47CB-8912-EB23EF74D4C1}" destId="{0F374819-6E4E-4015-AACF-8A44265E2CCB}" srcOrd="0" destOrd="0" presId="urn:microsoft.com/office/officeart/2005/8/layout/hierarchy1"/>
    <dgm:cxn modelId="{64197A50-1EA2-4DC6-93FA-D4DF285F3D65}" type="presOf" srcId="{D44158F2-91C3-4F17-9276-CC1994D1962C}" destId="{E1C358BB-2D33-47E1-9205-2AE0FD9D7C3E}" srcOrd="0" destOrd="0" presId="urn:microsoft.com/office/officeart/2005/8/layout/hierarchy1"/>
    <dgm:cxn modelId="{63A24C92-CDE4-49B0-8CF5-68A1B6E946DB}" srcId="{D44158F2-91C3-4F17-9276-CC1994D1962C}" destId="{AE12C0C2-630B-47CB-8912-EB23EF74D4C1}" srcOrd="1" destOrd="0" parTransId="{2481A7E1-7C99-4870-8348-817EC17E1D69}" sibTransId="{64767388-8CB0-48C9-91CB-C8F1B076F457}"/>
    <dgm:cxn modelId="{CD4250B7-7350-4E7B-BABB-44F11C1CB74B}" srcId="{D44158F2-91C3-4F17-9276-CC1994D1962C}" destId="{53FBCAAB-10C2-4F76-911E-46B70AF428C7}" srcOrd="0" destOrd="0" parTransId="{212BAB90-136E-4F52-890C-14C08F04359B}" sibTransId="{C507629F-6A43-4F76-B9EE-8ACF75975EDC}"/>
    <dgm:cxn modelId="{9D1CBB74-63E3-41E8-BDE5-7032DB458A40}" type="presParOf" srcId="{E1C358BB-2D33-47E1-9205-2AE0FD9D7C3E}" destId="{0DF43BDF-1CD5-4BC8-B9E2-7C43CFEE1569}" srcOrd="0" destOrd="0" presId="urn:microsoft.com/office/officeart/2005/8/layout/hierarchy1"/>
    <dgm:cxn modelId="{090DBDBF-1948-4787-B232-CDC8601713DA}" type="presParOf" srcId="{0DF43BDF-1CD5-4BC8-B9E2-7C43CFEE1569}" destId="{D43346EE-9F69-4116-8FD9-8608362521A5}" srcOrd="0" destOrd="0" presId="urn:microsoft.com/office/officeart/2005/8/layout/hierarchy1"/>
    <dgm:cxn modelId="{02AE1C8A-C556-45EA-BE60-BC3F2FC46FB3}" type="presParOf" srcId="{D43346EE-9F69-4116-8FD9-8608362521A5}" destId="{41EAF9D7-1FD0-48F9-852A-821EA932E103}" srcOrd="0" destOrd="0" presId="urn:microsoft.com/office/officeart/2005/8/layout/hierarchy1"/>
    <dgm:cxn modelId="{AADF6B7D-65EB-4C32-9BE1-56EA843E60EF}" type="presParOf" srcId="{D43346EE-9F69-4116-8FD9-8608362521A5}" destId="{F25BA75B-9A1A-4F87-BB99-AA040C2A673D}" srcOrd="1" destOrd="0" presId="urn:microsoft.com/office/officeart/2005/8/layout/hierarchy1"/>
    <dgm:cxn modelId="{2EFE1948-DE1E-48BA-841D-07C4A9A07A16}" type="presParOf" srcId="{0DF43BDF-1CD5-4BC8-B9E2-7C43CFEE1569}" destId="{7BF2A097-2A28-4E4B-87C6-F63DAEBD3BD1}" srcOrd="1" destOrd="0" presId="urn:microsoft.com/office/officeart/2005/8/layout/hierarchy1"/>
    <dgm:cxn modelId="{34CCB33B-1FB3-4761-ACCD-DE1EB9A4F561}" type="presParOf" srcId="{E1C358BB-2D33-47E1-9205-2AE0FD9D7C3E}" destId="{4BB1D4CF-4EA4-4204-9771-CCAFBFD28D2D}" srcOrd="1" destOrd="0" presId="urn:microsoft.com/office/officeart/2005/8/layout/hierarchy1"/>
    <dgm:cxn modelId="{B35EDA9C-6FBD-48E1-9482-383C47453488}" type="presParOf" srcId="{4BB1D4CF-4EA4-4204-9771-CCAFBFD28D2D}" destId="{63FDE5A3-6AAB-497E-BD4F-B21C937D2C4B}" srcOrd="0" destOrd="0" presId="urn:microsoft.com/office/officeart/2005/8/layout/hierarchy1"/>
    <dgm:cxn modelId="{BB36C2D9-4C9F-486F-8A55-46354EF12C4B}" type="presParOf" srcId="{63FDE5A3-6AAB-497E-BD4F-B21C937D2C4B}" destId="{E1E557D5-67AA-425C-A552-A41AD62F454A}" srcOrd="0" destOrd="0" presId="urn:microsoft.com/office/officeart/2005/8/layout/hierarchy1"/>
    <dgm:cxn modelId="{B80FF8EF-8934-498A-8EC8-E26E73897EF0}" type="presParOf" srcId="{63FDE5A3-6AAB-497E-BD4F-B21C937D2C4B}" destId="{0F374819-6E4E-4015-AACF-8A44265E2CCB}" srcOrd="1" destOrd="0" presId="urn:microsoft.com/office/officeart/2005/8/layout/hierarchy1"/>
    <dgm:cxn modelId="{0A67E1B1-8CDB-456F-A395-B77547EDC4E3}" type="presParOf" srcId="{4BB1D4CF-4EA4-4204-9771-CCAFBFD28D2D}" destId="{049973AC-67D1-4303-A9B1-D1081D8C2BBD}"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22624EC-8EB0-43C8-A484-1B5334FB7EBF}" type="doc">
      <dgm:prSet loTypeId="urn:microsoft.com/office/officeart/2005/8/layout/cycle8" loCatId="cycle" qsTypeId="urn:microsoft.com/office/officeart/2005/8/quickstyle/simple1" qsCatId="simple" csTypeId="urn:microsoft.com/office/officeart/2005/8/colors/accent1_2" csCatId="accent1" phldr="1"/>
      <dgm:spPr/>
      <dgm:t>
        <a:bodyPr/>
        <a:lstStyle/>
        <a:p>
          <a:endParaRPr lang="en-US"/>
        </a:p>
      </dgm:t>
    </dgm:pt>
    <dgm:pt modelId="{625F1670-FE24-484A-BF59-B3B8CC8235D2}">
      <dgm:prSet/>
      <dgm:spPr/>
      <dgm:t>
        <a:bodyPr/>
        <a:lstStyle/>
        <a:p>
          <a:r>
            <a:rPr lang="el-GR" dirty="0"/>
            <a:t>Οι Αναγνώστες οθόνης</a:t>
          </a:r>
          <a:endParaRPr lang="en-US" dirty="0"/>
        </a:p>
      </dgm:t>
    </dgm:pt>
    <dgm:pt modelId="{CC57B96A-3C07-4FCE-9BAB-5F35B668AA15}" type="parTrans" cxnId="{C3700373-30FA-46F3-AA5A-56C6B7922874}">
      <dgm:prSet/>
      <dgm:spPr/>
      <dgm:t>
        <a:bodyPr/>
        <a:lstStyle/>
        <a:p>
          <a:endParaRPr lang="en-US"/>
        </a:p>
      </dgm:t>
    </dgm:pt>
    <dgm:pt modelId="{7BD424BD-EC8E-4074-A983-D200C119CFC6}" type="sibTrans" cxnId="{C3700373-30FA-46F3-AA5A-56C6B7922874}">
      <dgm:prSet/>
      <dgm:spPr/>
      <dgm:t>
        <a:bodyPr/>
        <a:lstStyle/>
        <a:p>
          <a:endParaRPr lang="en-US"/>
        </a:p>
      </dgm:t>
    </dgm:pt>
    <dgm:pt modelId="{57290B77-8180-49F3-8598-A5C3A8FFDD11}">
      <dgm:prSet/>
      <dgm:spPr/>
      <dgm:t>
        <a:bodyPr/>
        <a:lstStyle/>
        <a:p>
          <a:r>
            <a:rPr lang="el-GR" dirty="0"/>
            <a:t>Τα συστήματα αναγνώρισης ομιλίας</a:t>
          </a:r>
          <a:endParaRPr lang="en-US" dirty="0"/>
        </a:p>
      </dgm:t>
    </dgm:pt>
    <dgm:pt modelId="{6593F281-1D62-40A5-AE09-4901D998070D}" type="parTrans" cxnId="{8CDAFEAD-B0D1-44DC-A785-89740BFF05F8}">
      <dgm:prSet/>
      <dgm:spPr/>
      <dgm:t>
        <a:bodyPr/>
        <a:lstStyle/>
        <a:p>
          <a:endParaRPr lang="en-US"/>
        </a:p>
      </dgm:t>
    </dgm:pt>
    <dgm:pt modelId="{B38B9D31-136C-49F6-9452-A109B57E09D6}" type="sibTrans" cxnId="{8CDAFEAD-B0D1-44DC-A785-89740BFF05F8}">
      <dgm:prSet/>
      <dgm:spPr/>
      <dgm:t>
        <a:bodyPr/>
        <a:lstStyle/>
        <a:p>
          <a:endParaRPr lang="en-US"/>
        </a:p>
      </dgm:t>
    </dgm:pt>
    <dgm:pt modelId="{526E05A6-4DEA-49E3-9704-387D52A02935}">
      <dgm:prSet/>
      <dgm:spPr/>
      <dgm:t>
        <a:bodyPr/>
        <a:lstStyle/>
        <a:p>
          <a:r>
            <a:rPr lang="el-GR" dirty="0"/>
            <a:t>Οι μεγεθυντές οθόνης</a:t>
          </a:r>
          <a:endParaRPr lang="en-US" dirty="0"/>
        </a:p>
      </dgm:t>
    </dgm:pt>
    <dgm:pt modelId="{9E45653F-CD70-4A3C-BF25-5D629297FBA8}" type="parTrans" cxnId="{7E874751-8610-4996-93B2-32F20E992031}">
      <dgm:prSet/>
      <dgm:spPr/>
      <dgm:t>
        <a:bodyPr/>
        <a:lstStyle/>
        <a:p>
          <a:endParaRPr lang="en-US"/>
        </a:p>
      </dgm:t>
    </dgm:pt>
    <dgm:pt modelId="{A8867644-3CBC-464C-B672-40A6DC9975C5}" type="sibTrans" cxnId="{7E874751-8610-4996-93B2-32F20E992031}">
      <dgm:prSet/>
      <dgm:spPr/>
      <dgm:t>
        <a:bodyPr/>
        <a:lstStyle/>
        <a:p>
          <a:endParaRPr lang="en-US"/>
        </a:p>
      </dgm:t>
    </dgm:pt>
    <dgm:pt modelId="{B4B36E2D-3D68-4A3B-BAE2-5E0A21F27116}">
      <dgm:prSet/>
      <dgm:spPr/>
      <dgm:t>
        <a:bodyPr/>
        <a:lstStyle/>
        <a:p>
          <a:r>
            <a:rPr lang="el-GR" dirty="0"/>
            <a:t>Οι συσκευές Μπράιγ</a:t>
          </a:r>
          <a:endParaRPr lang="en-US" dirty="0"/>
        </a:p>
      </dgm:t>
    </dgm:pt>
    <dgm:pt modelId="{D040CDED-5195-46BD-9681-5A6E966DD924}" type="parTrans" cxnId="{26D787CA-8326-4C9A-A17E-89DFA2DC268E}">
      <dgm:prSet/>
      <dgm:spPr/>
      <dgm:t>
        <a:bodyPr/>
        <a:lstStyle/>
        <a:p>
          <a:endParaRPr lang="en-US"/>
        </a:p>
      </dgm:t>
    </dgm:pt>
    <dgm:pt modelId="{96BAFCCB-08AF-47A5-A357-AB2BE2D5C8DC}" type="sibTrans" cxnId="{26D787CA-8326-4C9A-A17E-89DFA2DC268E}">
      <dgm:prSet/>
      <dgm:spPr/>
      <dgm:t>
        <a:bodyPr/>
        <a:lstStyle/>
        <a:p>
          <a:endParaRPr lang="en-US"/>
        </a:p>
      </dgm:t>
    </dgm:pt>
    <dgm:pt modelId="{CBA90C61-46A9-4A58-BA93-751ABA455F5E}">
      <dgm:prSet/>
      <dgm:spPr/>
      <dgm:t>
        <a:bodyPr/>
        <a:lstStyle/>
        <a:p>
          <a:r>
            <a:rPr lang="el-GR" dirty="0"/>
            <a:t>Τα εναλλακτικά πληκτρολόγια ή διακόπτες</a:t>
          </a:r>
          <a:endParaRPr lang="en-US" dirty="0"/>
        </a:p>
      </dgm:t>
    </dgm:pt>
    <dgm:pt modelId="{3BDCF074-8ABC-4955-8A57-3784D5D9717D}" type="parTrans" cxnId="{80248699-FEC8-423F-B067-19574355A6A9}">
      <dgm:prSet/>
      <dgm:spPr/>
      <dgm:t>
        <a:bodyPr/>
        <a:lstStyle/>
        <a:p>
          <a:endParaRPr lang="en-US"/>
        </a:p>
      </dgm:t>
    </dgm:pt>
    <dgm:pt modelId="{C91E9574-3FE2-4EBD-ACE0-C9459C5BFB7F}" type="sibTrans" cxnId="{80248699-FEC8-423F-B067-19574355A6A9}">
      <dgm:prSet/>
      <dgm:spPr/>
      <dgm:t>
        <a:bodyPr/>
        <a:lstStyle/>
        <a:p>
          <a:endParaRPr lang="en-US"/>
        </a:p>
      </dgm:t>
    </dgm:pt>
    <dgm:pt modelId="{B044623C-FACA-4200-838A-2B50F067B1F1}">
      <dgm:prSet/>
      <dgm:spPr/>
      <dgm:t>
        <a:bodyPr/>
        <a:lstStyle/>
        <a:p>
          <a:r>
            <a:rPr lang="el-GR" dirty="0"/>
            <a:t>Οι δεικτικές συσκευές χωρίς τη χρήση χεριών </a:t>
          </a:r>
          <a:endParaRPr lang="en-US" dirty="0"/>
        </a:p>
      </dgm:t>
    </dgm:pt>
    <dgm:pt modelId="{9141255A-BAAB-45CB-AEDB-09DAEDB765DB}" type="parTrans" cxnId="{CC117399-202C-4FCE-9B0F-097FA525C88F}">
      <dgm:prSet/>
      <dgm:spPr/>
      <dgm:t>
        <a:bodyPr/>
        <a:lstStyle/>
        <a:p>
          <a:endParaRPr lang="en-US"/>
        </a:p>
      </dgm:t>
    </dgm:pt>
    <dgm:pt modelId="{3E2CC219-9E0F-446C-9BEE-D4A7636B8FBC}" type="sibTrans" cxnId="{CC117399-202C-4FCE-9B0F-097FA525C88F}">
      <dgm:prSet/>
      <dgm:spPr/>
      <dgm:t>
        <a:bodyPr/>
        <a:lstStyle/>
        <a:p>
          <a:endParaRPr lang="en-US"/>
        </a:p>
      </dgm:t>
    </dgm:pt>
    <dgm:pt modelId="{8CE0651C-F00B-416C-82C3-5ECFC3ECC1E0}">
      <dgm:prSet/>
      <dgm:spPr/>
      <dgm:t>
        <a:bodyPr/>
        <a:lstStyle/>
        <a:p>
          <a:r>
            <a:rPr lang="el-GR" dirty="0"/>
            <a:t>Οι οπτικές ειδοποιήσεις</a:t>
          </a:r>
          <a:endParaRPr lang="en-US" dirty="0"/>
        </a:p>
      </dgm:t>
    </dgm:pt>
    <dgm:pt modelId="{B2C10B64-80C9-4457-8B9F-23F6A66D5E98}" type="parTrans" cxnId="{07495DEF-571A-4F8F-B16C-61BFADC2B653}">
      <dgm:prSet/>
      <dgm:spPr/>
      <dgm:t>
        <a:bodyPr/>
        <a:lstStyle/>
        <a:p>
          <a:endParaRPr lang="en-US"/>
        </a:p>
      </dgm:t>
    </dgm:pt>
    <dgm:pt modelId="{221A37F0-7A5F-4BD6-A39B-67400A957F5F}" type="sibTrans" cxnId="{07495DEF-571A-4F8F-B16C-61BFADC2B653}">
      <dgm:prSet/>
      <dgm:spPr/>
      <dgm:t>
        <a:bodyPr/>
        <a:lstStyle/>
        <a:p>
          <a:endParaRPr lang="en-US"/>
        </a:p>
      </dgm:t>
    </dgm:pt>
    <dgm:pt modelId="{9C8464C1-FE0F-44CB-A49B-986A37D1F05A}" type="pres">
      <dgm:prSet presAssocID="{722624EC-8EB0-43C8-A484-1B5334FB7EBF}" presName="compositeShape" presStyleCnt="0">
        <dgm:presLayoutVars>
          <dgm:chMax val="7"/>
          <dgm:dir/>
          <dgm:resizeHandles val="exact"/>
        </dgm:presLayoutVars>
      </dgm:prSet>
      <dgm:spPr/>
    </dgm:pt>
    <dgm:pt modelId="{C30DC961-F502-41A9-B72F-1B8E461DDE0B}" type="pres">
      <dgm:prSet presAssocID="{722624EC-8EB0-43C8-A484-1B5334FB7EBF}" presName="wedge1" presStyleLbl="node1" presStyleIdx="0" presStyleCnt="7"/>
      <dgm:spPr/>
    </dgm:pt>
    <dgm:pt modelId="{0118A3F5-7177-430A-A77E-4139259868B9}" type="pres">
      <dgm:prSet presAssocID="{722624EC-8EB0-43C8-A484-1B5334FB7EBF}" presName="dummy1a" presStyleCnt="0"/>
      <dgm:spPr/>
    </dgm:pt>
    <dgm:pt modelId="{7CA73204-2735-4704-A459-20D029D7892F}" type="pres">
      <dgm:prSet presAssocID="{722624EC-8EB0-43C8-A484-1B5334FB7EBF}" presName="dummy1b" presStyleCnt="0"/>
      <dgm:spPr/>
    </dgm:pt>
    <dgm:pt modelId="{A6687BF0-A19A-417F-837C-84988DD9DEF0}" type="pres">
      <dgm:prSet presAssocID="{722624EC-8EB0-43C8-A484-1B5334FB7EBF}" presName="wedge1Tx" presStyleLbl="node1" presStyleIdx="0" presStyleCnt="7">
        <dgm:presLayoutVars>
          <dgm:chMax val="0"/>
          <dgm:chPref val="0"/>
          <dgm:bulletEnabled val="1"/>
        </dgm:presLayoutVars>
      </dgm:prSet>
      <dgm:spPr/>
    </dgm:pt>
    <dgm:pt modelId="{9E29D815-8B2B-4741-AD5A-5EE6DE5A8FB7}" type="pres">
      <dgm:prSet presAssocID="{722624EC-8EB0-43C8-A484-1B5334FB7EBF}" presName="wedge2" presStyleLbl="node1" presStyleIdx="1" presStyleCnt="7"/>
      <dgm:spPr/>
    </dgm:pt>
    <dgm:pt modelId="{CD8E1DE4-63C2-4C37-AB59-A61092A6B0D6}" type="pres">
      <dgm:prSet presAssocID="{722624EC-8EB0-43C8-A484-1B5334FB7EBF}" presName="dummy2a" presStyleCnt="0"/>
      <dgm:spPr/>
    </dgm:pt>
    <dgm:pt modelId="{AF094901-BDDC-43AD-AA40-75423E21AD1E}" type="pres">
      <dgm:prSet presAssocID="{722624EC-8EB0-43C8-A484-1B5334FB7EBF}" presName="dummy2b" presStyleCnt="0"/>
      <dgm:spPr/>
    </dgm:pt>
    <dgm:pt modelId="{210285B5-9846-4514-AE67-4B4973BBDA4D}" type="pres">
      <dgm:prSet presAssocID="{722624EC-8EB0-43C8-A484-1B5334FB7EBF}" presName="wedge2Tx" presStyleLbl="node1" presStyleIdx="1" presStyleCnt="7">
        <dgm:presLayoutVars>
          <dgm:chMax val="0"/>
          <dgm:chPref val="0"/>
          <dgm:bulletEnabled val="1"/>
        </dgm:presLayoutVars>
      </dgm:prSet>
      <dgm:spPr/>
    </dgm:pt>
    <dgm:pt modelId="{9C1B41E6-D2FA-43B7-BAF1-18895A9627B0}" type="pres">
      <dgm:prSet presAssocID="{722624EC-8EB0-43C8-A484-1B5334FB7EBF}" presName="wedge3" presStyleLbl="node1" presStyleIdx="2" presStyleCnt="7"/>
      <dgm:spPr/>
    </dgm:pt>
    <dgm:pt modelId="{F5977001-82B9-4AFF-99F1-BB689E75DB58}" type="pres">
      <dgm:prSet presAssocID="{722624EC-8EB0-43C8-A484-1B5334FB7EBF}" presName="dummy3a" presStyleCnt="0"/>
      <dgm:spPr/>
    </dgm:pt>
    <dgm:pt modelId="{A2AE8F8C-C928-4ECC-88CB-4CC06939BFE5}" type="pres">
      <dgm:prSet presAssocID="{722624EC-8EB0-43C8-A484-1B5334FB7EBF}" presName="dummy3b" presStyleCnt="0"/>
      <dgm:spPr/>
    </dgm:pt>
    <dgm:pt modelId="{B6A28008-A7B7-49E1-A3E0-FD4CA990876F}" type="pres">
      <dgm:prSet presAssocID="{722624EC-8EB0-43C8-A484-1B5334FB7EBF}" presName="wedge3Tx" presStyleLbl="node1" presStyleIdx="2" presStyleCnt="7">
        <dgm:presLayoutVars>
          <dgm:chMax val="0"/>
          <dgm:chPref val="0"/>
          <dgm:bulletEnabled val="1"/>
        </dgm:presLayoutVars>
      </dgm:prSet>
      <dgm:spPr/>
    </dgm:pt>
    <dgm:pt modelId="{97BCF031-FA32-4F74-97A5-0297937EA050}" type="pres">
      <dgm:prSet presAssocID="{722624EC-8EB0-43C8-A484-1B5334FB7EBF}" presName="wedge4" presStyleLbl="node1" presStyleIdx="3" presStyleCnt="7"/>
      <dgm:spPr/>
    </dgm:pt>
    <dgm:pt modelId="{4EAD72AA-33D9-477B-83B1-2E0788BED107}" type="pres">
      <dgm:prSet presAssocID="{722624EC-8EB0-43C8-A484-1B5334FB7EBF}" presName="dummy4a" presStyleCnt="0"/>
      <dgm:spPr/>
    </dgm:pt>
    <dgm:pt modelId="{54EB1D92-B704-4DA6-8A86-872E9DCF36F0}" type="pres">
      <dgm:prSet presAssocID="{722624EC-8EB0-43C8-A484-1B5334FB7EBF}" presName="dummy4b" presStyleCnt="0"/>
      <dgm:spPr/>
    </dgm:pt>
    <dgm:pt modelId="{702F8773-1399-424A-901A-159E5EC6F5C5}" type="pres">
      <dgm:prSet presAssocID="{722624EC-8EB0-43C8-A484-1B5334FB7EBF}" presName="wedge4Tx" presStyleLbl="node1" presStyleIdx="3" presStyleCnt="7">
        <dgm:presLayoutVars>
          <dgm:chMax val="0"/>
          <dgm:chPref val="0"/>
          <dgm:bulletEnabled val="1"/>
        </dgm:presLayoutVars>
      </dgm:prSet>
      <dgm:spPr/>
    </dgm:pt>
    <dgm:pt modelId="{1B69C77A-DCCF-47EA-9ACA-D7FC2AA35710}" type="pres">
      <dgm:prSet presAssocID="{722624EC-8EB0-43C8-A484-1B5334FB7EBF}" presName="wedge5" presStyleLbl="node1" presStyleIdx="4" presStyleCnt="7"/>
      <dgm:spPr/>
    </dgm:pt>
    <dgm:pt modelId="{69521633-4F57-49B6-B0D5-7736F2AA322A}" type="pres">
      <dgm:prSet presAssocID="{722624EC-8EB0-43C8-A484-1B5334FB7EBF}" presName="dummy5a" presStyleCnt="0"/>
      <dgm:spPr/>
    </dgm:pt>
    <dgm:pt modelId="{309C0160-B9C8-4E36-96ED-D204CA1DC259}" type="pres">
      <dgm:prSet presAssocID="{722624EC-8EB0-43C8-A484-1B5334FB7EBF}" presName="dummy5b" presStyleCnt="0"/>
      <dgm:spPr/>
    </dgm:pt>
    <dgm:pt modelId="{13513996-D8FC-4D0B-B6B5-25D4178F1FA1}" type="pres">
      <dgm:prSet presAssocID="{722624EC-8EB0-43C8-A484-1B5334FB7EBF}" presName="wedge5Tx" presStyleLbl="node1" presStyleIdx="4" presStyleCnt="7">
        <dgm:presLayoutVars>
          <dgm:chMax val="0"/>
          <dgm:chPref val="0"/>
          <dgm:bulletEnabled val="1"/>
        </dgm:presLayoutVars>
      </dgm:prSet>
      <dgm:spPr/>
    </dgm:pt>
    <dgm:pt modelId="{225D4C71-CE09-4D90-B907-D405BB5215B4}" type="pres">
      <dgm:prSet presAssocID="{722624EC-8EB0-43C8-A484-1B5334FB7EBF}" presName="wedge6" presStyleLbl="node1" presStyleIdx="5" presStyleCnt="7"/>
      <dgm:spPr/>
    </dgm:pt>
    <dgm:pt modelId="{2F90EC52-8E15-407B-9CB3-A517B752BCA3}" type="pres">
      <dgm:prSet presAssocID="{722624EC-8EB0-43C8-A484-1B5334FB7EBF}" presName="dummy6a" presStyleCnt="0"/>
      <dgm:spPr/>
    </dgm:pt>
    <dgm:pt modelId="{FE399B1F-3A08-47DA-B718-F0D1893BE977}" type="pres">
      <dgm:prSet presAssocID="{722624EC-8EB0-43C8-A484-1B5334FB7EBF}" presName="dummy6b" presStyleCnt="0"/>
      <dgm:spPr/>
    </dgm:pt>
    <dgm:pt modelId="{9E9A399F-73E7-4977-9DE8-DE73699D3187}" type="pres">
      <dgm:prSet presAssocID="{722624EC-8EB0-43C8-A484-1B5334FB7EBF}" presName="wedge6Tx" presStyleLbl="node1" presStyleIdx="5" presStyleCnt="7">
        <dgm:presLayoutVars>
          <dgm:chMax val="0"/>
          <dgm:chPref val="0"/>
          <dgm:bulletEnabled val="1"/>
        </dgm:presLayoutVars>
      </dgm:prSet>
      <dgm:spPr/>
    </dgm:pt>
    <dgm:pt modelId="{8284DA52-239C-41C6-A7C9-3530086D92EE}" type="pres">
      <dgm:prSet presAssocID="{722624EC-8EB0-43C8-A484-1B5334FB7EBF}" presName="wedge7" presStyleLbl="node1" presStyleIdx="6" presStyleCnt="7"/>
      <dgm:spPr/>
    </dgm:pt>
    <dgm:pt modelId="{05ECA16E-540A-4AB5-8126-4FBB10D7C362}" type="pres">
      <dgm:prSet presAssocID="{722624EC-8EB0-43C8-A484-1B5334FB7EBF}" presName="dummy7a" presStyleCnt="0"/>
      <dgm:spPr/>
    </dgm:pt>
    <dgm:pt modelId="{10B16BED-FDE5-455C-B549-DA79EBCAABB5}" type="pres">
      <dgm:prSet presAssocID="{722624EC-8EB0-43C8-A484-1B5334FB7EBF}" presName="dummy7b" presStyleCnt="0"/>
      <dgm:spPr/>
    </dgm:pt>
    <dgm:pt modelId="{C1BB6F3B-2414-4029-B44D-CC1565AF04E0}" type="pres">
      <dgm:prSet presAssocID="{722624EC-8EB0-43C8-A484-1B5334FB7EBF}" presName="wedge7Tx" presStyleLbl="node1" presStyleIdx="6" presStyleCnt="7">
        <dgm:presLayoutVars>
          <dgm:chMax val="0"/>
          <dgm:chPref val="0"/>
          <dgm:bulletEnabled val="1"/>
        </dgm:presLayoutVars>
      </dgm:prSet>
      <dgm:spPr/>
    </dgm:pt>
    <dgm:pt modelId="{FEF4C187-B2D1-410C-B1DF-F5973C6276EC}" type="pres">
      <dgm:prSet presAssocID="{7BD424BD-EC8E-4074-A983-D200C119CFC6}" presName="arrowWedge1" presStyleLbl="fgSibTrans2D1" presStyleIdx="0" presStyleCnt="7"/>
      <dgm:spPr/>
    </dgm:pt>
    <dgm:pt modelId="{933B3626-1E45-4905-BE35-9A4C86096ED1}" type="pres">
      <dgm:prSet presAssocID="{B38B9D31-136C-49F6-9452-A109B57E09D6}" presName="arrowWedge2" presStyleLbl="fgSibTrans2D1" presStyleIdx="1" presStyleCnt="7"/>
      <dgm:spPr/>
    </dgm:pt>
    <dgm:pt modelId="{9435B092-5D97-4311-8270-E8A547DA905D}" type="pres">
      <dgm:prSet presAssocID="{A8867644-3CBC-464C-B672-40A6DC9975C5}" presName="arrowWedge3" presStyleLbl="fgSibTrans2D1" presStyleIdx="2" presStyleCnt="7"/>
      <dgm:spPr/>
    </dgm:pt>
    <dgm:pt modelId="{2CFCEF9D-F16E-4BD7-A032-F1C5810392A2}" type="pres">
      <dgm:prSet presAssocID="{96BAFCCB-08AF-47A5-A357-AB2BE2D5C8DC}" presName="arrowWedge4" presStyleLbl="fgSibTrans2D1" presStyleIdx="3" presStyleCnt="7"/>
      <dgm:spPr/>
    </dgm:pt>
    <dgm:pt modelId="{B6500006-5764-496E-9720-B66CFC3FB396}" type="pres">
      <dgm:prSet presAssocID="{C91E9574-3FE2-4EBD-ACE0-C9459C5BFB7F}" presName="arrowWedge5" presStyleLbl="fgSibTrans2D1" presStyleIdx="4" presStyleCnt="7"/>
      <dgm:spPr/>
    </dgm:pt>
    <dgm:pt modelId="{5C0D2C06-ECA9-44D2-8F0E-AB31A826A9E7}" type="pres">
      <dgm:prSet presAssocID="{3E2CC219-9E0F-446C-9BEE-D4A7636B8FBC}" presName="arrowWedge6" presStyleLbl="fgSibTrans2D1" presStyleIdx="5" presStyleCnt="7"/>
      <dgm:spPr/>
    </dgm:pt>
    <dgm:pt modelId="{DDEB878A-A3C1-44E0-8B29-3A575C82A9FA}" type="pres">
      <dgm:prSet presAssocID="{221A37F0-7A5F-4BD6-A39B-67400A957F5F}" presName="arrowWedge7" presStyleLbl="fgSibTrans2D1" presStyleIdx="6" presStyleCnt="7"/>
      <dgm:spPr/>
    </dgm:pt>
  </dgm:ptLst>
  <dgm:cxnLst>
    <dgm:cxn modelId="{C8CAEA03-25E4-48FB-BDDD-E76F626C8B6C}" type="presOf" srcId="{8CE0651C-F00B-416C-82C3-5ECFC3ECC1E0}" destId="{8284DA52-239C-41C6-A7C9-3530086D92EE}" srcOrd="0" destOrd="0" presId="urn:microsoft.com/office/officeart/2005/8/layout/cycle8"/>
    <dgm:cxn modelId="{574CB216-5735-4930-91D3-67342EDD2613}" type="presOf" srcId="{526E05A6-4DEA-49E3-9704-387D52A02935}" destId="{B6A28008-A7B7-49E1-A3E0-FD4CA990876F}" srcOrd="1" destOrd="0" presId="urn:microsoft.com/office/officeart/2005/8/layout/cycle8"/>
    <dgm:cxn modelId="{8AF0A422-8C28-4711-B6D4-E842F7A9A135}" type="presOf" srcId="{57290B77-8180-49F3-8598-A5C3A8FFDD11}" destId="{210285B5-9846-4514-AE67-4B4973BBDA4D}" srcOrd="1" destOrd="0" presId="urn:microsoft.com/office/officeart/2005/8/layout/cycle8"/>
    <dgm:cxn modelId="{8DAD2525-A53C-46BA-8051-5761282C43BF}" type="presOf" srcId="{B044623C-FACA-4200-838A-2B50F067B1F1}" destId="{225D4C71-CE09-4D90-B907-D405BB5215B4}" srcOrd="0" destOrd="0" presId="urn:microsoft.com/office/officeart/2005/8/layout/cycle8"/>
    <dgm:cxn modelId="{B2AEC43C-452F-46F4-998D-FBED89AC4D5E}" type="presOf" srcId="{625F1670-FE24-484A-BF59-B3B8CC8235D2}" destId="{C30DC961-F502-41A9-B72F-1B8E461DDE0B}" srcOrd="0" destOrd="0" presId="urn:microsoft.com/office/officeart/2005/8/layout/cycle8"/>
    <dgm:cxn modelId="{60D43441-A2C8-4262-AAE6-E089348831C0}" type="presOf" srcId="{CBA90C61-46A9-4A58-BA93-751ABA455F5E}" destId="{1B69C77A-DCCF-47EA-9ACA-D7FC2AA35710}" srcOrd="0" destOrd="0" presId="urn:microsoft.com/office/officeart/2005/8/layout/cycle8"/>
    <dgm:cxn modelId="{5C53C067-C73D-49E5-B538-C3F3AAF23CF8}" type="presOf" srcId="{526E05A6-4DEA-49E3-9704-387D52A02935}" destId="{9C1B41E6-D2FA-43B7-BAF1-18895A9627B0}" srcOrd="0" destOrd="0" presId="urn:microsoft.com/office/officeart/2005/8/layout/cycle8"/>
    <dgm:cxn modelId="{7E874751-8610-4996-93B2-32F20E992031}" srcId="{722624EC-8EB0-43C8-A484-1B5334FB7EBF}" destId="{526E05A6-4DEA-49E3-9704-387D52A02935}" srcOrd="2" destOrd="0" parTransId="{9E45653F-CD70-4A3C-BF25-5D629297FBA8}" sibTransId="{A8867644-3CBC-464C-B672-40A6DC9975C5}"/>
    <dgm:cxn modelId="{C3700373-30FA-46F3-AA5A-56C6B7922874}" srcId="{722624EC-8EB0-43C8-A484-1B5334FB7EBF}" destId="{625F1670-FE24-484A-BF59-B3B8CC8235D2}" srcOrd="0" destOrd="0" parTransId="{CC57B96A-3C07-4FCE-9BAB-5F35B668AA15}" sibTransId="{7BD424BD-EC8E-4074-A983-D200C119CFC6}"/>
    <dgm:cxn modelId="{1EC8A979-4EBD-44C7-8D91-6FDDE6C5CF84}" type="presOf" srcId="{625F1670-FE24-484A-BF59-B3B8CC8235D2}" destId="{A6687BF0-A19A-417F-837C-84988DD9DEF0}" srcOrd="1" destOrd="0" presId="urn:microsoft.com/office/officeart/2005/8/layout/cycle8"/>
    <dgm:cxn modelId="{5370AD7A-06A9-4F6C-9986-32E591456FB2}" type="presOf" srcId="{B4B36E2D-3D68-4A3B-BAE2-5E0A21F27116}" destId="{702F8773-1399-424A-901A-159E5EC6F5C5}" srcOrd="1" destOrd="0" presId="urn:microsoft.com/office/officeart/2005/8/layout/cycle8"/>
    <dgm:cxn modelId="{16ACEA7B-EDBB-4492-81D6-95A7F2656C21}" type="presOf" srcId="{57290B77-8180-49F3-8598-A5C3A8FFDD11}" destId="{9E29D815-8B2B-4741-AD5A-5EE6DE5A8FB7}" srcOrd="0" destOrd="0" presId="urn:microsoft.com/office/officeart/2005/8/layout/cycle8"/>
    <dgm:cxn modelId="{FD7F2D83-FD3B-40A8-8A64-A9AC2B55FA22}" type="presOf" srcId="{722624EC-8EB0-43C8-A484-1B5334FB7EBF}" destId="{9C8464C1-FE0F-44CB-A49B-986A37D1F05A}" srcOrd="0" destOrd="0" presId="urn:microsoft.com/office/officeart/2005/8/layout/cycle8"/>
    <dgm:cxn modelId="{577EBA85-0A55-4CD7-83EA-D276A26B56DB}" type="presOf" srcId="{B4B36E2D-3D68-4A3B-BAE2-5E0A21F27116}" destId="{97BCF031-FA32-4F74-97A5-0297937EA050}" srcOrd="0" destOrd="0" presId="urn:microsoft.com/office/officeart/2005/8/layout/cycle8"/>
    <dgm:cxn modelId="{A7A7AA8E-A4AE-4E39-9D67-2751BFB808FD}" type="presOf" srcId="{B044623C-FACA-4200-838A-2B50F067B1F1}" destId="{9E9A399F-73E7-4977-9DE8-DE73699D3187}" srcOrd="1" destOrd="0" presId="urn:microsoft.com/office/officeart/2005/8/layout/cycle8"/>
    <dgm:cxn modelId="{CC117399-202C-4FCE-9B0F-097FA525C88F}" srcId="{722624EC-8EB0-43C8-A484-1B5334FB7EBF}" destId="{B044623C-FACA-4200-838A-2B50F067B1F1}" srcOrd="5" destOrd="0" parTransId="{9141255A-BAAB-45CB-AEDB-09DAEDB765DB}" sibTransId="{3E2CC219-9E0F-446C-9BEE-D4A7636B8FBC}"/>
    <dgm:cxn modelId="{80248699-FEC8-423F-B067-19574355A6A9}" srcId="{722624EC-8EB0-43C8-A484-1B5334FB7EBF}" destId="{CBA90C61-46A9-4A58-BA93-751ABA455F5E}" srcOrd="4" destOrd="0" parTransId="{3BDCF074-8ABC-4955-8A57-3784D5D9717D}" sibTransId="{C91E9574-3FE2-4EBD-ACE0-C9459C5BFB7F}"/>
    <dgm:cxn modelId="{B3736CA3-A9EF-42EF-81CB-1886EE4C0651}" type="presOf" srcId="{8CE0651C-F00B-416C-82C3-5ECFC3ECC1E0}" destId="{C1BB6F3B-2414-4029-B44D-CC1565AF04E0}" srcOrd="1" destOrd="0" presId="urn:microsoft.com/office/officeart/2005/8/layout/cycle8"/>
    <dgm:cxn modelId="{8CDAFEAD-B0D1-44DC-A785-89740BFF05F8}" srcId="{722624EC-8EB0-43C8-A484-1B5334FB7EBF}" destId="{57290B77-8180-49F3-8598-A5C3A8FFDD11}" srcOrd="1" destOrd="0" parTransId="{6593F281-1D62-40A5-AE09-4901D998070D}" sibTransId="{B38B9D31-136C-49F6-9452-A109B57E09D6}"/>
    <dgm:cxn modelId="{423BE5C2-B920-4538-AE3A-74E2C980FE38}" type="presOf" srcId="{CBA90C61-46A9-4A58-BA93-751ABA455F5E}" destId="{13513996-D8FC-4D0B-B6B5-25D4178F1FA1}" srcOrd="1" destOrd="0" presId="urn:microsoft.com/office/officeart/2005/8/layout/cycle8"/>
    <dgm:cxn modelId="{26D787CA-8326-4C9A-A17E-89DFA2DC268E}" srcId="{722624EC-8EB0-43C8-A484-1B5334FB7EBF}" destId="{B4B36E2D-3D68-4A3B-BAE2-5E0A21F27116}" srcOrd="3" destOrd="0" parTransId="{D040CDED-5195-46BD-9681-5A6E966DD924}" sibTransId="{96BAFCCB-08AF-47A5-A357-AB2BE2D5C8DC}"/>
    <dgm:cxn modelId="{07495DEF-571A-4F8F-B16C-61BFADC2B653}" srcId="{722624EC-8EB0-43C8-A484-1B5334FB7EBF}" destId="{8CE0651C-F00B-416C-82C3-5ECFC3ECC1E0}" srcOrd="6" destOrd="0" parTransId="{B2C10B64-80C9-4457-8B9F-23F6A66D5E98}" sibTransId="{221A37F0-7A5F-4BD6-A39B-67400A957F5F}"/>
    <dgm:cxn modelId="{0BFA2050-45D0-43AC-8C45-05819592DEFD}" type="presParOf" srcId="{9C8464C1-FE0F-44CB-A49B-986A37D1F05A}" destId="{C30DC961-F502-41A9-B72F-1B8E461DDE0B}" srcOrd="0" destOrd="0" presId="urn:microsoft.com/office/officeart/2005/8/layout/cycle8"/>
    <dgm:cxn modelId="{EF0F3893-068A-43BA-B3D0-EB168658B756}" type="presParOf" srcId="{9C8464C1-FE0F-44CB-A49B-986A37D1F05A}" destId="{0118A3F5-7177-430A-A77E-4139259868B9}" srcOrd="1" destOrd="0" presId="urn:microsoft.com/office/officeart/2005/8/layout/cycle8"/>
    <dgm:cxn modelId="{C4DDB943-D5AE-4872-83B8-0BE9E97809DD}" type="presParOf" srcId="{9C8464C1-FE0F-44CB-A49B-986A37D1F05A}" destId="{7CA73204-2735-4704-A459-20D029D7892F}" srcOrd="2" destOrd="0" presId="urn:microsoft.com/office/officeart/2005/8/layout/cycle8"/>
    <dgm:cxn modelId="{00A9089E-B2DB-43FC-8C25-80E615EFDD91}" type="presParOf" srcId="{9C8464C1-FE0F-44CB-A49B-986A37D1F05A}" destId="{A6687BF0-A19A-417F-837C-84988DD9DEF0}" srcOrd="3" destOrd="0" presId="urn:microsoft.com/office/officeart/2005/8/layout/cycle8"/>
    <dgm:cxn modelId="{51C1E534-C337-480B-BAA1-A7A95305B32C}" type="presParOf" srcId="{9C8464C1-FE0F-44CB-A49B-986A37D1F05A}" destId="{9E29D815-8B2B-4741-AD5A-5EE6DE5A8FB7}" srcOrd="4" destOrd="0" presId="urn:microsoft.com/office/officeart/2005/8/layout/cycle8"/>
    <dgm:cxn modelId="{86E669FC-2A92-4C6E-A726-A0069511A675}" type="presParOf" srcId="{9C8464C1-FE0F-44CB-A49B-986A37D1F05A}" destId="{CD8E1DE4-63C2-4C37-AB59-A61092A6B0D6}" srcOrd="5" destOrd="0" presId="urn:microsoft.com/office/officeart/2005/8/layout/cycle8"/>
    <dgm:cxn modelId="{FF116546-F550-455B-AB17-F11F13A9C833}" type="presParOf" srcId="{9C8464C1-FE0F-44CB-A49B-986A37D1F05A}" destId="{AF094901-BDDC-43AD-AA40-75423E21AD1E}" srcOrd="6" destOrd="0" presId="urn:microsoft.com/office/officeart/2005/8/layout/cycle8"/>
    <dgm:cxn modelId="{D9450BB5-2D21-47D7-BA3D-7A4E7CECEADE}" type="presParOf" srcId="{9C8464C1-FE0F-44CB-A49B-986A37D1F05A}" destId="{210285B5-9846-4514-AE67-4B4973BBDA4D}" srcOrd="7" destOrd="0" presId="urn:microsoft.com/office/officeart/2005/8/layout/cycle8"/>
    <dgm:cxn modelId="{B1ACE5E5-FE0E-44A9-8C6B-66E7A33374DC}" type="presParOf" srcId="{9C8464C1-FE0F-44CB-A49B-986A37D1F05A}" destId="{9C1B41E6-D2FA-43B7-BAF1-18895A9627B0}" srcOrd="8" destOrd="0" presId="urn:microsoft.com/office/officeart/2005/8/layout/cycle8"/>
    <dgm:cxn modelId="{13F65D68-5099-4121-AB8C-17AE24E9DEDE}" type="presParOf" srcId="{9C8464C1-FE0F-44CB-A49B-986A37D1F05A}" destId="{F5977001-82B9-4AFF-99F1-BB689E75DB58}" srcOrd="9" destOrd="0" presId="urn:microsoft.com/office/officeart/2005/8/layout/cycle8"/>
    <dgm:cxn modelId="{A17F13F7-95BF-499D-8534-3B30455E6FDA}" type="presParOf" srcId="{9C8464C1-FE0F-44CB-A49B-986A37D1F05A}" destId="{A2AE8F8C-C928-4ECC-88CB-4CC06939BFE5}" srcOrd="10" destOrd="0" presId="urn:microsoft.com/office/officeart/2005/8/layout/cycle8"/>
    <dgm:cxn modelId="{D15A53B8-149F-4294-81EB-A1E12B1B8F77}" type="presParOf" srcId="{9C8464C1-FE0F-44CB-A49B-986A37D1F05A}" destId="{B6A28008-A7B7-49E1-A3E0-FD4CA990876F}" srcOrd="11" destOrd="0" presId="urn:microsoft.com/office/officeart/2005/8/layout/cycle8"/>
    <dgm:cxn modelId="{74A6B1B5-828E-4172-ABE5-1861DA420850}" type="presParOf" srcId="{9C8464C1-FE0F-44CB-A49B-986A37D1F05A}" destId="{97BCF031-FA32-4F74-97A5-0297937EA050}" srcOrd="12" destOrd="0" presId="urn:microsoft.com/office/officeart/2005/8/layout/cycle8"/>
    <dgm:cxn modelId="{07D07E8F-54E2-416E-90DF-10FD28863B8C}" type="presParOf" srcId="{9C8464C1-FE0F-44CB-A49B-986A37D1F05A}" destId="{4EAD72AA-33D9-477B-83B1-2E0788BED107}" srcOrd="13" destOrd="0" presId="urn:microsoft.com/office/officeart/2005/8/layout/cycle8"/>
    <dgm:cxn modelId="{D5666A79-A4DE-4F3C-A677-529030D49E99}" type="presParOf" srcId="{9C8464C1-FE0F-44CB-A49B-986A37D1F05A}" destId="{54EB1D92-B704-4DA6-8A86-872E9DCF36F0}" srcOrd="14" destOrd="0" presId="urn:microsoft.com/office/officeart/2005/8/layout/cycle8"/>
    <dgm:cxn modelId="{26329E31-AB39-450F-A3F0-FE7BB79BCBEE}" type="presParOf" srcId="{9C8464C1-FE0F-44CB-A49B-986A37D1F05A}" destId="{702F8773-1399-424A-901A-159E5EC6F5C5}" srcOrd="15" destOrd="0" presId="urn:microsoft.com/office/officeart/2005/8/layout/cycle8"/>
    <dgm:cxn modelId="{9FD6BE42-40C6-4081-ACCD-7363D3EF8BBF}" type="presParOf" srcId="{9C8464C1-FE0F-44CB-A49B-986A37D1F05A}" destId="{1B69C77A-DCCF-47EA-9ACA-D7FC2AA35710}" srcOrd="16" destOrd="0" presId="urn:microsoft.com/office/officeart/2005/8/layout/cycle8"/>
    <dgm:cxn modelId="{19B786D3-70D6-4C1E-80B5-9CA334D01CA6}" type="presParOf" srcId="{9C8464C1-FE0F-44CB-A49B-986A37D1F05A}" destId="{69521633-4F57-49B6-B0D5-7736F2AA322A}" srcOrd="17" destOrd="0" presId="urn:microsoft.com/office/officeart/2005/8/layout/cycle8"/>
    <dgm:cxn modelId="{E18C5527-D0BB-4964-8ECC-99128C30C39E}" type="presParOf" srcId="{9C8464C1-FE0F-44CB-A49B-986A37D1F05A}" destId="{309C0160-B9C8-4E36-96ED-D204CA1DC259}" srcOrd="18" destOrd="0" presId="urn:microsoft.com/office/officeart/2005/8/layout/cycle8"/>
    <dgm:cxn modelId="{47B57DD4-8889-4F04-8FA2-4575592379C9}" type="presParOf" srcId="{9C8464C1-FE0F-44CB-A49B-986A37D1F05A}" destId="{13513996-D8FC-4D0B-B6B5-25D4178F1FA1}" srcOrd="19" destOrd="0" presId="urn:microsoft.com/office/officeart/2005/8/layout/cycle8"/>
    <dgm:cxn modelId="{6EA7F000-EAD0-4F7E-9AA3-186A1DCA2BE4}" type="presParOf" srcId="{9C8464C1-FE0F-44CB-A49B-986A37D1F05A}" destId="{225D4C71-CE09-4D90-B907-D405BB5215B4}" srcOrd="20" destOrd="0" presId="urn:microsoft.com/office/officeart/2005/8/layout/cycle8"/>
    <dgm:cxn modelId="{14688B64-F775-4169-895E-064387706094}" type="presParOf" srcId="{9C8464C1-FE0F-44CB-A49B-986A37D1F05A}" destId="{2F90EC52-8E15-407B-9CB3-A517B752BCA3}" srcOrd="21" destOrd="0" presId="urn:microsoft.com/office/officeart/2005/8/layout/cycle8"/>
    <dgm:cxn modelId="{81261311-E635-4C94-8A90-5CF50964CCF2}" type="presParOf" srcId="{9C8464C1-FE0F-44CB-A49B-986A37D1F05A}" destId="{FE399B1F-3A08-47DA-B718-F0D1893BE977}" srcOrd="22" destOrd="0" presId="urn:microsoft.com/office/officeart/2005/8/layout/cycle8"/>
    <dgm:cxn modelId="{CB9B4574-0A26-4FB3-A530-BF987CAF292E}" type="presParOf" srcId="{9C8464C1-FE0F-44CB-A49B-986A37D1F05A}" destId="{9E9A399F-73E7-4977-9DE8-DE73699D3187}" srcOrd="23" destOrd="0" presId="urn:microsoft.com/office/officeart/2005/8/layout/cycle8"/>
    <dgm:cxn modelId="{38006049-BE74-4396-B6BA-0BD7F9E9C481}" type="presParOf" srcId="{9C8464C1-FE0F-44CB-A49B-986A37D1F05A}" destId="{8284DA52-239C-41C6-A7C9-3530086D92EE}" srcOrd="24" destOrd="0" presId="urn:microsoft.com/office/officeart/2005/8/layout/cycle8"/>
    <dgm:cxn modelId="{2F423D92-3064-43FD-9738-12700859D62E}" type="presParOf" srcId="{9C8464C1-FE0F-44CB-A49B-986A37D1F05A}" destId="{05ECA16E-540A-4AB5-8126-4FBB10D7C362}" srcOrd="25" destOrd="0" presId="urn:microsoft.com/office/officeart/2005/8/layout/cycle8"/>
    <dgm:cxn modelId="{BE10C7F0-4F31-4BA9-98CA-68725C77A39E}" type="presParOf" srcId="{9C8464C1-FE0F-44CB-A49B-986A37D1F05A}" destId="{10B16BED-FDE5-455C-B549-DA79EBCAABB5}" srcOrd="26" destOrd="0" presId="urn:microsoft.com/office/officeart/2005/8/layout/cycle8"/>
    <dgm:cxn modelId="{D898DD98-3866-4733-839B-933ECF6875C7}" type="presParOf" srcId="{9C8464C1-FE0F-44CB-A49B-986A37D1F05A}" destId="{C1BB6F3B-2414-4029-B44D-CC1565AF04E0}" srcOrd="27" destOrd="0" presId="urn:microsoft.com/office/officeart/2005/8/layout/cycle8"/>
    <dgm:cxn modelId="{8E394EE4-B3F7-4E59-832D-1E0927B52E5D}" type="presParOf" srcId="{9C8464C1-FE0F-44CB-A49B-986A37D1F05A}" destId="{FEF4C187-B2D1-410C-B1DF-F5973C6276EC}" srcOrd="28" destOrd="0" presId="urn:microsoft.com/office/officeart/2005/8/layout/cycle8"/>
    <dgm:cxn modelId="{73FA3D12-BA03-45C8-9232-2173F3A0A07F}" type="presParOf" srcId="{9C8464C1-FE0F-44CB-A49B-986A37D1F05A}" destId="{933B3626-1E45-4905-BE35-9A4C86096ED1}" srcOrd="29" destOrd="0" presId="urn:microsoft.com/office/officeart/2005/8/layout/cycle8"/>
    <dgm:cxn modelId="{170CE007-274D-4787-AF36-51F22DD6E5DE}" type="presParOf" srcId="{9C8464C1-FE0F-44CB-A49B-986A37D1F05A}" destId="{9435B092-5D97-4311-8270-E8A547DA905D}" srcOrd="30" destOrd="0" presId="urn:microsoft.com/office/officeart/2005/8/layout/cycle8"/>
    <dgm:cxn modelId="{56F950DA-5E38-4FE5-B06E-41099CC3ABED}" type="presParOf" srcId="{9C8464C1-FE0F-44CB-A49B-986A37D1F05A}" destId="{2CFCEF9D-F16E-4BD7-A032-F1C5810392A2}" srcOrd="31" destOrd="0" presId="urn:microsoft.com/office/officeart/2005/8/layout/cycle8"/>
    <dgm:cxn modelId="{6AF1486D-ADD4-4C8F-9AE9-7B44548C1241}" type="presParOf" srcId="{9C8464C1-FE0F-44CB-A49B-986A37D1F05A}" destId="{B6500006-5764-496E-9720-B66CFC3FB396}" srcOrd="32" destOrd="0" presId="urn:microsoft.com/office/officeart/2005/8/layout/cycle8"/>
    <dgm:cxn modelId="{65CAA274-484E-4BA9-B5D8-381567FEFF15}" type="presParOf" srcId="{9C8464C1-FE0F-44CB-A49B-986A37D1F05A}" destId="{5C0D2C06-ECA9-44D2-8F0E-AB31A826A9E7}" srcOrd="33" destOrd="0" presId="urn:microsoft.com/office/officeart/2005/8/layout/cycle8"/>
    <dgm:cxn modelId="{B7923E2B-3BF1-462F-AB59-1FBC053C69AF}" type="presParOf" srcId="{9C8464C1-FE0F-44CB-A49B-986A37D1F05A}" destId="{DDEB878A-A3C1-44E0-8B29-3A575C82A9FA}" srcOrd="3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4A4126B-CBBB-4831-B1A6-C9841B935486}"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05A3E9E7-AEFC-45A0-9FBA-E059F328B841}">
      <dgm:prSet/>
      <dgm:spPr/>
      <dgm:t>
        <a:bodyPr/>
        <a:lstStyle/>
        <a:p>
          <a:r>
            <a:rPr lang="el-GR" dirty="0"/>
            <a:t>Τ</a:t>
          </a:r>
          <a:r>
            <a:rPr lang="en-US" dirty="0"/>
            <a:t>ο Web Content Accessibility Guidelines – WCAG</a:t>
          </a:r>
          <a:r>
            <a:rPr lang="el-GR" dirty="0"/>
            <a:t> αναπτύχθηκε από την Κοινοπραξία του Παγκόσμιου Ιστού (W3C). Αποτελεί υιοθετημένο Ευρωπαϊκό Πρότυπο υπό το πρότυπο EN 301 549. Η πιο πρόσφατη και αναθεωρημένη μορφή του WCAG είναι επικαλούμενη WCAG 2.1, μια εμπλουτισμένη έκδοση του WCGA 2.0 και περιγράφεται ως Ευρωπαϊκή Οδηγία στο EN 301 549 V2.1.2 (2018-08) (Πανεπιστήμιο Ιωαννίνων - Μονάδα Προσβασιμότητας και Κοινωνικής Στήριξης Φοιτητών). </a:t>
          </a:r>
          <a:endParaRPr lang="en-US" dirty="0"/>
        </a:p>
      </dgm:t>
    </dgm:pt>
    <dgm:pt modelId="{281B000C-C6A2-4545-9C5D-2CC3A92A8E9F}" type="parTrans" cxnId="{AAF083B5-6D2D-4978-84DE-AD84D9BF9CB5}">
      <dgm:prSet/>
      <dgm:spPr/>
      <dgm:t>
        <a:bodyPr/>
        <a:lstStyle/>
        <a:p>
          <a:endParaRPr lang="en-US"/>
        </a:p>
      </dgm:t>
    </dgm:pt>
    <dgm:pt modelId="{2ECE5A53-544F-4EF4-B218-0B7A9A3872BD}" type="sibTrans" cxnId="{AAF083B5-6D2D-4978-84DE-AD84D9BF9CB5}">
      <dgm:prSet/>
      <dgm:spPr/>
      <dgm:t>
        <a:bodyPr/>
        <a:lstStyle/>
        <a:p>
          <a:endParaRPr lang="en-US"/>
        </a:p>
      </dgm:t>
    </dgm:pt>
    <dgm:pt modelId="{EF38D4F5-BF69-4592-9542-35F15348B689}">
      <dgm:prSet/>
      <dgm:spPr/>
      <dgm:t>
        <a:bodyPr/>
        <a:lstStyle/>
        <a:p>
          <a:r>
            <a:rPr lang="el-GR" dirty="0"/>
            <a:t>Το πρότυπο αφορά την ανάπτυξη περιεχομένου για την κάλυψη ενός μεγάλου εύρους αναπηριών, όπως οπτικών, ακουστικών, κινητικών, γνωστικών, μαθησιακών και νευρολογικών αναπηριών, και αναπηριών ομιλίας και γλωσσικές δυσκολίες (Πανεπιστήμιο Ιωαννίνων - Μονάδα Προσβασιμότητας και Κοινωνικής Στήριξης Φοιτητών). </a:t>
          </a:r>
          <a:endParaRPr lang="en-US" dirty="0"/>
        </a:p>
      </dgm:t>
    </dgm:pt>
    <dgm:pt modelId="{7BC8F738-2481-4438-837A-B3C71FECC653}" type="parTrans" cxnId="{028A588D-5981-4422-958E-512A0CAD891A}">
      <dgm:prSet/>
      <dgm:spPr/>
      <dgm:t>
        <a:bodyPr/>
        <a:lstStyle/>
        <a:p>
          <a:endParaRPr lang="en-US"/>
        </a:p>
      </dgm:t>
    </dgm:pt>
    <dgm:pt modelId="{67181A10-B7B6-415E-BC0F-4502E4A661CF}" type="sibTrans" cxnId="{028A588D-5981-4422-958E-512A0CAD891A}">
      <dgm:prSet/>
      <dgm:spPr/>
      <dgm:t>
        <a:bodyPr/>
        <a:lstStyle/>
        <a:p>
          <a:endParaRPr lang="en-US"/>
        </a:p>
      </dgm:t>
    </dgm:pt>
    <dgm:pt modelId="{8C0350F0-5E56-4C44-8257-37CD4865FCD7}" type="pres">
      <dgm:prSet presAssocID="{C4A4126B-CBBB-4831-B1A6-C9841B935486}" presName="hierChild1" presStyleCnt="0">
        <dgm:presLayoutVars>
          <dgm:chPref val="1"/>
          <dgm:dir/>
          <dgm:animOne val="branch"/>
          <dgm:animLvl val="lvl"/>
          <dgm:resizeHandles/>
        </dgm:presLayoutVars>
      </dgm:prSet>
      <dgm:spPr/>
    </dgm:pt>
    <dgm:pt modelId="{CC89AD78-4C1B-41D3-BD60-9F9DF321656F}" type="pres">
      <dgm:prSet presAssocID="{05A3E9E7-AEFC-45A0-9FBA-E059F328B841}" presName="hierRoot1" presStyleCnt="0"/>
      <dgm:spPr/>
    </dgm:pt>
    <dgm:pt modelId="{698C25D0-BAFC-44C5-B711-4581E3554706}" type="pres">
      <dgm:prSet presAssocID="{05A3E9E7-AEFC-45A0-9FBA-E059F328B841}" presName="composite" presStyleCnt="0"/>
      <dgm:spPr/>
    </dgm:pt>
    <dgm:pt modelId="{6476DCC5-E2F4-4F7A-A2B7-7EE859EA57E7}" type="pres">
      <dgm:prSet presAssocID="{05A3E9E7-AEFC-45A0-9FBA-E059F328B841}" presName="background" presStyleLbl="node0" presStyleIdx="0" presStyleCnt="2"/>
      <dgm:spPr/>
    </dgm:pt>
    <dgm:pt modelId="{AFF2C6FA-6CB4-45E1-97AE-3993D4E19CBB}" type="pres">
      <dgm:prSet presAssocID="{05A3E9E7-AEFC-45A0-9FBA-E059F328B841}" presName="text" presStyleLbl="fgAcc0" presStyleIdx="0" presStyleCnt="2">
        <dgm:presLayoutVars>
          <dgm:chPref val="3"/>
        </dgm:presLayoutVars>
      </dgm:prSet>
      <dgm:spPr/>
    </dgm:pt>
    <dgm:pt modelId="{BA572432-824C-4725-9073-46349DC3FBF6}" type="pres">
      <dgm:prSet presAssocID="{05A3E9E7-AEFC-45A0-9FBA-E059F328B841}" presName="hierChild2" presStyleCnt="0"/>
      <dgm:spPr/>
    </dgm:pt>
    <dgm:pt modelId="{911ED5B0-DFEC-4F63-A3E4-D4710CA4A412}" type="pres">
      <dgm:prSet presAssocID="{EF38D4F5-BF69-4592-9542-35F15348B689}" presName="hierRoot1" presStyleCnt="0"/>
      <dgm:spPr/>
    </dgm:pt>
    <dgm:pt modelId="{8CB0A987-8739-4888-AEDC-B35D0A9B7E08}" type="pres">
      <dgm:prSet presAssocID="{EF38D4F5-BF69-4592-9542-35F15348B689}" presName="composite" presStyleCnt="0"/>
      <dgm:spPr/>
    </dgm:pt>
    <dgm:pt modelId="{227BFB72-7A5E-4CD0-BD11-DA51AE683FEC}" type="pres">
      <dgm:prSet presAssocID="{EF38D4F5-BF69-4592-9542-35F15348B689}" presName="background" presStyleLbl="node0" presStyleIdx="1" presStyleCnt="2"/>
      <dgm:spPr/>
    </dgm:pt>
    <dgm:pt modelId="{105D67D8-3C10-48BF-90DA-0DC06179BF18}" type="pres">
      <dgm:prSet presAssocID="{EF38D4F5-BF69-4592-9542-35F15348B689}" presName="text" presStyleLbl="fgAcc0" presStyleIdx="1" presStyleCnt="2">
        <dgm:presLayoutVars>
          <dgm:chPref val="3"/>
        </dgm:presLayoutVars>
      </dgm:prSet>
      <dgm:spPr/>
    </dgm:pt>
    <dgm:pt modelId="{392E4E88-D055-4F2E-9FB8-3B4FDB3FBBC6}" type="pres">
      <dgm:prSet presAssocID="{EF38D4F5-BF69-4592-9542-35F15348B689}" presName="hierChild2" presStyleCnt="0"/>
      <dgm:spPr/>
    </dgm:pt>
  </dgm:ptLst>
  <dgm:cxnLst>
    <dgm:cxn modelId="{DEAB196B-1D7F-426C-AAF7-12B80AD9BC81}" type="presOf" srcId="{C4A4126B-CBBB-4831-B1A6-C9841B935486}" destId="{8C0350F0-5E56-4C44-8257-37CD4865FCD7}" srcOrd="0" destOrd="0" presId="urn:microsoft.com/office/officeart/2005/8/layout/hierarchy1"/>
    <dgm:cxn modelId="{D9C10577-303A-4378-B3B6-7BD1FAC632B4}" type="presOf" srcId="{05A3E9E7-AEFC-45A0-9FBA-E059F328B841}" destId="{AFF2C6FA-6CB4-45E1-97AE-3993D4E19CBB}" srcOrd="0" destOrd="0" presId="urn:microsoft.com/office/officeart/2005/8/layout/hierarchy1"/>
    <dgm:cxn modelId="{028A588D-5981-4422-958E-512A0CAD891A}" srcId="{C4A4126B-CBBB-4831-B1A6-C9841B935486}" destId="{EF38D4F5-BF69-4592-9542-35F15348B689}" srcOrd="1" destOrd="0" parTransId="{7BC8F738-2481-4438-837A-B3C71FECC653}" sibTransId="{67181A10-B7B6-415E-BC0F-4502E4A661CF}"/>
    <dgm:cxn modelId="{AAF083B5-6D2D-4978-84DE-AD84D9BF9CB5}" srcId="{C4A4126B-CBBB-4831-B1A6-C9841B935486}" destId="{05A3E9E7-AEFC-45A0-9FBA-E059F328B841}" srcOrd="0" destOrd="0" parTransId="{281B000C-C6A2-4545-9C5D-2CC3A92A8E9F}" sibTransId="{2ECE5A53-544F-4EF4-B218-0B7A9A3872BD}"/>
    <dgm:cxn modelId="{E7BE44F4-88B1-4ACB-8C1B-AFFFD38F1922}" type="presOf" srcId="{EF38D4F5-BF69-4592-9542-35F15348B689}" destId="{105D67D8-3C10-48BF-90DA-0DC06179BF18}" srcOrd="0" destOrd="0" presId="urn:microsoft.com/office/officeart/2005/8/layout/hierarchy1"/>
    <dgm:cxn modelId="{519CD29D-6BA9-470A-94A7-85E077C90EED}" type="presParOf" srcId="{8C0350F0-5E56-4C44-8257-37CD4865FCD7}" destId="{CC89AD78-4C1B-41D3-BD60-9F9DF321656F}" srcOrd="0" destOrd="0" presId="urn:microsoft.com/office/officeart/2005/8/layout/hierarchy1"/>
    <dgm:cxn modelId="{CAEDA744-87D2-474D-9816-34FB3526BD79}" type="presParOf" srcId="{CC89AD78-4C1B-41D3-BD60-9F9DF321656F}" destId="{698C25D0-BAFC-44C5-B711-4581E3554706}" srcOrd="0" destOrd="0" presId="urn:microsoft.com/office/officeart/2005/8/layout/hierarchy1"/>
    <dgm:cxn modelId="{22A3F3AC-38A5-464D-9545-FDDE1393ADBC}" type="presParOf" srcId="{698C25D0-BAFC-44C5-B711-4581E3554706}" destId="{6476DCC5-E2F4-4F7A-A2B7-7EE859EA57E7}" srcOrd="0" destOrd="0" presId="urn:microsoft.com/office/officeart/2005/8/layout/hierarchy1"/>
    <dgm:cxn modelId="{A57340B6-8869-4D9B-858F-47A3A5AD4E61}" type="presParOf" srcId="{698C25D0-BAFC-44C5-B711-4581E3554706}" destId="{AFF2C6FA-6CB4-45E1-97AE-3993D4E19CBB}" srcOrd="1" destOrd="0" presId="urn:microsoft.com/office/officeart/2005/8/layout/hierarchy1"/>
    <dgm:cxn modelId="{F1800E11-606A-4499-A1B0-CFC76CF17C6C}" type="presParOf" srcId="{CC89AD78-4C1B-41D3-BD60-9F9DF321656F}" destId="{BA572432-824C-4725-9073-46349DC3FBF6}" srcOrd="1" destOrd="0" presId="urn:microsoft.com/office/officeart/2005/8/layout/hierarchy1"/>
    <dgm:cxn modelId="{5E9D5823-8CE9-4122-BFBB-40FE91F150BD}" type="presParOf" srcId="{8C0350F0-5E56-4C44-8257-37CD4865FCD7}" destId="{911ED5B0-DFEC-4F63-A3E4-D4710CA4A412}" srcOrd="1" destOrd="0" presId="urn:microsoft.com/office/officeart/2005/8/layout/hierarchy1"/>
    <dgm:cxn modelId="{406AB899-1646-4298-B737-5C6CCD2057EA}" type="presParOf" srcId="{911ED5B0-DFEC-4F63-A3E4-D4710CA4A412}" destId="{8CB0A987-8739-4888-AEDC-B35D0A9B7E08}" srcOrd="0" destOrd="0" presId="urn:microsoft.com/office/officeart/2005/8/layout/hierarchy1"/>
    <dgm:cxn modelId="{7601EA53-BDEC-4D9D-8E25-9B62D2BB572E}" type="presParOf" srcId="{8CB0A987-8739-4888-AEDC-B35D0A9B7E08}" destId="{227BFB72-7A5E-4CD0-BD11-DA51AE683FEC}" srcOrd="0" destOrd="0" presId="urn:microsoft.com/office/officeart/2005/8/layout/hierarchy1"/>
    <dgm:cxn modelId="{8564A22D-D205-48EB-86FC-3A526CBDC3B0}" type="presParOf" srcId="{8CB0A987-8739-4888-AEDC-B35D0A9B7E08}" destId="{105D67D8-3C10-48BF-90DA-0DC06179BF18}" srcOrd="1" destOrd="0" presId="urn:microsoft.com/office/officeart/2005/8/layout/hierarchy1"/>
    <dgm:cxn modelId="{D31A758F-BE43-47EA-99B7-834FA1F8C860}" type="presParOf" srcId="{911ED5B0-DFEC-4F63-A3E4-D4710CA4A412}" destId="{392E4E88-D055-4F2E-9FB8-3B4FDB3FBBC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D7588BC-92FD-4149-9B4C-BAB58A1BB8B9}" type="doc">
      <dgm:prSet loTypeId="urn:microsoft.com/office/officeart/2005/8/layout/matrix2" loCatId="matrix" qsTypeId="urn:microsoft.com/office/officeart/2005/8/quickstyle/simple1" qsCatId="simple" csTypeId="urn:microsoft.com/office/officeart/2005/8/colors/colorful5" csCatId="colorful"/>
      <dgm:spPr/>
      <dgm:t>
        <a:bodyPr/>
        <a:lstStyle/>
        <a:p>
          <a:endParaRPr lang="en-US"/>
        </a:p>
      </dgm:t>
    </dgm:pt>
    <dgm:pt modelId="{788D6601-3897-41B4-BF7C-A5FE1FB60088}">
      <dgm:prSet/>
      <dgm:spPr/>
      <dgm:t>
        <a:bodyPr/>
        <a:lstStyle/>
        <a:p>
          <a:r>
            <a:rPr lang="el-GR"/>
            <a:t>1. Αντιληπτό (Perceivable): Το περιεχόμενο δεν πρέπει να περιορίζεται μόνο σε έναν τρόπο παρουσίασης. </a:t>
          </a:r>
          <a:endParaRPr lang="en-US"/>
        </a:p>
      </dgm:t>
    </dgm:pt>
    <dgm:pt modelId="{ABCCD4E3-1034-4C16-ABA4-8E9FEE39C356}" type="parTrans" cxnId="{21F30D0B-75AA-4214-B36A-E204FE99D96A}">
      <dgm:prSet/>
      <dgm:spPr/>
      <dgm:t>
        <a:bodyPr/>
        <a:lstStyle/>
        <a:p>
          <a:endParaRPr lang="en-US"/>
        </a:p>
      </dgm:t>
    </dgm:pt>
    <dgm:pt modelId="{CD93FF54-3185-42EC-AA18-7B1DE703A720}" type="sibTrans" cxnId="{21F30D0B-75AA-4214-B36A-E204FE99D96A}">
      <dgm:prSet/>
      <dgm:spPr/>
      <dgm:t>
        <a:bodyPr/>
        <a:lstStyle/>
        <a:p>
          <a:endParaRPr lang="en-US"/>
        </a:p>
      </dgm:t>
    </dgm:pt>
    <dgm:pt modelId="{6D39A87D-1642-4EDE-835A-7607933C4DF8}">
      <dgm:prSet/>
      <dgm:spPr/>
      <dgm:t>
        <a:bodyPr/>
        <a:lstStyle/>
        <a:p>
          <a:r>
            <a:rPr lang="el-GR"/>
            <a:t>2. Λειτουργικό (Operable): Η πλοήγηση και ο τρόπος λειτουργίας μιας διεπαφής πρέπει να μην περιορίζουν τον τρόπο χειρισμού για την εκτέλεση εργασιών. </a:t>
          </a:r>
          <a:endParaRPr lang="en-US"/>
        </a:p>
      </dgm:t>
    </dgm:pt>
    <dgm:pt modelId="{3A5D4A83-474D-46AD-A538-9C50E4F3D646}" type="parTrans" cxnId="{4FF0B511-3BB6-429B-900A-1C076EB92C07}">
      <dgm:prSet/>
      <dgm:spPr/>
      <dgm:t>
        <a:bodyPr/>
        <a:lstStyle/>
        <a:p>
          <a:endParaRPr lang="en-US"/>
        </a:p>
      </dgm:t>
    </dgm:pt>
    <dgm:pt modelId="{BF774A5C-1F28-4B78-9748-45FF3D1468F4}" type="sibTrans" cxnId="{4FF0B511-3BB6-429B-900A-1C076EB92C07}">
      <dgm:prSet/>
      <dgm:spPr/>
      <dgm:t>
        <a:bodyPr/>
        <a:lstStyle/>
        <a:p>
          <a:endParaRPr lang="en-US"/>
        </a:p>
      </dgm:t>
    </dgm:pt>
    <dgm:pt modelId="{37A6849D-F5CD-4C8D-B643-9B617D39C727}">
      <dgm:prSet/>
      <dgm:spPr/>
      <dgm:t>
        <a:bodyPr/>
        <a:lstStyle/>
        <a:p>
          <a:r>
            <a:rPr lang="el-GR"/>
            <a:t>3. Κατανοητό (Understandable): Το περιεχόμενο να καθιστάται κατανοητό για όλους τους χρήστες</a:t>
          </a:r>
          <a:endParaRPr lang="en-US"/>
        </a:p>
      </dgm:t>
    </dgm:pt>
    <dgm:pt modelId="{021E8FB1-4208-4C7E-9821-2390A61A3D5C}" type="parTrans" cxnId="{FD19B277-E4D3-48EF-ABA7-9E69BA593708}">
      <dgm:prSet/>
      <dgm:spPr/>
      <dgm:t>
        <a:bodyPr/>
        <a:lstStyle/>
        <a:p>
          <a:endParaRPr lang="en-US"/>
        </a:p>
      </dgm:t>
    </dgm:pt>
    <dgm:pt modelId="{F80C6B64-1FF5-4123-8EF7-740936457878}" type="sibTrans" cxnId="{FD19B277-E4D3-48EF-ABA7-9E69BA593708}">
      <dgm:prSet/>
      <dgm:spPr/>
      <dgm:t>
        <a:bodyPr/>
        <a:lstStyle/>
        <a:p>
          <a:endParaRPr lang="en-US"/>
        </a:p>
      </dgm:t>
    </dgm:pt>
    <dgm:pt modelId="{0F3B299A-58DE-44E0-81F9-26C7E7F867EA}">
      <dgm:prSet/>
      <dgm:spPr/>
      <dgm:t>
        <a:bodyPr/>
        <a:lstStyle/>
        <a:p>
          <a:r>
            <a:rPr lang="el-GR"/>
            <a:t>4. Εύρωστο (Robust): Το περιεχόμενο να καθιστάται δυνατό και υγιές για όλους τους χρήστες</a:t>
          </a:r>
          <a:endParaRPr lang="en-US"/>
        </a:p>
      </dgm:t>
    </dgm:pt>
    <dgm:pt modelId="{0FA38612-8629-45E2-8C44-9BB531E51443}" type="parTrans" cxnId="{479C250C-854F-4051-AAB7-8E18D2BC852F}">
      <dgm:prSet/>
      <dgm:spPr/>
      <dgm:t>
        <a:bodyPr/>
        <a:lstStyle/>
        <a:p>
          <a:endParaRPr lang="en-US"/>
        </a:p>
      </dgm:t>
    </dgm:pt>
    <dgm:pt modelId="{D301D026-7DD0-4333-9829-39684124545B}" type="sibTrans" cxnId="{479C250C-854F-4051-AAB7-8E18D2BC852F}">
      <dgm:prSet/>
      <dgm:spPr/>
      <dgm:t>
        <a:bodyPr/>
        <a:lstStyle/>
        <a:p>
          <a:endParaRPr lang="en-US"/>
        </a:p>
      </dgm:t>
    </dgm:pt>
    <dgm:pt modelId="{C59B4EA4-AB9F-48BA-BD75-65E100477952}" type="pres">
      <dgm:prSet presAssocID="{6D7588BC-92FD-4149-9B4C-BAB58A1BB8B9}" presName="matrix" presStyleCnt="0">
        <dgm:presLayoutVars>
          <dgm:chMax val="1"/>
          <dgm:dir/>
          <dgm:resizeHandles val="exact"/>
        </dgm:presLayoutVars>
      </dgm:prSet>
      <dgm:spPr/>
    </dgm:pt>
    <dgm:pt modelId="{E7F0D2FC-67DE-42D7-9C5E-B976B12B5B09}" type="pres">
      <dgm:prSet presAssocID="{6D7588BC-92FD-4149-9B4C-BAB58A1BB8B9}" presName="axisShape" presStyleLbl="bgShp" presStyleIdx="0" presStyleCnt="1"/>
      <dgm:spPr/>
    </dgm:pt>
    <dgm:pt modelId="{EDC6C970-AF91-40F3-A0BC-D688EAA35E50}" type="pres">
      <dgm:prSet presAssocID="{6D7588BC-92FD-4149-9B4C-BAB58A1BB8B9}" presName="rect1" presStyleLbl="node1" presStyleIdx="0" presStyleCnt="4">
        <dgm:presLayoutVars>
          <dgm:chMax val="0"/>
          <dgm:chPref val="0"/>
          <dgm:bulletEnabled val="1"/>
        </dgm:presLayoutVars>
      </dgm:prSet>
      <dgm:spPr/>
    </dgm:pt>
    <dgm:pt modelId="{F9ACEECA-8B69-48C4-9FDF-74F8FEAB12A7}" type="pres">
      <dgm:prSet presAssocID="{6D7588BC-92FD-4149-9B4C-BAB58A1BB8B9}" presName="rect2" presStyleLbl="node1" presStyleIdx="1" presStyleCnt="4">
        <dgm:presLayoutVars>
          <dgm:chMax val="0"/>
          <dgm:chPref val="0"/>
          <dgm:bulletEnabled val="1"/>
        </dgm:presLayoutVars>
      </dgm:prSet>
      <dgm:spPr/>
    </dgm:pt>
    <dgm:pt modelId="{14BA031C-33DA-401C-8FEC-A9DFF078B072}" type="pres">
      <dgm:prSet presAssocID="{6D7588BC-92FD-4149-9B4C-BAB58A1BB8B9}" presName="rect3" presStyleLbl="node1" presStyleIdx="2" presStyleCnt="4">
        <dgm:presLayoutVars>
          <dgm:chMax val="0"/>
          <dgm:chPref val="0"/>
          <dgm:bulletEnabled val="1"/>
        </dgm:presLayoutVars>
      </dgm:prSet>
      <dgm:spPr/>
    </dgm:pt>
    <dgm:pt modelId="{7E0A2F55-73B8-4397-81A6-DED514F18FE4}" type="pres">
      <dgm:prSet presAssocID="{6D7588BC-92FD-4149-9B4C-BAB58A1BB8B9}" presName="rect4" presStyleLbl="node1" presStyleIdx="3" presStyleCnt="4">
        <dgm:presLayoutVars>
          <dgm:chMax val="0"/>
          <dgm:chPref val="0"/>
          <dgm:bulletEnabled val="1"/>
        </dgm:presLayoutVars>
      </dgm:prSet>
      <dgm:spPr/>
    </dgm:pt>
  </dgm:ptLst>
  <dgm:cxnLst>
    <dgm:cxn modelId="{76320F02-2987-4690-9B00-FCBB1B3DD7E4}" type="presOf" srcId="{6D39A87D-1642-4EDE-835A-7607933C4DF8}" destId="{F9ACEECA-8B69-48C4-9FDF-74F8FEAB12A7}" srcOrd="0" destOrd="0" presId="urn:microsoft.com/office/officeart/2005/8/layout/matrix2"/>
    <dgm:cxn modelId="{21F30D0B-75AA-4214-B36A-E204FE99D96A}" srcId="{6D7588BC-92FD-4149-9B4C-BAB58A1BB8B9}" destId="{788D6601-3897-41B4-BF7C-A5FE1FB60088}" srcOrd="0" destOrd="0" parTransId="{ABCCD4E3-1034-4C16-ABA4-8E9FEE39C356}" sibTransId="{CD93FF54-3185-42EC-AA18-7B1DE703A720}"/>
    <dgm:cxn modelId="{479C250C-854F-4051-AAB7-8E18D2BC852F}" srcId="{6D7588BC-92FD-4149-9B4C-BAB58A1BB8B9}" destId="{0F3B299A-58DE-44E0-81F9-26C7E7F867EA}" srcOrd="3" destOrd="0" parTransId="{0FA38612-8629-45E2-8C44-9BB531E51443}" sibTransId="{D301D026-7DD0-4333-9829-39684124545B}"/>
    <dgm:cxn modelId="{4FF0B511-3BB6-429B-900A-1C076EB92C07}" srcId="{6D7588BC-92FD-4149-9B4C-BAB58A1BB8B9}" destId="{6D39A87D-1642-4EDE-835A-7607933C4DF8}" srcOrd="1" destOrd="0" parTransId="{3A5D4A83-474D-46AD-A538-9C50E4F3D646}" sibTransId="{BF774A5C-1F28-4B78-9748-45FF3D1468F4}"/>
    <dgm:cxn modelId="{FECB9F31-30EC-4784-BCE6-8B91B53F40AD}" type="presOf" srcId="{788D6601-3897-41B4-BF7C-A5FE1FB60088}" destId="{EDC6C970-AF91-40F3-A0BC-D688EAA35E50}" srcOrd="0" destOrd="0" presId="urn:microsoft.com/office/officeart/2005/8/layout/matrix2"/>
    <dgm:cxn modelId="{AB693962-EA38-4DF4-ABE0-E23D069EF8C0}" type="presOf" srcId="{37A6849D-F5CD-4C8D-B643-9B617D39C727}" destId="{14BA031C-33DA-401C-8FEC-A9DFF078B072}" srcOrd="0" destOrd="0" presId="urn:microsoft.com/office/officeart/2005/8/layout/matrix2"/>
    <dgm:cxn modelId="{C8BED451-DDCB-4D44-A2E8-E683347DEE93}" type="presOf" srcId="{6D7588BC-92FD-4149-9B4C-BAB58A1BB8B9}" destId="{C59B4EA4-AB9F-48BA-BD75-65E100477952}" srcOrd="0" destOrd="0" presId="urn:microsoft.com/office/officeart/2005/8/layout/matrix2"/>
    <dgm:cxn modelId="{FD19B277-E4D3-48EF-ABA7-9E69BA593708}" srcId="{6D7588BC-92FD-4149-9B4C-BAB58A1BB8B9}" destId="{37A6849D-F5CD-4C8D-B643-9B617D39C727}" srcOrd="2" destOrd="0" parTransId="{021E8FB1-4208-4C7E-9821-2390A61A3D5C}" sibTransId="{F80C6B64-1FF5-4123-8EF7-740936457878}"/>
    <dgm:cxn modelId="{A2B413AE-661B-4ABE-8BDC-C0CC990C6D14}" type="presOf" srcId="{0F3B299A-58DE-44E0-81F9-26C7E7F867EA}" destId="{7E0A2F55-73B8-4397-81A6-DED514F18FE4}" srcOrd="0" destOrd="0" presId="urn:microsoft.com/office/officeart/2005/8/layout/matrix2"/>
    <dgm:cxn modelId="{1C74B439-EFFC-4CCF-8466-02A87C2FB9CA}" type="presParOf" srcId="{C59B4EA4-AB9F-48BA-BD75-65E100477952}" destId="{E7F0D2FC-67DE-42D7-9C5E-B976B12B5B09}" srcOrd="0" destOrd="0" presId="urn:microsoft.com/office/officeart/2005/8/layout/matrix2"/>
    <dgm:cxn modelId="{750AF242-898E-433F-8986-9DB0C598474C}" type="presParOf" srcId="{C59B4EA4-AB9F-48BA-BD75-65E100477952}" destId="{EDC6C970-AF91-40F3-A0BC-D688EAA35E50}" srcOrd="1" destOrd="0" presId="urn:microsoft.com/office/officeart/2005/8/layout/matrix2"/>
    <dgm:cxn modelId="{E9B2BF09-A5CA-4ED3-9DB6-F98645F69EE9}" type="presParOf" srcId="{C59B4EA4-AB9F-48BA-BD75-65E100477952}" destId="{F9ACEECA-8B69-48C4-9FDF-74F8FEAB12A7}" srcOrd="2" destOrd="0" presId="urn:microsoft.com/office/officeart/2005/8/layout/matrix2"/>
    <dgm:cxn modelId="{94A2EE2E-1C77-426B-B450-901A343A20AA}" type="presParOf" srcId="{C59B4EA4-AB9F-48BA-BD75-65E100477952}" destId="{14BA031C-33DA-401C-8FEC-A9DFF078B072}" srcOrd="3" destOrd="0" presId="urn:microsoft.com/office/officeart/2005/8/layout/matrix2"/>
    <dgm:cxn modelId="{1857EAFF-39DE-4268-BA55-887896EA2C37}" type="presParOf" srcId="{C59B4EA4-AB9F-48BA-BD75-65E100477952}" destId="{7E0A2F55-73B8-4397-81A6-DED514F18FE4}"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A751F77-1E95-4C5A-ADB8-8B90861AD534}" type="doc">
      <dgm:prSet loTypeId="urn:microsoft.com/office/officeart/2005/8/layout/process4" loCatId="process" qsTypeId="urn:microsoft.com/office/officeart/2005/8/quickstyle/simple1" qsCatId="simple" csTypeId="urn:microsoft.com/office/officeart/2005/8/colors/colorful5" csCatId="colorful" phldr="1"/>
      <dgm:spPr/>
      <dgm:t>
        <a:bodyPr/>
        <a:lstStyle/>
        <a:p>
          <a:endParaRPr lang="en-US"/>
        </a:p>
      </dgm:t>
    </dgm:pt>
    <dgm:pt modelId="{2D22412C-60C2-4E77-99B6-B98CCD226967}">
      <dgm:prSet/>
      <dgm:spPr/>
      <dgm:t>
        <a:bodyPr/>
        <a:lstStyle/>
        <a:p>
          <a:r>
            <a:rPr lang="el-GR" dirty="0"/>
            <a:t>Επίπεδο A: Η ιστοσελίδα ικανοποιεί όλα τα Κριτήρια Επιτυχίας Επιπέδου Α ή παρέχεται μια εναλλακτική έκδοση συμμόρφωσης Επιπέδου Α.</a:t>
          </a:r>
          <a:endParaRPr lang="en-US" dirty="0"/>
        </a:p>
      </dgm:t>
    </dgm:pt>
    <dgm:pt modelId="{8F743DE4-621A-41F9-B7C7-0F9EFB06FB81}" type="parTrans" cxnId="{1A801F94-B454-4C7C-84D6-DB4F3113E192}">
      <dgm:prSet/>
      <dgm:spPr/>
      <dgm:t>
        <a:bodyPr/>
        <a:lstStyle/>
        <a:p>
          <a:endParaRPr lang="en-US"/>
        </a:p>
      </dgm:t>
    </dgm:pt>
    <dgm:pt modelId="{1460A910-763A-478A-BD69-B1104CA91037}" type="sibTrans" cxnId="{1A801F94-B454-4C7C-84D6-DB4F3113E192}">
      <dgm:prSet/>
      <dgm:spPr/>
      <dgm:t>
        <a:bodyPr/>
        <a:lstStyle/>
        <a:p>
          <a:endParaRPr lang="en-US"/>
        </a:p>
      </dgm:t>
    </dgm:pt>
    <dgm:pt modelId="{CA08FD93-17EF-4F86-8CC8-894C8F22A3A6}">
      <dgm:prSet/>
      <dgm:spPr/>
      <dgm:t>
        <a:bodyPr/>
        <a:lstStyle/>
        <a:p>
          <a:r>
            <a:rPr lang="el-GR" dirty="0"/>
            <a:t>Επίπεδο ΑA: Η ιστοσελίδα ικανοποιεί όλα τα Κριτήρια Επιτυχίας Επιπέδου Α και Επιπέδου ΑΑ ή παρέχεται μια εναλλακτική έκδοση συμμόρφωσης Επιπέδου ΑΑ. </a:t>
          </a:r>
          <a:endParaRPr lang="en-US" dirty="0"/>
        </a:p>
      </dgm:t>
    </dgm:pt>
    <dgm:pt modelId="{F940B464-B0D9-4566-BFD0-134DE7FA597B}" type="parTrans" cxnId="{4E8FC321-962C-486B-A2D1-C9046A3C70B8}">
      <dgm:prSet/>
      <dgm:spPr/>
      <dgm:t>
        <a:bodyPr/>
        <a:lstStyle/>
        <a:p>
          <a:endParaRPr lang="en-US"/>
        </a:p>
      </dgm:t>
    </dgm:pt>
    <dgm:pt modelId="{3D725243-7AC1-4FD0-B9D7-C3022E15D1E4}" type="sibTrans" cxnId="{4E8FC321-962C-486B-A2D1-C9046A3C70B8}">
      <dgm:prSet/>
      <dgm:spPr/>
      <dgm:t>
        <a:bodyPr/>
        <a:lstStyle/>
        <a:p>
          <a:endParaRPr lang="en-US"/>
        </a:p>
      </dgm:t>
    </dgm:pt>
    <dgm:pt modelId="{8B14ACD8-9AF7-4F2F-BE70-736100EC4901}">
      <dgm:prSet/>
      <dgm:spPr/>
      <dgm:t>
        <a:bodyPr/>
        <a:lstStyle/>
        <a:p>
          <a:r>
            <a:rPr lang="el-GR" dirty="0"/>
            <a:t>Επίπεδο ΑΑA: Η ιστοσελίδα ικανοποιεί όλα τα Κριτήρια Επιτυχίας Επιπέδου Α, Επιπέδου ΑΑ και Επιπέδου ΑΑΑ ή παρέχεται μια εναλλακτική έκδοση συμμόρφωσης Επιπέδου ΑΑΑ. Το επίπεδο αυτό δεν αποτελεί νομική υποχρέωση παρόλα αυτά είναι αυτό που παρέχει τις περισσότερες δυνατότητες προσβασιμότητας.</a:t>
          </a:r>
          <a:endParaRPr lang="en-US" dirty="0"/>
        </a:p>
      </dgm:t>
    </dgm:pt>
    <dgm:pt modelId="{3A59B9F4-EC79-4943-9A21-E6725C667630}" type="parTrans" cxnId="{BDBBF943-F09D-437E-8644-D16306A6524A}">
      <dgm:prSet/>
      <dgm:spPr/>
      <dgm:t>
        <a:bodyPr/>
        <a:lstStyle/>
        <a:p>
          <a:endParaRPr lang="en-US"/>
        </a:p>
      </dgm:t>
    </dgm:pt>
    <dgm:pt modelId="{44D33122-1707-460D-8CAC-A9A28518E572}" type="sibTrans" cxnId="{BDBBF943-F09D-437E-8644-D16306A6524A}">
      <dgm:prSet/>
      <dgm:spPr/>
      <dgm:t>
        <a:bodyPr/>
        <a:lstStyle/>
        <a:p>
          <a:endParaRPr lang="en-US"/>
        </a:p>
      </dgm:t>
    </dgm:pt>
    <dgm:pt modelId="{4402D8F9-A956-4297-9ED9-521D6015B914}" type="pres">
      <dgm:prSet presAssocID="{EA751F77-1E95-4C5A-ADB8-8B90861AD534}" presName="Name0" presStyleCnt="0">
        <dgm:presLayoutVars>
          <dgm:dir/>
          <dgm:animLvl val="lvl"/>
          <dgm:resizeHandles val="exact"/>
        </dgm:presLayoutVars>
      </dgm:prSet>
      <dgm:spPr/>
    </dgm:pt>
    <dgm:pt modelId="{349E73B2-7AF3-4AE0-BDAC-2A61CAC743F7}" type="pres">
      <dgm:prSet presAssocID="{8B14ACD8-9AF7-4F2F-BE70-736100EC4901}" presName="boxAndChildren" presStyleCnt="0"/>
      <dgm:spPr/>
    </dgm:pt>
    <dgm:pt modelId="{27996EDB-03A2-46E9-A18D-078CB3AF5835}" type="pres">
      <dgm:prSet presAssocID="{8B14ACD8-9AF7-4F2F-BE70-736100EC4901}" presName="parentTextBox" presStyleLbl="node1" presStyleIdx="0" presStyleCnt="3"/>
      <dgm:spPr/>
    </dgm:pt>
    <dgm:pt modelId="{D0DCC26C-FE48-4D85-AA8E-719361BE59C8}" type="pres">
      <dgm:prSet presAssocID="{3D725243-7AC1-4FD0-B9D7-C3022E15D1E4}" presName="sp" presStyleCnt="0"/>
      <dgm:spPr/>
    </dgm:pt>
    <dgm:pt modelId="{BE076103-EA28-4A27-8871-12E641DA2DD5}" type="pres">
      <dgm:prSet presAssocID="{CA08FD93-17EF-4F86-8CC8-894C8F22A3A6}" presName="arrowAndChildren" presStyleCnt="0"/>
      <dgm:spPr/>
    </dgm:pt>
    <dgm:pt modelId="{2A63B052-E6AB-4C2C-AA4E-D26BBF2D2A50}" type="pres">
      <dgm:prSet presAssocID="{CA08FD93-17EF-4F86-8CC8-894C8F22A3A6}" presName="parentTextArrow" presStyleLbl="node1" presStyleIdx="1" presStyleCnt="3"/>
      <dgm:spPr/>
    </dgm:pt>
    <dgm:pt modelId="{CA9E509F-BF0C-402B-9352-27B71F2713CD}" type="pres">
      <dgm:prSet presAssocID="{1460A910-763A-478A-BD69-B1104CA91037}" presName="sp" presStyleCnt="0"/>
      <dgm:spPr/>
    </dgm:pt>
    <dgm:pt modelId="{394AD732-9F39-4BA7-8B7D-F4EC1D4232DB}" type="pres">
      <dgm:prSet presAssocID="{2D22412C-60C2-4E77-99B6-B98CCD226967}" presName="arrowAndChildren" presStyleCnt="0"/>
      <dgm:spPr/>
    </dgm:pt>
    <dgm:pt modelId="{14C43901-61D4-4867-8A53-BB896EAEF43C}" type="pres">
      <dgm:prSet presAssocID="{2D22412C-60C2-4E77-99B6-B98CCD226967}" presName="parentTextArrow" presStyleLbl="node1" presStyleIdx="2" presStyleCnt="3"/>
      <dgm:spPr/>
    </dgm:pt>
  </dgm:ptLst>
  <dgm:cxnLst>
    <dgm:cxn modelId="{606C5F06-9027-4C16-833F-3793BB748889}" type="presOf" srcId="{EA751F77-1E95-4C5A-ADB8-8B90861AD534}" destId="{4402D8F9-A956-4297-9ED9-521D6015B914}" srcOrd="0" destOrd="0" presId="urn:microsoft.com/office/officeart/2005/8/layout/process4"/>
    <dgm:cxn modelId="{4E8FC321-962C-486B-A2D1-C9046A3C70B8}" srcId="{EA751F77-1E95-4C5A-ADB8-8B90861AD534}" destId="{CA08FD93-17EF-4F86-8CC8-894C8F22A3A6}" srcOrd="1" destOrd="0" parTransId="{F940B464-B0D9-4566-BFD0-134DE7FA597B}" sibTransId="{3D725243-7AC1-4FD0-B9D7-C3022E15D1E4}"/>
    <dgm:cxn modelId="{BE17AB43-0689-4330-8A36-F084F6955D81}" type="presOf" srcId="{CA08FD93-17EF-4F86-8CC8-894C8F22A3A6}" destId="{2A63B052-E6AB-4C2C-AA4E-D26BBF2D2A50}" srcOrd="0" destOrd="0" presId="urn:microsoft.com/office/officeart/2005/8/layout/process4"/>
    <dgm:cxn modelId="{BDBBF943-F09D-437E-8644-D16306A6524A}" srcId="{EA751F77-1E95-4C5A-ADB8-8B90861AD534}" destId="{8B14ACD8-9AF7-4F2F-BE70-736100EC4901}" srcOrd="2" destOrd="0" parTransId="{3A59B9F4-EC79-4943-9A21-E6725C667630}" sibTransId="{44D33122-1707-460D-8CAC-A9A28518E572}"/>
    <dgm:cxn modelId="{AAF73D55-66E4-4174-A97C-17D4870E3044}" type="presOf" srcId="{8B14ACD8-9AF7-4F2F-BE70-736100EC4901}" destId="{27996EDB-03A2-46E9-A18D-078CB3AF5835}" srcOrd="0" destOrd="0" presId="urn:microsoft.com/office/officeart/2005/8/layout/process4"/>
    <dgm:cxn modelId="{1A801F94-B454-4C7C-84D6-DB4F3113E192}" srcId="{EA751F77-1E95-4C5A-ADB8-8B90861AD534}" destId="{2D22412C-60C2-4E77-99B6-B98CCD226967}" srcOrd="0" destOrd="0" parTransId="{8F743DE4-621A-41F9-B7C7-0F9EFB06FB81}" sibTransId="{1460A910-763A-478A-BD69-B1104CA91037}"/>
    <dgm:cxn modelId="{DF94D8D4-F495-4011-AF8B-D6119EF8B0A1}" type="presOf" srcId="{2D22412C-60C2-4E77-99B6-B98CCD226967}" destId="{14C43901-61D4-4867-8A53-BB896EAEF43C}" srcOrd="0" destOrd="0" presId="urn:microsoft.com/office/officeart/2005/8/layout/process4"/>
    <dgm:cxn modelId="{35283DDE-401E-418C-8CC0-9B5A9533E944}" type="presParOf" srcId="{4402D8F9-A956-4297-9ED9-521D6015B914}" destId="{349E73B2-7AF3-4AE0-BDAC-2A61CAC743F7}" srcOrd="0" destOrd="0" presId="urn:microsoft.com/office/officeart/2005/8/layout/process4"/>
    <dgm:cxn modelId="{02615E7B-1D87-4421-80DE-11ACC2528AE0}" type="presParOf" srcId="{349E73B2-7AF3-4AE0-BDAC-2A61CAC743F7}" destId="{27996EDB-03A2-46E9-A18D-078CB3AF5835}" srcOrd="0" destOrd="0" presId="urn:microsoft.com/office/officeart/2005/8/layout/process4"/>
    <dgm:cxn modelId="{9D24E0C5-A423-4404-95C6-67B49BA41E3B}" type="presParOf" srcId="{4402D8F9-A956-4297-9ED9-521D6015B914}" destId="{D0DCC26C-FE48-4D85-AA8E-719361BE59C8}" srcOrd="1" destOrd="0" presId="urn:microsoft.com/office/officeart/2005/8/layout/process4"/>
    <dgm:cxn modelId="{CD0AFCB8-7BFE-4B76-AE57-1FBBBEA05EB6}" type="presParOf" srcId="{4402D8F9-A956-4297-9ED9-521D6015B914}" destId="{BE076103-EA28-4A27-8871-12E641DA2DD5}" srcOrd="2" destOrd="0" presId="urn:microsoft.com/office/officeart/2005/8/layout/process4"/>
    <dgm:cxn modelId="{6FC2233B-2ADA-417C-BC81-9078FFAF6824}" type="presParOf" srcId="{BE076103-EA28-4A27-8871-12E641DA2DD5}" destId="{2A63B052-E6AB-4C2C-AA4E-D26BBF2D2A50}" srcOrd="0" destOrd="0" presId="urn:microsoft.com/office/officeart/2005/8/layout/process4"/>
    <dgm:cxn modelId="{C040105C-E5B0-468C-BE99-DB2B5B580C5C}" type="presParOf" srcId="{4402D8F9-A956-4297-9ED9-521D6015B914}" destId="{CA9E509F-BF0C-402B-9352-27B71F2713CD}" srcOrd="3" destOrd="0" presId="urn:microsoft.com/office/officeart/2005/8/layout/process4"/>
    <dgm:cxn modelId="{9AD30137-58C5-47DB-9914-BF61BBF48E02}" type="presParOf" srcId="{4402D8F9-A956-4297-9ED9-521D6015B914}" destId="{394AD732-9F39-4BA7-8B7D-F4EC1D4232DB}" srcOrd="4" destOrd="0" presId="urn:microsoft.com/office/officeart/2005/8/layout/process4"/>
    <dgm:cxn modelId="{76FDABB9-77BB-4794-A517-A20D70AC9BE3}" type="presParOf" srcId="{394AD732-9F39-4BA7-8B7D-F4EC1D4232DB}" destId="{14C43901-61D4-4867-8A53-BB896EAEF43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D02AF97-BDBB-49B8-8BB7-D927C4E019A4}" type="doc">
      <dgm:prSet loTypeId="urn:microsoft.com/office/officeart/2005/8/layout/hierarchy1" loCatId="hierarchy" qsTypeId="urn:microsoft.com/office/officeart/2005/8/quickstyle/simple5" qsCatId="simple" csTypeId="urn:microsoft.com/office/officeart/2005/8/colors/colorful1" csCatId="colorful" phldr="1"/>
      <dgm:spPr/>
      <dgm:t>
        <a:bodyPr/>
        <a:lstStyle/>
        <a:p>
          <a:endParaRPr lang="en-US"/>
        </a:p>
      </dgm:t>
    </dgm:pt>
    <dgm:pt modelId="{95D4DF42-BFF4-46E3-B7BB-203E78B26495}">
      <dgm:prSet/>
      <dgm:spPr/>
      <dgm:t>
        <a:bodyPr/>
        <a:lstStyle/>
        <a:p>
          <a:r>
            <a:rPr lang="el-GR" dirty="0">
              <a:latin typeface="Times New Roman" panose="02020603050405020304" pitchFamily="18" charset="0"/>
              <a:cs typeface="Times New Roman" panose="02020603050405020304" pitchFamily="18" charset="0"/>
            </a:rPr>
            <a:t>Η τελική ανάλυση του εργαλείου WAVE, κατέδειξε ότι, αν και η προσβασιμότητα των πέντε επιλεγμένων ιστοτόπων βρίσκεται σε ικανοποιητικό επίπεδο, υπάρχει περιθώριο βελτίωσης. Η πλήρης συμμόρφωση με τις απαιτήσεις προσβασιμότητας είναι μια διαδικασία πολυσύνθετη, αλλά όχι ακατόρθωτη. Η πρόσβαση στις πληροφορίες και το περιεχόμενο του ιστού, είναι δικαίωμα όλων των χρηστών. Για τον λόγο αυτό, καθιστάται απαραίτητη η συνεχής βελτίωση της προσβασιμότητας του ψηφιακού περιεχομένου και η διαρκής υποστήριξη της προσπάθειας για ισότιμη και ολοκληρωμένη πρόσβαση για όλους τους χρήστες.</a:t>
          </a:r>
        </a:p>
      </dgm:t>
    </dgm:pt>
    <dgm:pt modelId="{7559CB2D-24A7-43CB-A021-CC65907E61C0}" type="parTrans" cxnId="{6A8CDC1C-2DD4-4865-A6E2-0D971CFC9973}">
      <dgm:prSet/>
      <dgm:spPr/>
      <dgm:t>
        <a:bodyPr/>
        <a:lstStyle/>
        <a:p>
          <a:endParaRPr lang="en-US"/>
        </a:p>
      </dgm:t>
    </dgm:pt>
    <dgm:pt modelId="{7745A71C-9E73-4BE7-80AC-AA7160899121}" type="sibTrans" cxnId="{6A8CDC1C-2DD4-4865-A6E2-0D971CFC9973}">
      <dgm:prSet phldrT="1" phldr="0"/>
      <dgm:spPr/>
      <dgm:t>
        <a:bodyPr/>
        <a:lstStyle/>
        <a:p>
          <a:endParaRPr lang="en-US"/>
        </a:p>
      </dgm:t>
    </dgm:pt>
    <dgm:pt modelId="{9CC1A12B-F250-4254-9E9C-FA12A09D16B1}" type="pres">
      <dgm:prSet presAssocID="{4D02AF97-BDBB-49B8-8BB7-D927C4E019A4}" presName="hierChild1" presStyleCnt="0">
        <dgm:presLayoutVars>
          <dgm:chPref val="1"/>
          <dgm:dir/>
          <dgm:animOne val="branch"/>
          <dgm:animLvl val="lvl"/>
          <dgm:resizeHandles/>
        </dgm:presLayoutVars>
      </dgm:prSet>
      <dgm:spPr/>
    </dgm:pt>
    <dgm:pt modelId="{85B7AC58-E5E7-4296-92ED-24C41908EF97}" type="pres">
      <dgm:prSet presAssocID="{95D4DF42-BFF4-46E3-B7BB-203E78B26495}" presName="hierRoot1" presStyleCnt="0"/>
      <dgm:spPr/>
    </dgm:pt>
    <dgm:pt modelId="{EA941748-F85C-49B5-B701-6E0C6F06B20F}" type="pres">
      <dgm:prSet presAssocID="{95D4DF42-BFF4-46E3-B7BB-203E78B26495}" presName="composite" presStyleCnt="0"/>
      <dgm:spPr/>
    </dgm:pt>
    <dgm:pt modelId="{9EEA2C24-55D9-4A97-BD4C-0889EBE3CB43}" type="pres">
      <dgm:prSet presAssocID="{95D4DF42-BFF4-46E3-B7BB-203E78B26495}" presName="background" presStyleLbl="node0" presStyleIdx="0" presStyleCnt="1"/>
      <dgm:spPr>
        <a:solidFill>
          <a:schemeClr val="accent2"/>
        </a:solidFill>
      </dgm:spPr>
    </dgm:pt>
    <dgm:pt modelId="{0B70D80C-4A90-4F25-AA76-203BE14E3428}" type="pres">
      <dgm:prSet presAssocID="{95D4DF42-BFF4-46E3-B7BB-203E78B26495}" presName="text" presStyleLbl="fgAcc0" presStyleIdx="0" presStyleCnt="1">
        <dgm:presLayoutVars>
          <dgm:chPref val="3"/>
        </dgm:presLayoutVars>
      </dgm:prSet>
      <dgm:spPr/>
    </dgm:pt>
    <dgm:pt modelId="{5F3F723A-BC8D-4B5A-8F2A-32158F8F9173}" type="pres">
      <dgm:prSet presAssocID="{95D4DF42-BFF4-46E3-B7BB-203E78B26495}" presName="hierChild2" presStyleCnt="0"/>
      <dgm:spPr/>
    </dgm:pt>
  </dgm:ptLst>
  <dgm:cxnLst>
    <dgm:cxn modelId="{6A8CDC1C-2DD4-4865-A6E2-0D971CFC9973}" srcId="{4D02AF97-BDBB-49B8-8BB7-D927C4E019A4}" destId="{95D4DF42-BFF4-46E3-B7BB-203E78B26495}" srcOrd="0" destOrd="0" parTransId="{7559CB2D-24A7-43CB-A021-CC65907E61C0}" sibTransId="{7745A71C-9E73-4BE7-80AC-AA7160899121}"/>
    <dgm:cxn modelId="{94C59B37-157A-4737-809F-A7AB47C82952}" type="presOf" srcId="{95D4DF42-BFF4-46E3-B7BB-203E78B26495}" destId="{0B70D80C-4A90-4F25-AA76-203BE14E3428}" srcOrd="0" destOrd="0" presId="urn:microsoft.com/office/officeart/2005/8/layout/hierarchy1"/>
    <dgm:cxn modelId="{D3DE00F0-99D4-430A-83B3-C2BEDE887C50}" type="presOf" srcId="{4D02AF97-BDBB-49B8-8BB7-D927C4E019A4}" destId="{9CC1A12B-F250-4254-9E9C-FA12A09D16B1}" srcOrd="0" destOrd="0" presId="urn:microsoft.com/office/officeart/2005/8/layout/hierarchy1"/>
    <dgm:cxn modelId="{3BAA20A7-0CE2-4502-B992-54997263977B}" type="presParOf" srcId="{9CC1A12B-F250-4254-9E9C-FA12A09D16B1}" destId="{85B7AC58-E5E7-4296-92ED-24C41908EF97}" srcOrd="0" destOrd="0" presId="urn:microsoft.com/office/officeart/2005/8/layout/hierarchy1"/>
    <dgm:cxn modelId="{37DECD17-9731-4F84-B99E-C55EA972AB11}" type="presParOf" srcId="{85B7AC58-E5E7-4296-92ED-24C41908EF97}" destId="{EA941748-F85C-49B5-B701-6E0C6F06B20F}" srcOrd="0" destOrd="0" presId="urn:microsoft.com/office/officeart/2005/8/layout/hierarchy1"/>
    <dgm:cxn modelId="{43679B9F-0B42-4E6C-8B55-41A8BDC38C29}" type="presParOf" srcId="{EA941748-F85C-49B5-B701-6E0C6F06B20F}" destId="{9EEA2C24-55D9-4A97-BD4C-0889EBE3CB43}" srcOrd="0" destOrd="0" presId="urn:microsoft.com/office/officeart/2005/8/layout/hierarchy1"/>
    <dgm:cxn modelId="{00E60756-A5FA-42F3-96E6-CD26FD6F3612}" type="presParOf" srcId="{EA941748-F85C-49B5-B701-6E0C6F06B20F}" destId="{0B70D80C-4A90-4F25-AA76-203BE14E3428}" srcOrd="1" destOrd="0" presId="urn:microsoft.com/office/officeart/2005/8/layout/hierarchy1"/>
    <dgm:cxn modelId="{4EFBDFA4-DD9D-47B9-80C3-68456D54BEF6}" type="presParOf" srcId="{85B7AC58-E5E7-4296-92ED-24C41908EF97}" destId="{5F3F723A-BC8D-4B5A-8F2A-32158F8F9173}"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4F88D618-C713-4E4C-89D3-75551CB160D3}"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C5F7A272-2065-4FB4-BCF8-9CB5DBB6A3DC}">
      <dgm:prSet/>
      <dgm:spPr/>
      <dgm:t>
        <a:bodyPr/>
        <a:lstStyle/>
        <a:p>
          <a:r>
            <a:rPr lang="el-GR" dirty="0"/>
            <a:t>Αναφορικά με την έρευνα και την συγγραφή της εργασίας,  πρόκληση αποτέλεσε εύρεση ορθού, κατάλληλου υλικού που να μπορεί να πλαισιώσει το θεωρητικό υπόβαθρο της έρευνας. Δυστυχώς, η βιβλιογραφία του συγκεκριμένου θέματος είναι πολύ περίπλοκη και περιορισμένη στη γλώσσα μας (ειδικά όσον αφορά τα πρότυπα και τις Οδηγίες Προσβασιμότητας Περιεχομένου του Ιστού - WCAG).</a:t>
          </a:r>
          <a:endParaRPr lang="en-US" dirty="0"/>
        </a:p>
      </dgm:t>
    </dgm:pt>
    <dgm:pt modelId="{74C36F4B-B9B4-4180-8931-3FD847275B6D}" type="parTrans" cxnId="{0EC1F09F-B783-4196-9683-F4D2427E9070}">
      <dgm:prSet/>
      <dgm:spPr/>
      <dgm:t>
        <a:bodyPr/>
        <a:lstStyle/>
        <a:p>
          <a:endParaRPr lang="en-US"/>
        </a:p>
      </dgm:t>
    </dgm:pt>
    <dgm:pt modelId="{7318889C-525A-4FDC-A240-256D2CD9F9A0}" type="sibTrans" cxnId="{0EC1F09F-B783-4196-9683-F4D2427E9070}">
      <dgm:prSet/>
      <dgm:spPr/>
      <dgm:t>
        <a:bodyPr/>
        <a:lstStyle/>
        <a:p>
          <a:endParaRPr lang="en-US"/>
        </a:p>
      </dgm:t>
    </dgm:pt>
    <dgm:pt modelId="{4DA282AA-5853-4522-B42D-4D6D156506BA}">
      <dgm:prSet/>
      <dgm:spPr/>
      <dgm:t>
        <a:bodyPr/>
        <a:lstStyle/>
        <a:p>
          <a:r>
            <a:rPr lang="el-GR" dirty="0"/>
            <a:t>Αναφορικά με τις τεχνικές προκλήσεις της έρευνας, ένα από τα κύρια τεχνικά εμπόδια αφορούσε την εξοικείωση με το εργαλείο αξιολόγησης προσβασιμότητας WAVE, το οποίου δεν είχε γίνει χρήση ποτέ στο παρελθόν. Αυτή η διαδικασία απαιτούσε χρόνο και εκτενή εξάσκηση για να κατανοηθούν πλήρως οι λειτουργίες και οι δυνατότητες του εργαλείου, γεγονός που επιβράδυνε την έρευνα. </a:t>
          </a:r>
          <a:endParaRPr lang="en-US" dirty="0"/>
        </a:p>
      </dgm:t>
    </dgm:pt>
    <dgm:pt modelId="{BC59A899-07FA-48F5-B24D-E3A1CDFD0B28}" type="parTrans" cxnId="{2A2E8D7C-9380-4C58-BD68-77064323B048}">
      <dgm:prSet/>
      <dgm:spPr/>
      <dgm:t>
        <a:bodyPr/>
        <a:lstStyle/>
        <a:p>
          <a:endParaRPr lang="en-US"/>
        </a:p>
      </dgm:t>
    </dgm:pt>
    <dgm:pt modelId="{24A6983D-406D-4607-AB82-8C89C94CCD94}" type="sibTrans" cxnId="{2A2E8D7C-9380-4C58-BD68-77064323B048}">
      <dgm:prSet/>
      <dgm:spPr/>
      <dgm:t>
        <a:bodyPr/>
        <a:lstStyle/>
        <a:p>
          <a:endParaRPr lang="en-US"/>
        </a:p>
      </dgm:t>
    </dgm:pt>
    <dgm:pt modelId="{97074501-A1C5-4708-A2BD-B4B543EE7EBF}" type="pres">
      <dgm:prSet presAssocID="{4F88D618-C713-4E4C-89D3-75551CB160D3}" presName="hierChild1" presStyleCnt="0">
        <dgm:presLayoutVars>
          <dgm:chPref val="1"/>
          <dgm:dir/>
          <dgm:animOne val="branch"/>
          <dgm:animLvl val="lvl"/>
          <dgm:resizeHandles/>
        </dgm:presLayoutVars>
      </dgm:prSet>
      <dgm:spPr/>
    </dgm:pt>
    <dgm:pt modelId="{73E094EF-4749-46FC-BA6B-B4936926ECA1}" type="pres">
      <dgm:prSet presAssocID="{C5F7A272-2065-4FB4-BCF8-9CB5DBB6A3DC}" presName="hierRoot1" presStyleCnt="0"/>
      <dgm:spPr/>
    </dgm:pt>
    <dgm:pt modelId="{9240BE24-6369-4A5E-B2DA-EC05062771F0}" type="pres">
      <dgm:prSet presAssocID="{C5F7A272-2065-4FB4-BCF8-9CB5DBB6A3DC}" presName="composite" presStyleCnt="0"/>
      <dgm:spPr/>
    </dgm:pt>
    <dgm:pt modelId="{B0831843-D9C4-4687-A92C-D1FB9697D7C3}" type="pres">
      <dgm:prSet presAssocID="{C5F7A272-2065-4FB4-BCF8-9CB5DBB6A3DC}" presName="background" presStyleLbl="node0" presStyleIdx="0" presStyleCnt="2"/>
      <dgm:spPr/>
    </dgm:pt>
    <dgm:pt modelId="{189032F8-AF82-4AE3-9AC1-A553484924FF}" type="pres">
      <dgm:prSet presAssocID="{C5F7A272-2065-4FB4-BCF8-9CB5DBB6A3DC}" presName="text" presStyleLbl="fgAcc0" presStyleIdx="0" presStyleCnt="2">
        <dgm:presLayoutVars>
          <dgm:chPref val="3"/>
        </dgm:presLayoutVars>
      </dgm:prSet>
      <dgm:spPr/>
    </dgm:pt>
    <dgm:pt modelId="{31300B82-D894-46CB-A6E7-351D3BA447F7}" type="pres">
      <dgm:prSet presAssocID="{C5F7A272-2065-4FB4-BCF8-9CB5DBB6A3DC}" presName="hierChild2" presStyleCnt="0"/>
      <dgm:spPr/>
    </dgm:pt>
    <dgm:pt modelId="{522CDCE4-807E-40C4-B4F1-9AD3C71D9ACD}" type="pres">
      <dgm:prSet presAssocID="{4DA282AA-5853-4522-B42D-4D6D156506BA}" presName="hierRoot1" presStyleCnt="0"/>
      <dgm:spPr/>
    </dgm:pt>
    <dgm:pt modelId="{E305F15E-CEB2-4A56-8F6D-5CA1D3351620}" type="pres">
      <dgm:prSet presAssocID="{4DA282AA-5853-4522-B42D-4D6D156506BA}" presName="composite" presStyleCnt="0"/>
      <dgm:spPr/>
    </dgm:pt>
    <dgm:pt modelId="{A669C467-7DB9-4350-B73C-2301A8873101}" type="pres">
      <dgm:prSet presAssocID="{4DA282AA-5853-4522-B42D-4D6D156506BA}" presName="background" presStyleLbl="node0" presStyleIdx="1" presStyleCnt="2"/>
      <dgm:spPr/>
    </dgm:pt>
    <dgm:pt modelId="{3F10FB25-8F4D-486F-96C5-D60B31FE6001}" type="pres">
      <dgm:prSet presAssocID="{4DA282AA-5853-4522-B42D-4D6D156506BA}" presName="text" presStyleLbl="fgAcc0" presStyleIdx="1" presStyleCnt="2">
        <dgm:presLayoutVars>
          <dgm:chPref val="3"/>
        </dgm:presLayoutVars>
      </dgm:prSet>
      <dgm:spPr/>
    </dgm:pt>
    <dgm:pt modelId="{B4AC5323-7174-4C28-A80E-1F3EAE659226}" type="pres">
      <dgm:prSet presAssocID="{4DA282AA-5853-4522-B42D-4D6D156506BA}" presName="hierChild2" presStyleCnt="0"/>
      <dgm:spPr/>
    </dgm:pt>
  </dgm:ptLst>
  <dgm:cxnLst>
    <dgm:cxn modelId="{35E50225-D7C9-4E6E-AACA-C376A6CC47D6}" type="presOf" srcId="{4F88D618-C713-4E4C-89D3-75551CB160D3}" destId="{97074501-A1C5-4708-A2BD-B4B543EE7EBF}" srcOrd="0" destOrd="0" presId="urn:microsoft.com/office/officeart/2005/8/layout/hierarchy1"/>
    <dgm:cxn modelId="{2A2E8D7C-9380-4C58-BD68-77064323B048}" srcId="{4F88D618-C713-4E4C-89D3-75551CB160D3}" destId="{4DA282AA-5853-4522-B42D-4D6D156506BA}" srcOrd="1" destOrd="0" parTransId="{BC59A899-07FA-48F5-B24D-E3A1CDFD0B28}" sibTransId="{24A6983D-406D-4607-AB82-8C89C94CCD94}"/>
    <dgm:cxn modelId="{0EC1F09F-B783-4196-9683-F4D2427E9070}" srcId="{4F88D618-C713-4E4C-89D3-75551CB160D3}" destId="{C5F7A272-2065-4FB4-BCF8-9CB5DBB6A3DC}" srcOrd="0" destOrd="0" parTransId="{74C36F4B-B9B4-4180-8931-3FD847275B6D}" sibTransId="{7318889C-525A-4FDC-A240-256D2CD9F9A0}"/>
    <dgm:cxn modelId="{E4DAD8F4-8AEB-4CB8-A2E9-4C444F39C240}" type="presOf" srcId="{4DA282AA-5853-4522-B42D-4D6D156506BA}" destId="{3F10FB25-8F4D-486F-96C5-D60B31FE6001}" srcOrd="0" destOrd="0" presId="urn:microsoft.com/office/officeart/2005/8/layout/hierarchy1"/>
    <dgm:cxn modelId="{5A55F5F8-E9F6-423F-8DC8-6119F26D6C92}" type="presOf" srcId="{C5F7A272-2065-4FB4-BCF8-9CB5DBB6A3DC}" destId="{189032F8-AF82-4AE3-9AC1-A553484924FF}" srcOrd="0" destOrd="0" presId="urn:microsoft.com/office/officeart/2005/8/layout/hierarchy1"/>
    <dgm:cxn modelId="{E3E53B0B-5155-423A-9C5A-B34B8071EB8D}" type="presParOf" srcId="{97074501-A1C5-4708-A2BD-B4B543EE7EBF}" destId="{73E094EF-4749-46FC-BA6B-B4936926ECA1}" srcOrd="0" destOrd="0" presId="urn:microsoft.com/office/officeart/2005/8/layout/hierarchy1"/>
    <dgm:cxn modelId="{0924655C-D012-41D6-B5F9-1D039A5ED06C}" type="presParOf" srcId="{73E094EF-4749-46FC-BA6B-B4936926ECA1}" destId="{9240BE24-6369-4A5E-B2DA-EC05062771F0}" srcOrd="0" destOrd="0" presId="urn:microsoft.com/office/officeart/2005/8/layout/hierarchy1"/>
    <dgm:cxn modelId="{C48EC252-8B8E-4F6C-BC17-006717FAEC18}" type="presParOf" srcId="{9240BE24-6369-4A5E-B2DA-EC05062771F0}" destId="{B0831843-D9C4-4687-A92C-D1FB9697D7C3}" srcOrd="0" destOrd="0" presId="urn:microsoft.com/office/officeart/2005/8/layout/hierarchy1"/>
    <dgm:cxn modelId="{C834F9C1-565C-49EE-A9B8-BF8299150B52}" type="presParOf" srcId="{9240BE24-6369-4A5E-B2DA-EC05062771F0}" destId="{189032F8-AF82-4AE3-9AC1-A553484924FF}" srcOrd="1" destOrd="0" presId="urn:microsoft.com/office/officeart/2005/8/layout/hierarchy1"/>
    <dgm:cxn modelId="{D77D6F0F-0918-429C-8A90-E08C7BF82C9F}" type="presParOf" srcId="{73E094EF-4749-46FC-BA6B-B4936926ECA1}" destId="{31300B82-D894-46CB-A6E7-351D3BA447F7}" srcOrd="1" destOrd="0" presId="urn:microsoft.com/office/officeart/2005/8/layout/hierarchy1"/>
    <dgm:cxn modelId="{8AA650CD-00CF-4DD4-B302-53E5FC44544B}" type="presParOf" srcId="{97074501-A1C5-4708-A2BD-B4B543EE7EBF}" destId="{522CDCE4-807E-40C4-B4F1-9AD3C71D9ACD}" srcOrd="1" destOrd="0" presId="urn:microsoft.com/office/officeart/2005/8/layout/hierarchy1"/>
    <dgm:cxn modelId="{513484B3-40CF-4755-972F-2C35B703E1A8}" type="presParOf" srcId="{522CDCE4-807E-40C4-B4F1-9AD3C71D9ACD}" destId="{E305F15E-CEB2-4A56-8F6D-5CA1D3351620}" srcOrd="0" destOrd="0" presId="urn:microsoft.com/office/officeart/2005/8/layout/hierarchy1"/>
    <dgm:cxn modelId="{E5F2939C-4618-45EE-968E-9C413F9C7593}" type="presParOf" srcId="{E305F15E-CEB2-4A56-8F6D-5CA1D3351620}" destId="{A669C467-7DB9-4350-B73C-2301A8873101}" srcOrd="0" destOrd="0" presId="urn:microsoft.com/office/officeart/2005/8/layout/hierarchy1"/>
    <dgm:cxn modelId="{C09B2A28-71FD-4E7E-A2B6-7E6A9B190247}" type="presParOf" srcId="{E305F15E-CEB2-4A56-8F6D-5CA1D3351620}" destId="{3F10FB25-8F4D-486F-96C5-D60B31FE6001}" srcOrd="1" destOrd="0" presId="urn:microsoft.com/office/officeart/2005/8/layout/hierarchy1"/>
    <dgm:cxn modelId="{8BDF191C-FE6C-4D83-A0A2-ACBE53777C64}" type="presParOf" srcId="{522CDCE4-807E-40C4-B4F1-9AD3C71D9ACD}" destId="{B4AC5323-7174-4C28-A80E-1F3EAE659226}"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77A31DF-68B9-4581-8A0A-6ABC5A47C418}" type="doc">
      <dgm:prSet loTypeId="urn:microsoft.com/office/officeart/2005/8/layout/vProcess5" loCatId="process" qsTypeId="urn:microsoft.com/office/officeart/2005/8/quickstyle/simple1" qsCatId="simple" csTypeId="urn:microsoft.com/office/officeart/2005/8/colors/colorful2" csCatId="colorful" phldr="1"/>
      <dgm:spPr/>
      <dgm:t>
        <a:bodyPr/>
        <a:lstStyle/>
        <a:p>
          <a:endParaRPr lang="en-US"/>
        </a:p>
      </dgm:t>
    </dgm:pt>
    <dgm:pt modelId="{6967D2F7-1BE9-42C6-8DB4-43D758CA3434}">
      <dgm:prSet/>
      <dgm:spPr/>
      <dgm:t>
        <a:bodyPr/>
        <a:lstStyle/>
        <a:p>
          <a:r>
            <a:rPr lang="el-GR" dirty="0"/>
            <a:t>Δοκιμή και αξιολόγηση περισσότερων εργαλείων αξιολόγησης ιστοσελίδων και σύγκρισή τους με το εργαλείο αξιολόγησης ιστοσελίδων WAVE, με στόχο τον εντοπισμό και την καταγραφή των πλεονεκτημάτων και των μειονεκτημάτων του καθενός όσον αφορά την προσβασιμότητα στον Ιστό.</a:t>
          </a:r>
          <a:endParaRPr lang="en-US" dirty="0"/>
        </a:p>
      </dgm:t>
    </dgm:pt>
    <dgm:pt modelId="{C271D5A5-7E6A-49D2-92C9-5647DB8FF577}" type="parTrans" cxnId="{A3153EDD-82B0-4F9F-AAF8-FF359B49C025}">
      <dgm:prSet/>
      <dgm:spPr/>
      <dgm:t>
        <a:bodyPr/>
        <a:lstStyle/>
        <a:p>
          <a:endParaRPr lang="en-US"/>
        </a:p>
      </dgm:t>
    </dgm:pt>
    <dgm:pt modelId="{1A8BC698-C450-4628-A191-CB5FB6050ED4}" type="sibTrans" cxnId="{A3153EDD-82B0-4F9F-AAF8-FF359B49C025}">
      <dgm:prSet/>
      <dgm:spPr/>
      <dgm:t>
        <a:bodyPr/>
        <a:lstStyle/>
        <a:p>
          <a:endParaRPr lang="en-US"/>
        </a:p>
      </dgm:t>
    </dgm:pt>
    <dgm:pt modelId="{09DB35F0-0E63-4766-993F-D09F5E0BF52B}">
      <dgm:prSet/>
      <dgm:spPr/>
      <dgm:t>
        <a:bodyPr/>
        <a:lstStyle/>
        <a:p>
          <a:r>
            <a:rPr lang="el-GR" dirty="0"/>
            <a:t>Αξιολόγηση των πέντε επιλεγμένων ιστοτόπων των ελληνικών ραδιοφωνικών σταθμών με την χρήση περισσότερων εργαλείων αξιολόγησης ιστοσελίδων. Στόχος είναι η σύγκριση των αποτελεσμάτων και η βαθύτερη μελέτη των αναφορών που θα προκύψουν σε κάθε περίπτωση. </a:t>
          </a:r>
          <a:endParaRPr lang="en-US" dirty="0"/>
        </a:p>
      </dgm:t>
    </dgm:pt>
    <dgm:pt modelId="{1E7E479C-7911-4FD6-8BFC-51604C2D7AA6}" type="parTrans" cxnId="{FFC642DC-D884-493E-8833-E5203FF1F786}">
      <dgm:prSet/>
      <dgm:spPr/>
      <dgm:t>
        <a:bodyPr/>
        <a:lstStyle/>
        <a:p>
          <a:endParaRPr lang="en-US"/>
        </a:p>
      </dgm:t>
    </dgm:pt>
    <dgm:pt modelId="{C1AC45A9-4CCD-4094-8A4D-4C780E8CA3AD}" type="sibTrans" cxnId="{FFC642DC-D884-493E-8833-E5203FF1F786}">
      <dgm:prSet/>
      <dgm:spPr/>
      <dgm:t>
        <a:bodyPr/>
        <a:lstStyle/>
        <a:p>
          <a:endParaRPr lang="en-US"/>
        </a:p>
      </dgm:t>
    </dgm:pt>
    <dgm:pt modelId="{7D696D2E-0E95-43CB-86DD-25260A71446F}">
      <dgm:prSet/>
      <dgm:spPr/>
      <dgm:t>
        <a:bodyPr/>
        <a:lstStyle/>
        <a:p>
          <a:r>
            <a:rPr lang="el-GR" dirty="0"/>
            <a:t>Ανάπτυξη εκπαιδευτικού υλικού. Δημιουργία εκπαιδευτικών οδηγών και βίντεο για την χρήση των εργαλείων αξιολόγησης ιστοσελίδων στην ελληνική γλώσσα.</a:t>
          </a:r>
          <a:endParaRPr lang="en-US" dirty="0"/>
        </a:p>
      </dgm:t>
    </dgm:pt>
    <dgm:pt modelId="{4135958C-D759-46D8-8B5E-063A511D70B8}" type="parTrans" cxnId="{67326436-024A-453B-9155-19215CC51161}">
      <dgm:prSet/>
      <dgm:spPr/>
      <dgm:t>
        <a:bodyPr/>
        <a:lstStyle/>
        <a:p>
          <a:endParaRPr lang="en-US"/>
        </a:p>
      </dgm:t>
    </dgm:pt>
    <dgm:pt modelId="{B315FE7D-57BB-4AEF-999B-1813E893BD61}" type="sibTrans" cxnId="{67326436-024A-453B-9155-19215CC51161}">
      <dgm:prSet/>
      <dgm:spPr/>
      <dgm:t>
        <a:bodyPr/>
        <a:lstStyle/>
        <a:p>
          <a:endParaRPr lang="en-US"/>
        </a:p>
      </dgm:t>
    </dgm:pt>
    <dgm:pt modelId="{507CA01E-AFAA-4A4B-A5C7-E9282108E0D0}" type="pres">
      <dgm:prSet presAssocID="{877A31DF-68B9-4581-8A0A-6ABC5A47C418}" presName="outerComposite" presStyleCnt="0">
        <dgm:presLayoutVars>
          <dgm:chMax val="5"/>
          <dgm:dir/>
          <dgm:resizeHandles val="exact"/>
        </dgm:presLayoutVars>
      </dgm:prSet>
      <dgm:spPr/>
    </dgm:pt>
    <dgm:pt modelId="{72805AAF-74FE-41D7-ACD3-0306733D6245}" type="pres">
      <dgm:prSet presAssocID="{877A31DF-68B9-4581-8A0A-6ABC5A47C418}" presName="dummyMaxCanvas" presStyleCnt="0">
        <dgm:presLayoutVars/>
      </dgm:prSet>
      <dgm:spPr/>
    </dgm:pt>
    <dgm:pt modelId="{A9273C52-8C5C-4F6F-8298-9F8C70C0713B}" type="pres">
      <dgm:prSet presAssocID="{877A31DF-68B9-4581-8A0A-6ABC5A47C418}" presName="ThreeNodes_1" presStyleLbl="node1" presStyleIdx="0" presStyleCnt="3">
        <dgm:presLayoutVars>
          <dgm:bulletEnabled val="1"/>
        </dgm:presLayoutVars>
      </dgm:prSet>
      <dgm:spPr/>
    </dgm:pt>
    <dgm:pt modelId="{CB025D95-2796-4959-968F-B67F67763188}" type="pres">
      <dgm:prSet presAssocID="{877A31DF-68B9-4581-8A0A-6ABC5A47C418}" presName="ThreeNodes_2" presStyleLbl="node1" presStyleIdx="1" presStyleCnt="3">
        <dgm:presLayoutVars>
          <dgm:bulletEnabled val="1"/>
        </dgm:presLayoutVars>
      </dgm:prSet>
      <dgm:spPr/>
    </dgm:pt>
    <dgm:pt modelId="{26F08E71-7681-450C-BF4F-EC49756ED4E2}" type="pres">
      <dgm:prSet presAssocID="{877A31DF-68B9-4581-8A0A-6ABC5A47C418}" presName="ThreeNodes_3" presStyleLbl="node1" presStyleIdx="2" presStyleCnt="3">
        <dgm:presLayoutVars>
          <dgm:bulletEnabled val="1"/>
        </dgm:presLayoutVars>
      </dgm:prSet>
      <dgm:spPr/>
    </dgm:pt>
    <dgm:pt modelId="{313D049D-0927-4A3E-8DDB-89C917873260}" type="pres">
      <dgm:prSet presAssocID="{877A31DF-68B9-4581-8A0A-6ABC5A47C418}" presName="ThreeConn_1-2" presStyleLbl="fgAccFollowNode1" presStyleIdx="0" presStyleCnt="2">
        <dgm:presLayoutVars>
          <dgm:bulletEnabled val="1"/>
        </dgm:presLayoutVars>
      </dgm:prSet>
      <dgm:spPr/>
    </dgm:pt>
    <dgm:pt modelId="{99023A96-EC7F-440C-AD0E-423AB095F274}" type="pres">
      <dgm:prSet presAssocID="{877A31DF-68B9-4581-8A0A-6ABC5A47C418}" presName="ThreeConn_2-3" presStyleLbl="fgAccFollowNode1" presStyleIdx="1" presStyleCnt="2">
        <dgm:presLayoutVars>
          <dgm:bulletEnabled val="1"/>
        </dgm:presLayoutVars>
      </dgm:prSet>
      <dgm:spPr/>
    </dgm:pt>
    <dgm:pt modelId="{5B3A52C7-2555-4E6E-97DB-A4AA7D395A7B}" type="pres">
      <dgm:prSet presAssocID="{877A31DF-68B9-4581-8A0A-6ABC5A47C418}" presName="ThreeNodes_1_text" presStyleLbl="node1" presStyleIdx="2" presStyleCnt="3">
        <dgm:presLayoutVars>
          <dgm:bulletEnabled val="1"/>
        </dgm:presLayoutVars>
      </dgm:prSet>
      <dgm:spPr/>
    </dgm:pt>
    <dgm:pt modelId="{84F3E0F0-1C5F-4E05-A19B-68F7FC8032E5}" type="pres">
      <dgm:prSet presAssocID="{877A31DF-68B9-4581-8A0A-6ABC5A47C418}" presName="ThreeNodes_2_text" presStyleLbl="node1" presStyleIdx="2" presStyleCnt="3">
        <dgm:presLayoutVars>
          <dgm:bulletEnabled val="1"/>
        </dgm:presLayoutVars>
      </dgm:prSet>
      <dgm:spPr/>
    </dgm:pt>
    <dgm:pt modelId="{FF9C2E6D-E697-4CB2-8DBF-C91C76D15117}" type="pres">
      <dgm:prSet presAssocID="{877A31DF-68B9-4581-8A0A-6ABC5A47C418}" presName="ThreeNodes_3_text" presStyleLbl="node1" presStyleIdx="2" presStyleCnt="3">
        <dgm:presLayoutVars>
          <dgm:bulletEnabled val="1"/>
        </dgm:presLayoutVars>
      </dgm:prSet>
      <dgm:spPr/>
    </dgm:pt>
  </dgm:ptLst>
  <dgm:cxnLst>
    <dgm:cxn modelId="{8B07D204-08C0-477E-9F31-276BF76A081A}" type="presOf" srcId="{09DB35F0-0E63-4766-993F-D09F5E0BF52B}" destId="{84F3E0F0-1C5F-4E05-A19B-68F7FC8032E5}" srcOrd="1" destOrd="0" presId="urn:microsoft.com/office/officeart/2005/8/layout/vProcess5"/>
    <dgm:cxn modelId="{A608F008-F6CA-45E4-918A-168C3B8E140A}" type="presOf" srcId="{7D696D2E-0E95-43CB-86DD-25260A71446F}" destId="{26F08E71-7681-450C-BF4F-EC49756ED4E2}" srcOrd="0" destOrd="0" presId="urn:microsoft.com/office/officeart/2005/8/layout/vProcess5"/>
    <dgm:cxn modelId="{989C2819-3546-4869-9E11-D4C0B7E009E0}" type="presOf" srcId="{6967D2F7-1BE9-42C6-8DB4-43D758CA3434}" destId="{A9273C52-8C5C-4F6F-8298-9F8C70C0713B}" srcOrd="0" destOrd="0" presId="urn:microsoft.com/office/officeart/2005/8/layout/vProcess5"/>
    <dgm:cxn modelId="{67326436-024A-453B-9155-19215CC51161}" srcId="{877A31DF-68B9-4581-8A0A-6ABC5A47C418}" destId="{7D696D2E-0E95-43CB-86DD-25260A71446F}" srcOrd="2" destOrd="0" parTransId="{4135958C-D759-46D8-8B5E-063A511D70B8}" sibTransId="{B315FE7D-57BB-4AEF-999B-1813E893BD61}"/>
    <dgm:cxn modelId="{A6375352-0E61-4200-970E-13E9549CD65F}" type="presOf" srcId="{6967D2F7-1BE9-42C6-8DB4-43D758CA3434}" destId="{5B3A52C7-2555-4E6E-97DB-A4AA7D395A7B}" srcOrd="1" destOrd="0" presId="urn:microsoft.com/office/officeart/2005/8/layout/vProcess5"/>
    <dgm:cxn modelId="{3FAED155-01B9-4470-B017-994D3DEEC8F2}" type="presOf" srcId="{C1AC45A9-4CCD-4094-8A4D-4C780E8CA3AD}" destId="{99023A96-EC7F-440C-AD0E-423AB095F274}" srcOrd="0" destOrd="0" presId="urn:microsoft.com/office/officeart/2005/8/layout/vProcess5"/>
    <dgm:cxn modelId="{54A72D92-B65C-497D-BF0B-93C293A92BDD}" type="presOf" srcId="{7D696D2E-0E95-43CB-86DD-25260A71446F}" destId="{FF9C2E6D-E697-4CB2-8DBF-C91C76D15117}" srcOrd="1" destOrd="0" presId="urn:microsoft.com/office/officeart/2005/8/layout/vProcess5"/>
    <dgm:cxn modelId="{3042EB9B-210D-42F2-8573-ED10D2777B92}" type="presOf" srcId="{09DB35F0-0E63-4766-993F-D09F5E0BF52B}" destId="{CB025D95-2796-4959-968F-B67F67763188}" srcOrd="0" destOrd="0" presId="urn:microsoft.com/office/officeart/2005/8/layout/vProcess5"/>
    <dgm:cxn modelId="{FFC642DC-D884-493E-8833-E5203FF1F786}" srcId="{877A31DF-68B9-4581-8A0A-6ABC5A47C418}" destId="{09DB35F0-0E63-4766-993F-D09F5E0BF52B}" srcOrd="1" destOrd="0" parTransId="{1E7E479C-7911-4FD6-8BFC-51604C2D7AA6}" sibTransId="{C1AC45A9-4CCD-4094-8A4D-4C780E8CA3AD}"/>
    <dgm:cxn modelId="{A3153EDD-82B0-4F9F-AAF8-FF359B49C025}" srcId="{877A31DF-68B9-4581-8A0A-6ABC5A47C418}" destId="{6967D2F7-1BE9-42C6-8DB4-43D758CA3434}" srcOrd="0" destOrd="0" parTransId="{C271D5A5-7E6A-49D2-92C9-5647DB8FF577}" sibTransId="{1A8BC698-C450-4628-A191-CB5FB6050ED4}"/>
    <dgm:cxn modelId="{B8CDD0DE-42B9-42DA-82D7-0B4827CA673A}" type="presOf" srcId="{877A31DF-68B9-4581-8A0A-6ABC5A47C418}" destId="{507CA01E-AFAA-4A4B-A5C7-E9282108E0D0}" srcOrd="0" destOrd="0" presId="urn:microsoft.com/office/officeart/2005/8/layout/vProcess5"/>
    <dgm:cxn modelId="{CDFE81F9-CC59-4BD5-BC9D-67487D9093F3}" type="presOf" srcId="{1A8BC698-C450-4628-A191-CB5FB6050ED4}" destId="{313D049D-0927-4A3E-8DDB-89C917873260}" srcOrd="0" destOrd="0" presId="urn:microsoft.com/office/officeart/2005/8/layout/vProcess5"/>
    <dgm:cxn modelId="{D9ACC7A7-8523-40B4-8E6B-E7230A8752B8}" type="presParOf" srcId="{507CA01E-AFAA-4A4B-A5C7-E9282108E0D0}" destId="{72805AAF-74FE-41D7-ACD3-0306733D6245}" srcOrd="0" destOrd="0" presId="urn:microsoft.com/office/officeart/2005/8/layout/vProcess5"/>
    <dgm:cxn modelId="{6EA436D9-5847-4A5D-8D0E-DA709D8CC0A3}" type="presParOf" srcId="{507CA01E-AFAA-4A4B-A5C7-E9282108E0D0}" destId="{A9273C52-8C5C-4F6F-8298-9F8C70C0713B}" srcOrd="1" destOrd="0" presId="urn:microsoft.com/office/officeart/2005/8/layout/vProcess5"/>
    <dgm:cxn modelId="{79F1A8A7-42B6-41F6-B4D8-6A64B8BCAE67}" type="presParOf" srcId="{507CA01E-AFAA-4A4B-A5C7-E9282108E0D0}" destId="{CB025D95-2796-4959-968F-B67F67763188}" srcOrd="2" destOrd="0" presId="urn:microsoft.com/office/officeart/2005/8/layout/vProcess5"/>
    <dgm:cxn modelId="{4E5F3411-657C-4502-80CB-D3EC3BD55DA8}" type="presParOf" srcId="{507CA01E-AFAA-4A4B-A5C7-E9282108E0D0}" destId="{26F08E71-7681-450C-BF4F-EC49756ED4E2}" srcOrd="3" destOrd="0" presId="urn:microsoft.com/office/officeart/2005/8/layout/vProcess5"/>
    <dgm:cxn modelId="{D0233064-739E-4314-BE0A-E9D48C86801F}" type="presParOf" srcId="{507CA01E-AFAA-4A4B-A5C7-E9282108E0D0}" destId="{313D049D-0927-4A3E-8DDB-89C917873260}" srcOrd="4" destOrd="0" presId="urn:microsoft.com/office/officeart/2005/8/layout/vProcess5"/>
    <dgm:cxn modelId="{4F951850-45EA-440D-9F54-6D17DC29D125}" type="presParOf" srcId="{507CA01E-AFAA-4A4B-A5C7-E9282108E0D0}" destId="{99023A96-EC7F-440C-AD0E-423AB095F274}" srcOrd="5" destOrd="0" presId="urn:microsoft.com/office/officeart/2005/8/layout/vProcess5"/>
    <dgm:cxn modelId="{3C714943-7A72-4FB4-9D02-8AB41213C4FE}" type="presParOf" srcId="{507CA01E-AFAA-4A4B-A5C7-E9282108E0D0}" destId="{5B3A52C7-2555-4E6E-97DB-A4AA7D395A7B}" srcOrd="6" destOrd="0" presId="urn:microsoft.com/office/officeart/2005/8/layout/vProcess5"/>
    <dgm:cxn modelId="{F5C8BD40-BB6F-4F27-96E9-ACEA3C9AFF9D}" type="presParOf" srcId="{507CA01E-AFAA-4A4B-A5C7-E9282108E0D0}" destId="{84F3E0F0-1C5F-4E05-A19B-68F7FC8032E5}" srcOrd="7" destOrd="0" presId="urn:microsoft.com/office/officeart/2005/8/layout/vProcess5"/>
    <dgm:cxn modelId="{C236D4FB-CF94-4F3B-B668-538271DBD114}" type="presParOf" srcId="{507CA01E-AFAA-4A4B-A5C7-E9282108E0D0}" destId="{FF9C2E6D-E697-4CB2-8DBF-C91C76D15117}"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8CC565-CC70-4D63-9B72-C1BF1776AC06}">
      <dsp:nvSpPr>
        <dsp:cNvPr id="0" name=""/>
        <dsp:cNvSpPr/>
      </dsp:nvSpPr>
      <dsp:spPr>
        <a:xfrm>
          <a:off x="2545991" y="1925"/>
          <a:ext cx="5359527" cy="3403300"/>
        </a:xfrm>
        <a:prstGeom prst="roundRect">
          <a:avLst>
            <a:gd name="adj" fmla="val 10000"/>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sp>
    <dsp:sp modelId="{1027AADC-5B51-4C33-A90F-6D7357A65335}">
      <dsp:nvSpPr>
        <dsp:cNvPr id="0" name=""/>
        <dsp:cNvSpPr/>
      </dsp:nvSpPr>
      <dsp:spPr>
        <a:xfrm>
          <a:off x="3141494" y="567653"/>
          <a:ext cx="5359527" cy="3403300"/>
        </a:xfrm>
        <a:prstGeom prst="roundRect">
          <a:avLst>
            <a:gd name="adj" fmla="val 10000"/>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just" defTabSz="933450">
            <a:lnSpc>
              <a:spcPct val="150000"/>
            </a:lnSpc>
            <a:spcBef>
              <a:spcPct val="0"/>
            </a:spcBef>
            <a:spcAft>
              <a:spcPct val="35000"/>
            </a:spcAft>
            <a:buNone/>
          </a:pPr>
          <a:r>
            <a:rPr lang="el-GR" sz="2100" kern="1200" dirty="0">
              <a:latin typeface="Times New Roman" panose="02020603050405020304" pitchFamily="18" charset="0"/>
              <a:cs typeface="Times New Roman" panose="02020603050405020304" pitchFamily="18" charset="0"/>
            </a:rPr>
            <a:t>Στόχος της έρευνας αυτής, είναι η αξιολόγηση του επιπέδου συμμόρφωσης των επιλεγμένων ιστοτόπων, η προώθηση της έννοιας της προσβασιμότητας αλλά και η ενθάρρυνση για συνεχή βελτίωση της προσβασιμότητας του ψηφιακού περιεχομένου. </a:t>
          </a:r>
          <a:endParaRPr lang="en-US" sz="2100" kern="1200" dirty="0">
            <a:latin typeface="Times New Roman" panose="02020603050405020304" pitchFamily="18" charset="0"/>
            <a:cs typeface="Times New Roman" panose="02020603050405020304" pitchFamily="18" charset="0"/>
          </a:endParaRPr>
        </a:p>
      </dsp:txBody>
      <dsp:txXfrm>
        <a:off x="3241173" y="667332"/>
        <a:ext cx="5160169" cy="320394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349B9C-F493-44B8-BD42-4C5C81B97EEA}">
      <dsp:nvSpPr>
        <dsp:cNvPr id="0" name=""/>
        <dsp:cNvSpPr/>
      </dsp:nvSpPr>
      <dsp:spPr>
        <a:xfrm>
          <a:off x="0" y="3005285"/>
          <a:ext cx="5918184" cy="1971792"/>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l-GR" sz="1700" kern="1200" dirty="0"/>
            <a:t>Έρευνα με επίκεντρο την προσβασιμότητα στον ιστό μέσω κινητών συσκευών. Όλο και περισσότεροι χρήστες περιηγούνται καθημερινά στον ιστό από κινητές συσκευές. Επομένως, μια έρευνα για τη βελτίωση της προσβασιμότητας σε κινητές εφαρμογές και ιστοτόπους που προβάλλονται μέσω κινητών συσκευών, θα ήταν εξαιρετικά χρήσιμη και ενδιαφέρουσα.</a:t>
          </a:r>
          <a:endParaRPr lang="en-US" sz="1700" kern="1200" dirty="0"/>
        </a:p>
      </dsp:txBody>
      <dsp:txXfrm>
        <a:off x="0" y="3005285"/>
        <a:ext cx="5918184" cy="1971792"/>
      </dsp:txXfrm>
    </dsp:sp>
    <dsp:sp modelId="{F81C17B5-77B0-4CE9-A938-87A454D6BC0F}">
      <dsp:nvSpPr>
        <dsp:cNvPr id="0" name=""/>
        <dsp:cNvSpPr/>
      </dsp:nvSpPr>
      <dsp:spPr>
        <a:xfrm rot="10800000">
          <a:off x="0" y="2245"/>
          <a:ext cx="5918184" cy="3032617"/>
        </a:xfrm>
        <a:prstGeom prst="upArrowCallou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marL="0" lvl="0" indent="0" algn="ctr" defTabSz="755650">
            <a:lnSpc>
              <a:spcPct val="90000"/>
            </a:lnSpc>
            <a:spcBef>
              <a:spcPct val="0"/>
            </a:spcBef>
            <a:spcAft>
              <a:spcPct val="35000"/>
            </a:spcAft>
            <a:buNone/>
          </a:pPr>
          <a:r>
            <a:rPr lang="el-GR" sz="1700" kern="1200" dirty="0"/>
            <a:t>Αξιολόγηση περισσότερων ιστοτόπων ελληνικών ραδιοφωνικών σταθμών με την χρήση του εργαλείου αξιολόγησης ιστοσελίδων WAVE, αλλά και άλλων, παρόμοιων με αυτό εργαλείων. Στόχος είναι η σύγκριση των αποτελεσμάτων και η βαθύτερη μελέτη των αναφορών που θα προκύψουν σε κάθε περίπτωση. </a:t>
          </a:r>
          <a:endParaRPr lang="en-US" sz="1700" kern="1200" dirty="0"/>
        </a:p>
      </dsp:txBody>
      <dsp:txXfrm rot="10800000">
        <a:off x="0" y="2245"/>
        <a:ext cx="5918184" cy="197050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EAF9D7-1FD0-48F9-852A-821EA932E103}">
      <dsp:nvSpPr>
        <dsp:cNvPr id="0" name=""/>
        <dsp:cNvSpPr/>
      </dsp:nvSpPr>
      <dsp:spPr>
        <a:xfrm>
          <a:off x="134291"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25BA75B-9A1A-4F87-BB99-AA040C2A673D}">
      <dsp:nvSpPr>
        <dsp:cNvPr id="0" name=""/>
        <dsp:cNvSpPr/>
      </dsp:nvSpPr>
      <dsp:spPr>
        <a:xfrm>
          <a:off x="615713"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l-GR" sz="1900" kern="1200" dirty="0"/>
            <a:t>Οι υποστηρικτικές, ή αλλιώς βοηθητικές τεχνολογίες επιτρέπουν στα άτομα που αντιμετωπίζουν δυσκολίες την ισότιμη πρόσβαση και αξιοποίηση των δυνατοτήτων του διαδικτύου με τη χρήση ειδικά τροποποιημένων εξαρτημάτων και λογισμικών υπολογιστή (Αβούρης, Κατσάνος, Τσέλιος, &amp; Μουστάκας, 2015). </a:t>
          </a:r>
          <a:endParaRPr lang="en-US" sz="1900" kern="1200" dirty="0"/>
        </a:p>
      </dsp:txBody>
      <dsp:txXfrm>
        <a:off x="696297" y="538547"/>
        <a:ext cx="4171627" cy="2590157"/>
      </dsp:txXfrm>
    </dsp:sp>
    <dsp:sp modelId="{E1E557D5-67AA-425C-A552-A41AD62F454A}">
      <dsp:nvSpPr>
        <dsp:cNvPr id="0" name=""/>
        <dsp:cNvSpPr/>
      </dsp:nvSpPr>
      <dsp:spPr>
        <a:xfrm>
          <a:off x="5429930"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F374819-6E4E-4015-AACF-8A44265E2CCB}">
      <dsp:nvSpPr>
        <dsp:cNvPr id="0" name=""/>
        <dsp:cNvSpPr/>
      </dsp:nvSpPr>
      <dsp:spPr>
        <a:xfrm>
          <a:off x="5911352"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l-GR" sz="1900" kern="1200" dirty="0"/>
            <a:t>Υπάρχουν διάφοροι τύποι υποστηρικτικών τεχνολογιών που μπορούν να βοηθήσουν τόσο τους ηλικιωμένους όσο και τα άτομα με αναπηρίες στη χρήση τεχνολογίας, κυρίως υπολογιστών (Αβούρης, Κατσάνος, Τσέλιος, &amp; Μουστάκας, 2015). </a:t>
          </a:r>
        </a:p>
      </dsp:txBody>
      <dsp:txXfrm>
        <a:off x="5991936" y="538547"/>
        <a:ext cx="4171627" cy="25901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DC961-F502-41A9-B72F-1B8E461DDE0B}">
      <dsp:nvSpPr>
        <dsp:cNvPr id="0" name=""/>
        <dsp:cNvSpPr/>
      </dsp:nvSpPr>
      <dsp:spPr>
        <a:xfrm>
          <a:off x="914272" y="336343"/>
          <a:ext cx="4631618" cy="4631618"/>
        </a:xfrm>
        <a:prstGeom prst="pie">
          <a:avLst>
            <a:gd name="adj1" fmla="val 16200000"/>
            <a:gd name="adj2" fmla="val 19285716"/>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Οι Αναγνώστες οθόνης</a:t>
          </a:r>
          <a:endParaRPr lang="en-US" sz="1400" kern="1200" dirty="0"/>
        </a:p>
      </dsp:txBody>
      <dsp:txXfrm>
        <a:off x="3347526" y="766422"/>
        <a:ext cx="1102766" cy="882213"/>
      </dsp:txXfrm>
    </dsp:sp>
    <dsp:sp modelId="{9E29D815-8B2B-4741-AD5A-5EE6DE5A8FB7}">
      <dsp:nvSpPr>
        <dsp:cNvPr id="0" name=""/>
        <dsp:cNvSpPr/>
      </dsp:nvSpPr>
      <dsp:spPr>
        <a:xfrm>
          <a:off x="973822" y="410780"/>
          <a:ext cx="4631618" cy="4631618"/>
        </a:xfrm>
        <a:prstGeom prst="pie">
          <a:avLst>
            <a:gd name="adj1" fmla="val 19285716"/>
            <a:gd name="adj2" fmla="val 77142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Τα συστήματα αναγνώρισης ομιλίας</a:t>
          </a:r>
          <a:endParaRPr lang="en-US" sz="1400" kern="1200" dirty="0"/>
        </a:p>
      </dsp:txBody>
      <dsp:txXfrm>
        <a:off x="4119463" y="2089742"/>
        <a:ext cx="1268181" cy="771936"/>
      </dsp:txXfrm>
    </dsp:sp>
    <dsp:sp modelId="{9C1B41E6-D2FA-43B7-BAF1-18895A9627B0}">
      <dsp:nvSpPr>
        <dsp:cNvPr id="0" name=""/>
        <dsp:cNvSpPr/>
      </dsp:nvSpPr>
      <dsp:spPr>
        <a:xfrm>
          <a:off x="952318" y="504515"/>
          <a:ext cx="4631618" cy="4631618"/>
        </a:xfrm>
        <a:prstGeom prst="pie">
          <a:avLst>
            <a:gd name="adj1" fmla="val 771428"/>
            <a:gd name="adj2" fmla="val 3857143"/>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Οι μεγεθυντές οθόνης</a:t>
          </a:r>
          <a:endParaRPr lang="en-US" sz="1400" kern="1200" dirty="0"/>
        </a:p>
      </dsp:txBody>
      <dsp:txXfrm>
        <a:off x="3926479" y="3247647"/>
        <a:ext cx="1102766" cy="854643"/>
      </dsp:txXfrm>
    </dsp:sp>
    <dsp:sp modelId="{97BCF031-FA32-4F74-97A5-0297937EA050}">
      <dsp:nvSpPr>
        <dsp:cNvPr id="0" name=""/>
        <dsp:cNvSpPr/>
      </dsp:nvSpPr>
      <dsp:spPr>
        <a:xfrm>
          <a:off x="866302" y="545869"/>
          <a:ext cx="4631618" cy="4631618"/>
        </a:xfrm>
        <a:prstGeom prst="pie">
          <a:avLst>
            <a:gd name="adj1" fmla="val 3857226"/>
            <a:gd name="adj2" fmla="val 6942858"/>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Οι συσκευές Μπράιγ</a:t>
          </a:r>
          <a:endParaRPr lang="en-US" sz="1400" kern="1200" dirty="0"/>
        </a:p>
      </dsp:txBody>
      <dsp:txXfrm>
        <a:off x="2644513" y="4184998"/>
        <a:ext cx="1075197" cy="771936"/>
      </dsp:txXfrm>
    </dsp:sp>
    <dsp:sp modelId="{1B69C77A-DCCF-47EA-9ACA-D7FC2AA35710}">
      <dsp:nvSpPr>
        <dsp:cNvPr id="0" name=""/>
        <dsp:cNvSpPr/>
      </dsp:nvSpPr>
      <dsp:spPr>
        <a:xfrm>
          <a:off x="780286" y="504515"/>
          <a:ext cx="4631618" cy="4631618"/>
        </a:xfrm>
        <a:prstGeom prst="pie">
          <a:avLst>
            <a:gd name="adj1" fmla="val 6942858"/>
            <a:gd name="adj2" fmla="val 1002857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Τα εναλλακτικά πληκτρολόγια ή διακόπτες</a:t>
          </a:r>
          <a:endParaRPr lang="en-US" sz="1400" kern="1200" dirty="0"/>
        </a:p>
      </dsp:txBody>
      <dsp:txXfrm>
        <a:off x="1334978" y="3247647"/>
        <a:ext cx="1102766" cy="854643"/>
      </dsp:txXfrm>
    </dsp:sp>
    <dsp:sp modelId="{225D4C71-CE09-4D90-B907-D405BB5215B4}">
      <dsp:nvSpPr>
        <dsp:cNvPr id="0" name=""/>
        <dsp:cNvSpPr/>
      </dsp:nvSpPr>
      <dsp:spPr>
        <a:xfrm>
          <a:off x="758782" y="410780"/>
          <a:ext cx="4631618" cy="4631618"/>
        </a:xfrm>
        <a:prstGeom prst="pie">
          <a:avLst>
            <a:gd name="adj1" fmla="val 10028574"/>
            <a:gd name="adj2" fmla="val 13114284"/>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Οι δεικτικές συσκευές χωρίς τη χρήση χεριών </a:t>
          </a:r>
          <a:endParaRPr lang="en-US" sz="1400" kern="1200" dirty="0"/>
        </a:p>
      </dsp:txBody>
      <dsp:txXfrm>
        <a:off x="976579" y="2089742"/>
        <a:ext cx="1268181" cy="771936"/>
      </dsp:txXfrm>
    </dsp:sp>
    <dsp:sp modelId="{8284DA52-239C-41C6-A7C9-3530086D92EE}">
      <dsp:nvSpPr>
        <dsp:cNvPr id="0" name=""/>
        <dsp:cNvSpPr/>
      </dsp:nvSpPr>
      <dsp:spPr>
        <a:xfrm>
          <a:off x="818332" y="336343"/>
          <a:ext cx="4631618" cy="4631618"/>
        </a:xfrm>
        <a:prstGeom prst="pie">
          <a:avLst>
            <a:gd name="adj1" fmla="val 13114284"/>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l-GR" sz="1400" kern="1200" dirty="0"/>
            <a:t>Οι οπτικές ειδοποιήσεις</a:t>
          </a:r>
          <a:endParaRPr lang="en-US" sz="1400" kern="1200" dirty="0"/>
        </a:p>
      </dsp:txBody>
      <dsp:txXfrm>
        <a:off x="1913930" y="766422"/>
        <a:ext cx="1102766" cy="882213"/>
      </dsp:txXfrm>
    </dsp:sp>
    <dsp:sp modelId="{FEF4C187-B2D1-410C-B1DF-F5973C6276EC}">
      <dsp:nvSpPr>
        <dsp:cNvPr id="0" name=""/>
        <dsp:cNvSpPr/>
      </dsp:nvSpPr>
      <dsp:spPr>
        <a:xfrm>
          <a:off x="627322" y="49624"/>
          <a:ext cx="5205057" cy="5205057"/>
        </a:xfrm>
        <a:prstGeom prst="circularArrow">
          <a:avLst>
            <a:gd name="adj1" fmla="val 5085"/>
            <a:gd name="adj2" fmla="val 327528"/>
            <a:gd name="adj3" fmla="val 18957827"/>
            <a:gd name="adj4" fmla="val 16200343"/>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33B3626-1E45-4905-BE35-9A4C86096ED1}">
      <dsp:nvSpPr>
        <dsp:cNvPr id="0" name=""/>
        <dsp:cNvSpPr/>
      </dsp:nvSpPr>
      <dsp:spPr>
        <a:xfrm>
          <a:off x="687246" y="124390"/>
          <a:ext cx="5205057" cy="5205057"/>
        </a:xfrm>
        <a:prstGeom prst="circularArrow">
          <a:avLst>
            <a:gd name="adj1" fmla="val 5085"/>
            <a:gd name="adj2" fmla="val 327528"/>
            <a:gd name="adj3" fmla="val 443744"/>
            <a:gd name="adj4" fmla="val 19285776"/>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435B092-5D97-4311-8270-E8A547DA905D}">
      <dsp:nvSpPr>
        <dsp:cNvPr id="0" name=""/>
        <dsp:cNvSpPr/>
      </dsp:nvSpPr>
      <dsp:spPr>
        <a:xfrm>
          <a:off x="665666" y="217908"/>
          <a:ext cx="5205057" cy="5205057"/>
        </a:xfrm>
        <a:prstGeom prst="circularArrow">
          <a:avLst>
            <a:gd name="adj1" fmla="val 5085"/>
            <a:gd name="adj2" fmla="val 327528"/>
            <a:gd name="adj3" fmla="val 3529100"/>
            <a:gd name="adj4" fmla="val 770764"/>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CFCEF9D-F16E-4BD7-A032-F1C5810392A2}">
      <dsp:nvSpPr>
        <dsp:cNvPr id="0" name=""/>
        <dsp:cNvSpPr/>
      </dsp:nvSpPr>
      <dsp:spPr>
        <a:xfrm>
          <a:off x="579583" y="259029"/>
          <a:ext cx="5205057" cy="5205057"/>
        </a:xfrm>
        <a:prstGeom prst="circularArrow">
          <a:avLst>
            <a:gd name="adj1" fmla="val 5085"/>
            <a:gd name="adj2" fmla="val 327528"/>
            <a:gd name="adj3" fmla="val 6615046"/>
            <a:gd name="adj4" fmla="val 3857426"/>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6500006-5764-496E-9720-B66CFC3FB396}">
      <dsp:nvSpPr>
        <dsp:cNvPr id="0" name=""/>
        <dsp:cNvSpPr/>
      </dsp:nvSpPr>
      <dsp:spPr>
        <a:xfrm>
          <a:off x="493500" y="217908"/>
          <a:ext cx="5205057" cy="5205057"/>
        </a:xfrm>
        <a:prstGeom prst="circularArrow">
          <a:avLst>
            <a:gd name="adj1" fmla="val 5085"/>
            <a:gd name="adj2" fmla="val 327528"/>
            <a:gd name="adj3" fmla="val 9701707"/>
            <a:gd name="adj4" fmla="val 6943371"/>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C0D2C06-ECA9-44D2-8F0E-AB31A826A9E7}">
      <dsp:nvSpPr>
        <dsp:cNvPr id="0" name=""/>
        <dsp:cNvSpPr/>
      </dsp:nvSpPr>
      <dsp:spPr>
        <a:xfrm>
          <a:off x="471919" y="124390"/>
          <a:ext cx="5205057" cy="5205057"/>
        </a:xfrm>
        <a:prstGeom prst="circularArrow">
          <a:avLst>
            <a:gd name="adj1" fmla="val 5085"/>
            <a:gd name="adj2" fmla="val 327528"/>
            <a:gd name="adj3" fmla="val 12786695"/>
            <a:gd name="adj4" fmla="val 10028727"/>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DEB878A-A3C1-44E0-8B29-3A575C82A9FA}">
      <dsp:nvSpPr>
        <dsp:cNvPr id="0" name=""/>
        <dsp:cNvSpPr/>
      </dsp:nvSpPr>
      <dsp:spPr>
        <a:xfrm>
          <a:off x="531843" y="49624"/>
          <a:ext cx="5205057" cy="5205057"/>
        </a:xfrm>
        <a:prstGeom prst="circularArrow">
          <a:avLst>
            <a:gd name="adj1" fmla="val 5085"/>
            <a:gd name="adj2" fmla="val 327528"/>
            <a:gd name="adj3" fmla="val 15872129"/>
            <a:gd name="adj4" fmla="val 13114645"/>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6DCC5-E2F4-4F7A-A2B7-7EE859EA57E7}">
      <dsp:nvSpPr>
        <dsp:cNvPr id="0" name=""/>
        <dsp:cNvSpPr/>
      </dsp:nvSpPr>
      <dsp:spPr>
        <a:xfrm>
          <a:off x="134291"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FF2C6FA-6CB4-45E1-97AE-3993D4E19CBB}">
      <dsp:nvSpPr>
        <dsp:cNvPr id="0" name=""/>
        <dsp:cNvSpPr/>
      </dsp:nvSpPr>
      <dsp:spPr>
        <a:xfrm>
          <a:off x="615713"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kern="1200" dirty="0"/>
            <a:t>Τ</a:t>
          </a:r>
          <a:r>
            <a:rPr lang="en-US" sz="1600" kern="1200" dirty="0"/>
            <a:t>ο Web Content Accessibility Guidelines – WCAG</a:t>
          </a:r>
          <a:r>
            <a:rPr lang="el-GR" sz="1600" kern="1200" dirty="0"/>
            <a:t> αναπτύχθηκε από την Κοινοπραξία του Παγκόσμιου Ιστού (W3C). Αποτελεί υιοθετημένο Ευρωπαϊκό Πρότυπο υπό το πρότυπο EN 301 549. Η πιο πρόσφατη και αναθεωρημένη μορφή του WCAG είναι επικαλούμενη WCAG 2.1, μια εμπλουτισμένη έκδοση του WCGA 2.0 και περιγράφεται ως Ευρωπαϊκή Οδηγία στο EN 301 549 V2.1.2 (2018-08) (Πανεπιστήμιο Ιωαννίνων - Μονάδα Προσβασιμότητας και Κοινωνικής Στήριξης Φοιτητών). </a:t>
          </a:r>
          <a:endParaRPr lang="en-US" sz="1600" kern="1200" dirty="0"/>
        </a:p>
      </dsp:txBody>
      <dsp:txXfrm>
        <a:off x="696297" y="538547"/>
        <a:ext cx="4171627" cy="2590157"/>
      </dsp:txXfrm>
    </dsp:sp>
    <dsp:sp modelId="{227BFB72-7A5E-4CD0-BD11-DA51AE683FEC}">
      <dsp:nvSpPr>
        <dsp:cNvPr id="0" name=""/>
        <dsp:cNvSpPr/>
      </dsp:nvSpPr>
      <dsp:spPr>
        <a:xfrm>
          <a:off x="5429930"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05D67D8-3C10-48BF-90DA-0DC06179BF18}">
      <dsp:nvSpPr>
        <dsp:cNvPr id="0" name=""/>
        <dsp:cNvSpPr/>
      </dsp:nvSpPr>
      <dsp:spPr>
        <a:xfrm>
          <a:off x="5911352"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kern="1200" dirty="0"/>
            <a:t>Το πρότυπο αφορά την ανάπτυξη περιεχομένου για την κάλυψη ενός μεγάλου εύρους αναπηριών, όπως οπτικών, ακουστικών, κινητικών, γνωστικών, μαθησιακών και νευρολογικών αναπηριών, και αναπηριών ομιλίας και γλωσσικές δυσκολίες (Πανεπιστήμιο Ιωαννίνων - Μονάδα Προσβασιμότητας και Κοινωνικής Στήριξης Φοιτητών). </a:t>
          </a:r>
          <a:endParaRPr lang="en-US" sz="1600" kern="1200" dirty="0"/>
        </a:p>
      </dsp:txBody>
      <dsp:txXfrm>
        <a:off x="5991936" y="538547"/>
        <a:ext cx="4171627" cy="25901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F0D2FC-67DE-42D7-9C5E-B976B12B5B09}">
      <dsp:nvSpPr>
        <dsp:cNvPr id="0" name=""/>
        <dsp:cNvSpPr/>
      </dsp:nvSpPr>
      <dsp:spPr>
        <a:xfrm>
          <a:off x="425195" y="0"/>
          <a:ext cx="5513832" cy="5513832"/>
        </a:xfrm>
        <a:prstGeom prst="quadArrow">
          <a:avLst>
            <a:gd name="adj1" fmla="val 2000"/>
            <a:gd name="adj2" fmla="val 4000"/>
            <a:gd name="adj3" fmla="val 500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DC6C970-AF91-40F3-A0BC-D688EAA35E50}">
      <dsp:nvSpPr>
        <dsp:cNvPr id="0" name=""/>
        <dsp:cNvSpPr/>
      </dsp:nvSpPr>
      <dsp:spPr>
        <a:xfrm>
          <a:off x="783595" y="358399"/>
          <a:ext cx="2205532" cy="2205532"/>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l-GR" sz="1500" kern="1200"/>
            <a:t>1. Αντιληπτό (Perceivable): Το περιεχόμενο δεν πρέπει να περιορίζεται μόνο σε έναν τρόπο παρουσίασης. </a:t>
          </a:r>
          <a:endParaRPr lang="en-US" sz="1500" kern="1200"/>
        </a:p>
      </dsp:txBody>
      <dsp:txXfrm>
        <a:off x="891260" y="466064"/>
        <a:ext cx="1990202" cy="1990202"/>
      </dsp:txXfrm>
    </dsp:sp>
    <dsp:sp modelId="{F9ACEECA-8B69-48C4-9FDF-74F8FEAB12A7}">
      <dsp:nvSpPr>
        <dsp:cNvPr id="0" name=""/>
        <dsp:cNvSpPr/>
      </dsp:nvSpPr>
      <dsp:spPr>
        <a:xfrm>
          <a:off x="3375096" y="358399"/>
          <a:ext cx="2205532" cy="2205532"/>
        </a:xfrm>
        <a:prstGeom prst="roundRect">
          <a:avLst/>
        </a:prstGeom>
        <a:solidFill>
          <a:schemeClr val="accent5">
            <a:hueOff val="-2252848"/>
            <a:satOff val="-5806"/>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l-GR" sz="1500" kern="1200"/>
            <a:t>2. Λειτουργικό (Operable): Η πλοήγηση και ο τρόπος λειτουργίας μιας διεπαφής πρέπει να μην περιορίζουν τον τρόπο χειρισμού για την εκτέλεση εργασιών. </a:t>
          </a:r>
          <a:endParaRPr lang="en-US" sz="1500" kern="1200"/>
        </a:p>
      </dsp:txBody>
      <dsp:txXfrm>
        <a:off x="3482761" y="466064"/>
        <a:ext cx="1990202" cy="1990202"/>
      </dsp:txXfrm>
    </dsp:sp>
    <dsp:sp modelId="{14BA031C-33DA-401C-8FEC-A9DFF078B072}">
      <dsp:nvSpPr>
        <dsp:cNvPr id="0" name=""/>
        <dsp:cNvSpPr/>
      </dsp:nvSpPr>
      <dsp:spPr>
        <a:xfrm>
          <a:off x="783595" y="2949900"/>
          <a:ext cx="2205532" cy="2205532"/>
        </a:xfrm>
        <a:prstGeom prst="roundRect">
          <a:avLst/>
        </a:prstGeom>
        <a:solidFill>
          <a:schemeClr val="accent5">
            <a:hueOff val="-4505695"/>
            <a:satOff val="-11613"/>
            <a:lumOff val="-784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l-GR" sz="1500" kern="1200"/>
            <a:t>3. Κατανοητό (Understandable): Το περιεχόμενο να καθιστάται κατανοητό για όλους τους χρήστες</a:t>
          </a:r>
          <a:endParaRPr lang="en-US" sz="1500" kern="1200"/>
        </a:p>
      </dsp:txBody>
      <dsp:txXfrm>
        <a:off x="891260" y="3057565"/>
        <a:ext cx="1990202" cy="1990202"/>
      </dsp:txXfrm>
    </dsp:sp>
    <dsp:sp modelId="{7E0A2F55-73B8-4397-81A6-DED514F18FE4}">
      <dsp:nvSpPr>
        <dsp:cNvPr id="0" name=""/>
        <dsp:cNvSpPr/>
      </dsp:nvSpPr>
      <dsp:spPr>
        <a:xfrm>
          <a:off x="3375096" y="2949900"/>
          <a:ext cx="2205532" cy="2205532"/>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l-GR" sz="1500" kern="1200"/>
            <a:t>4. Εύρωστο (Robust): Το περιεχόμενο να καθιστάται δυνατό και υγιές για όλους τους χρήστες</a:t>
          </a:r>
          <a:endParaRPr lang="en-US" sz="1500" kern="1200"/>
        </a:p>
      </dsp:txBody>
      <dsp:txXfrm>
        <a:off x="3482761" y="3057565"/>
        <a:ext cx="1990202" cy="199020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996EDB-03A2-46E9-A18D-078CB3AF5835}">
      <dsp:nvSpPr>
        <dsp:cNvPr id="0" name=""/>
        <dsp:cNvSpPr/>
      </dsp:nvSpPr>
      <dsp:spPr>
        <a:xfrm>
          <a:off x="0" y="4150553"/>
          <a:ext cx="6364224" cy="1362304"/>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l-GR" sz="1600" kern="1200" dirty="0"/>
            <a:t>Επίπεδο ΑΑA: Η ιστοσελίδα ικανοποιεί όλα τα Κριτήρια Επιτυχίας Επιπέδου Α, Επιπέδου ΑΑ και Επιπέδου ΑΑΑ ή παρέχεται μια εναλλακτική έκδοση συμμόρφωσης Επιπέδου ΑΑΑ. Το επίπεδο αυτό δεν αποτελεί νομική υποχρέωση παρόλα αυτά είναι αυτό που παρέχει τις περισσότερες δυνατότητες προσβασιμότητας.</a:t>
          </a:r>
          <a:endParaRPr lang="en-US" sz="1600" kern="1200" dirty="0"/>
        </a:p>
      </dsp:txBody>
      <dsp:txXfrm>
        <a:off x="0" y="4150553"/>
        <a:ext cx="6364224" cy="1362304"/>
      </dsp:txXfrm>
    </dsp:sp>
    <dsp:sp modelId="{2A63B052-E6AB-4C2C-AA4E-D26BBF2D2A50}">
      <dsp:nvSpPr>
        <dsp:cNvPr id="0" name=""/>
        <dsp:cNvSpPr/>
      </dsp:nvSpPr>
      <dsp:spPr>
        <a:xfrm rot="10800000">
          <a:off x="0" y="2075763"/>
          <a:ext cx="6364224" cy="2095223"/>
        </a:xfrm>
        <a:prstGeom prst="upArrowCallou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l-GR" sz="1600" kern="1200" dirty="0"/>
            <a:t>Επίπεδο ΑA: Η ιστοσελίδα ικανοποιεί όλα τα Κριτήρια Επιτυχίας Επιπέδου Α και Επιπέδου ΑΑ ή παρέχεται μια εναλλακτική έκδοση συμμόρφωσης Επιπέδου ΑΑ. </a:t>
          </a:r>
          <a:endParaRPr lang="en-US" sz="1600" kern="1200" dirty="0"/>
        </a:p>
      </dsp:txBody>
      <dsp:txXfrm rot="10800000">
        <a:off x="0" y="2075763"/>
        <a:ext cx="6364224" cy="1361413"/>
      </dsp:txXfrm>
    </dsp:sp>
    <dsp:sp modelId="{14C43901-61D4-4867-8A53-BB896EAEF43C}">
      <dsp:nvSpPr>
        <dsp:cNvPr id="0" name=""/>
        <dsp:cNvSpPr/>
      </dsp:nvSpPr>
      <dsp:spPr>
        <a:xfrm rot="10800000">
          <a:off x="0" y="974"/>
          <a:ext cx="6364224" cy="2095223"/>
        </a:xfrm>
        <a:prstGeom prst="upArrowCallou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113792" rIns="113792" bIns="113792" numCol="1" spcCol="1270" anchor="ctr" anchorCtr="0">
          <a:noAutofit/>
        </a:bodyPr>
        <a:lstStyle/>
        <a:p>
          <a:pPr marL="0" lvl="0" indent="0" algn="ctr" defTabSz="711200">
            <a:lnSpc>
              <a:spcPct val="90000"/>
            </a:lnSpc>
            <a:spcBef>
              <a:spcPct val="0"/>
            </a:spcBef>
            <a:spcAft>
              <a:spcPct val="35000"/>
            </a:spcAft>
            <a:buNone/>
          </a:pPr>
          <a:r>
            <a:rPr lang="el-GR" sz="1600" kern="1200" dirty="0"/>
            <a:t>Επίπεδο A: Η ιστοσελίδα ικανοποιεί όλα τα Κριτήρια Επιτυχίας Επιπέδου Α ή παρέχεται μια εναλλακτική έκδοση συμμόρφωσης Επιπέδου Α.</a:t>
          </a:r>
          <a:endParaRPr lang="en-US" sz="1600" kern="1200" dirty="0"/>
        </a:p>
      </dsp:txBody>
      <dsp:txXfrm rot="10800000">
        <a:off x="0" y="974"/>
        <a:ext cx="6364224" cy="136141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EA2C24-55D9-4A97-BD4C-0889EBE3CB43}">
      <dsp:nvSpPr>
        <dsp:cNvPr id="0" name=""/>
        <dsp:cNvSpPr/>
      </dsp:nvSpPr>
      <dsp:spPr>
        <a:xfrm>
          <a:off x="2483170" y="469"/>
          <a:ext cx="5065667" cy="3216698"/>
        </a:xfrm>
        <a:prstGeom prst="roundRect">
          <a:avLst>
            <a:gd name="adj" fmla="val 10000"/>
          </a:avLst>
        </a:prstGeom>
        <a:solidFill>
          <a:schemeClr val="accent2"/>
        </a:soli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B70D80C-4A90-4F25-AA76-203BE14E3428}">
      <dsp:nvSpPr>
        <dsp:cNvPr id="0" name=""/>
        <dsp:cNvSpPr/>
      </dsp:nvSpPr>
      <dsp:spPr>
        <a:xfrm>
          <a:off x="3046022" y="535179"/>
          <a:ext cx="5065667" cy="3216698"/>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2">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l-GR" sz="1600" kern="1200" dirty="0">
              <a:latin typeface="Times New Roman" panose="02020603050405020304" pitchFamily="18" charset="0"/>
              <a:cs typeface="Times New Roman" panose="02020603050405020304" pitchFamily="18" charset="0"/>
            </a:rPr>
            <a:t>Η τελική ανάλυση του εργαλείου WAVE, κατέδειξε ότι, αν και η προσβασιμότητα των πέντε επιλεγμένων ιστοτόπων βρίσκεται σε ικανοποιητικό επίπεδο, υπάρχει περιθώριο βελτίωσης. Η πλήρης συμμόρφωση με τις απαιτήσεις προσβασιμότητας είναι μια διαδικασία πολυσύνθετη, αλλά όχι ακατόρθωτη. Η πρόσβαση στις πληροφορίες και το περιεχόμενο του ιστού, είναι δικαίωμα όλων των χρηστών. Για τον λόγο αυτό, καθιστάται απαραίτητη η συνεχής βελτίωση της προσβασιμότητας του ψηφιακού περιεχομένου και η διαρκής υποστήριξη της προσπάθειας για ισότιμη και ολοκληρωμένη πρόσβαση για όλους τους χρήστες.</a:t>
          </a:r>
        </a:p>
      </dsp:txBody>
      <dsp:txXfrm>
        <a:off x="3140236" y="629393"/>
        <a:ext cx="4877239" cy="302827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831843-D9C4-4687-A92C-D1FB9697D7C3}">
      <dsp:nvSpPr>
        <dsp:cNvPr id="0" name=""/>
        <dsp:cNvSpPr/>
      </dsp:nvSpPr>
      <dsp:spPr>
        <a:xfrm>
          <a:off x="134291"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89032F8-AF82-4AE3-9AC1-A553484924FF}">
      <dsp:nvSpPr>
        <dsp:cNvPr id="0" name=""/>
        <dsp:cNvSpPr/>
      </dsp:nvSpPr>
      <dsp:spPr>
        <a:xfrm>
          <a:off x="615713"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Αναφορικά με την έρευνα και την συγγραφή της εργασίας,  πρόκληση αποτέλεσε εύρεση ορθού, κατάλληλου υλικού που να μπορεί να πλαισιώσει το θεωρητικό υπόβαθρο της έρευνας. Δυστυχώς, η βιβλιογραφία του συγκεκριμένου θέματος είναι πολύ περίπλοκη και περιορισμένη στη γλώσσα μας (ειδικά όσον αφορά τα πρότυπα και τις Οδηγίες Προσβασιμότητας Περιεχομένου του Ιστού - WCAG).</a:t>
          </a:r>
          <a:endParaRPr lang="en-US" sz="1700" kern="1200" dirty="0"/>
        </a:p>
      </dsp:txBody>
      <dsp:txXfrm>
        <a:off x="696297" y="538547"/>
        <a:ext cx="4171627" cy="2590157"/>
      </dsp:txXfrm>
    </dsp:sp>
    <dsp:sp modelId="{A669C467-7DB9-4350-B73C-2301A8873101}">
      <dsp:nvSpPr>
        <dsp:cNvPr id="0" name=""/>
        <dsp:cNvSpPr/>
      </dsp:nvSpPr>
      <dsp:spPr>
        <a:xfrm>
          <a:off x="5429930" y="612"/>
          <a:ext cx="4332795" cy="275132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F10FB25-8F4D-486F-96C5-D60B31FE6001}">
      <dsp:nvSpPr>
        <dsp:cNvPr id="0" name=""/>
        <dsp:cNvSpPr/>
      </dsp:nvSpPr>
      <dsp:spPr>
        <a:xfrm>
          <a:off x="5911352" y="457963"/>
          <a:ext cx="4332795" cy="275132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l-GR" sz="1700" kern="1200" dirty="0"/>
            <a:t>Αναφορικά με τις τεχνικές προκλήσεις της έρευνας, ένα από τα κύρια τεχνικά εμπόδια αφορούσε την εξοικείωση με το εργαλείο αξιολόγησης προσβασιμότητας WAVE, το οποίου δεν είχε γίνει χρήση ποτέ στο παρελθόν. Αυτή η διαδικασία απαιτούσε χρόνο και εκτενή εξάσκηση για να κατανοηθούν πλήρως οι λειτουργίες και οι δυνατότητες του εργαλείου, γεγονός που επιβράδυνε την έρευνα. </a:t>
          </a:r>
          <a:endParaRPr lang="en-US" sz="1700" kern="1200" dirty="0"/>
        </a:p>
      </dsp:txBody>
      <dsp:txXfrm>
        <a:off x="5991936" y="538547"/>
        <a:ext cx="4171627" cy="259015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273C52-8C5C-4F6F-8298-9F8C70C0713B}">
      <dsp:nvSpPr>
        <dsp:cNvPr id="0" name=""/>
        <dsp:cNvSpPr/>
      </dsp:nvSpPr>
      <dsp:spPr>
        <a:xfrm>
          <a:off x="0" y="0"/>
          <a:ext cx="5030456" cy="1493797"/>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dirty="0"/>
            <a:t>Δοκιμή και αξιολόγηση περισσότερων εργαλείων αξιολόγησης ιστοσελίδων και σύγκρισή τους με το εργαλείο αξιολόγησης ιστοσελίδων WAVE, με στόχο τον εντοπισμό και την καταγραφή των πλεονεκτημάτων και των μειονεκτημάτων του καθενός όσον αφορά την προσβασιμότητα στον Ιστό.</a:t>
          </a:r>
          <a:endParaRPr lang="en-US" sz="1300" kern="1200" dirty="0"/>
        </a:p>
      </dsp:txBody>
      <dsp:txXfrm>
        <a:off x="43752" y="43752"/>
        <a:ext cx="3418532" cy="1406293"/>
      </dsp:txXfrm>
    </dsp:sp>
    <dsp:sp modelId="{CB025D95-2796-4959-968F-B67F67763188}">
      <dsp:nvSpPr>
        <dsp:cNvPr id="0" name=""/>
        <dsp:cNvSpPr/>
      </dsp:nvSpPr>
      <dsp:spPr>
        <a:xfrm>
          <a:off x="443863" y="1742763"/>
          <a:ext cx="5030456" cy="1493797"/>
        </a:xfrm>
        <a:prstGeom prst="roundRect">
          <a:avLst>
            <a:gd name="adj" fmla="val 10000"/>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dirty="0"/>
            <a:t>Αξιολόγηση των πέντε επιλεγμένων ιστοτόπων των ελληνικών ραδιοφωνικών σταθμών με την χρήση περισσότερων εργαλείων αξιολόγησης ιστοσελίδων. Στόχος είναι η σύγκριση των αποτελεσμάτων και η βαθύτερη μελέτη των αναφορών που θα προκύψουν σε κάθε περίπτωση. </a:t>
          </a:r>
          <a:endParaRPr lang="en-US" sz="1300" kern="1200" dirty="0"/>
        </a:p>
      </dsp:txBody>
      <dsp:txXfrm>
        <a:off x="487615" y="1786515"/>
        <a:ext cx="3528120" cy="1406293"/>
      </dsp:txXfrm>
    </dsp:sp>
    <dsp:sp modelId="{26F08E71-7681-450C-BF4F-EC49756ED4E2}">
      <dsp:nvSpPr>
        <dsp:cNvPr id="0" name=""/>
        <dsp:cNvSpPr/>
      </dsp:nvSpPr>
      <dsp:spPr>
        <a:xfrm>
          <a:off x="887727" y="3485526"/>
          <a:ext cx="5030456" cy="1493797"/>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l" defTabSz="577850">
            <a:lnSpc>
              <a:spcPct val="90000"/>
            </a:lnSpc>
            <a:spcBef>
              <a:spcPct val="0"/>
            </a:spcBef>
            <a:spcAft>
              <a:spcPct val="35000"/>
            </a:spcAft>
            <a:buNone/>
          </a:pPr>
          <a:r>
            <a:rPr lang="el-GR" sz="1300" kern="1200" dirty="0"/>
            <a:t>Ανάπτυξη εκπαιδευτικού υλικού. Δημιουργία εκπαιδευτικών οδηγών και βίντεο για την χρήση των εργαλείων αξιολόγησης ιστοσελίδων στην ελληνική γλώσσα.</a:t>
          </a:r>
          <a:endParaRPr lang="en-US" sz="1300" kern="1200" dirty="0"/>
        </a:p>
      </dsp:txBody>
      <dsp:txXfrm>
        <a:off x="931479" y="3529278"/>
        <a:ext cx="3528120" cy="1406293"/>
      </dsp:txXfrm>
    </dsp:sp>
    <dsp:sp modelId="{313D049D-0927-4A3E-8DDB-89C917873260}">
      <dsp:nvSpPr>
        <dsp:cNvPr id="0" name=""/>
        <dsp:cNvSpPr/>
      </dsp:nvSpPr>
      <dsp:spPr>
        <a:xfrm>
          <a:off x="4059488" y="1132796"/>
          <a:ext cx="970968" cy="970968"/>
        </a:xfrm>
        <a:prstGeom prst="downArrow">
          <a:avLst>
            <a:gd name="adj1" fmla="val 55000"/>
            <a:gd name="adj2" fmla="val 45000"/>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277956" y="1132796"/>
        <a:ext cx="534032" cy="730653"/>
      </dsp:txXfrm>
    </dsp:sp>
    <dsp:sp modelId="{99023A96-EC7F-440C-AD0E-423AB095F274}">
      <dsp:nvSpPr>
        <dsp:cNvPr id="0" name=""/>
        <dsp:cNvSpPr/>
      </dsp:nvSpPr>
      <dsp:spPr>
        <a:xfrm>
          <a:off x="4503352" y="2865600"/>
          <a:ext cx="970968" cy="970968"/>
        </a:xfrm>
        <a:prstGeom prst="downArrow">
          <a:avLst>
            <a:gd name="adj1" fmla="val 55000"/>
            <a:gd name="adj2" fmla="val 45000"/>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4721820" y="2865600"/>
        <a:ext cx="534032" cy="73065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6.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59A82FE-0873-4F99-A745-6C8404A075CA}"/>
              </a:ext>
            </a:extLst>
          </p:cNvPr>
          <p:cNvSpPr>
            <a:spLocks noGrp="1"/>
          </p:cNvSpPr>
          <p:nvPr>
            <p:ph type="ctrTitle"/>
          </p:nvPr>
        </p:nvSpPr>
        <p:spPr>
          <a:xfrm>
            <a:off x="1524000" y="1122363"/>
            <a:ext cx="9144000" cy="2387600"/>
          </a:xfrm>
        </p:spPr>
        <p:txBody>
          <a:bodyPr anchor="b"/>
          <a:lstStyle>
            <a:lvl1pPr algn="ctr">
              <a:defRPr sz="6000"/>
            </a:lvl1pPr>
          </a:lstStyle>
          <a:p>
            <a:r>
              <a:rPr lang="el-GR"/>
              <a:t>Κάντε κλικ για να επεξεργαστείτε τον τίτλο υποδείγματος</a:t>
            </a:r>
          </a:p>
        </p:txBody>
      </p:sp>
      <p:sp>
        <p:nvSpPr>
          <p:cNvPr id="3" name="Υπότιτλος 2">
            <a:extLst>
              <a:ext uri="{FF2B5EF4-FFF2-40B4-BE49-F238E27FC236}">
                <a16:creationId xmlns:a16="http://schemas.microsoft.com/office/drawing/2014/main" id="{8708CF50-F105-4B37-A9F1-CDD8216D02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a:t>Κάντε κλικ για να επεξεργαστείτε τον υπότιτλο του υποδείγματος</a:t>
            </a:r>
          </a:p>
        </p:txBody>
      </p:sp>
      <p:sp>
        <p:nvSpPr>
          <p:cNvPr id="4" name="Θέση ημερομηνίας 3">
            <a:extLst>
              <a:ext uri="{FF2B5EF4-FFF2-40B4-BE49-F238E27FC236}">
                <a16:creationId xmlns:a16="http://schemas.microsoft.com/office/drawing/2014/main" id="{DB20628C-BF0C-4653-B51B-8038F53B3103}"/>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5" name="Θέση υποσέλιδου 4">
            <a:extLst>
              <a:ext uri="{FF2B5EF4-FFF2-40B4-BE49-F238E27FC236}">
                <a16:creationId xmlns:a16="http://schemas.microsoft.com/office/drawing/2014/main" id="{E6E2C8FC-FD6C-4F43-A224-6DFD359E5FC0}"/>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065EE7D2-FDB2-4813-89B8-E7315697C933}"/>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519281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AB61D1B6-EECE-4180-A34D-0637BC5EAF54}"/>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16D4A2E8-9BE8-4F67-AABD-D246E218DAD4}"/>
              </a:ext>
            </a:extLst>
          </p:cNvPr>
          <p:cNvSpPr>
            <a:spLocks noGrp="1"/>
          </p:cNvSpPr>
          <p:nvPr>
            <p:ph type="body" orient="vert" idx="1"/>
          </p:nvPr>
        </p:nvSpPr>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68A6665A-5277-4043-917A-5D80DBAA3F1E}"/>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5" name="Θέση υποσέλιδου 4">
            <a:extLst>
              <a:ext uri="{FF2B5EF4-FFF2-40B4-BE49-F238E27FC236}">
                <a16:creationId xmlns:a16="http://schemas.microsoft.com/office/drawing/2014/main" id="{30E95C27-B140-4E66-BEDA-D004373DB113}"/>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59531EBA-4BAC-4E8B-86AE-ADFD4327FB05}"/>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1915010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a:extLst>
              <a:ext uri="{FF2B5EF4-FFF2-40B4-BE49-F238E27FC236}">
                <a16:creationId xmlns:a16="http://schemas.microsoft.com/office/drawing/2014/main" id="{F0AA0098-F2CE-4B78-99C7-46C199DC9707}"/>
              </a:ext>
            </a:extLst>
          </p:cNvPr>
          <p:cNvSpPr>
            <a:spLocks noGrp="1"/>
          </p:cNvSpPr>
          <p:nvPr>
            <p:ph type="title" orient="vert"/>
          </p:nvPr>
        </p:nvSpPr>
        <p:spPr>
          <a:xfrm>
            <a:off x="8724900" y="365125"/>
            <a:ext cx="2628900" cy="5811838"/>
          </a:xfrm>
        </p:spPr>
        <p:txBody>
          <a:bodyPr vert="eaVert"/>
          <a:lstStyle/>
          <a:p>
            <a:r>
              <a:rPr lang="el-GR"/>
              <a:t>Κάντε κλικ για να επεξεργαστείτε τον τίτλο υποδείγματος</a:t>
            </a:r>
          </a:p>
        </p:txBody>
      </p:sp>
      <p:sp>
        <p:nvSpPr>
          <p:cNvPr id="3" name="Θέση κατακόρυφου κειμένου 2">
            <a:extLst>
              <a:ext uri="{FF2B5EF4-FFF2-40B4-BE49-F238E27FC236}">
                <a16:creationId xmlns:a16="http://schemas.microsoft.com/office/drawing/2014/main" id="{C3CFD9B9-C036-4344-82C0-DA1869C793BE}"/>
              </a:ext>
            </a:extLst>
          </p:cNvPr>
          <p:cNvSpPr>
            <a:spLocks noGrp="1"/>
          </p:cNvSpPr>
          <p:nvPr>
            <p:ph type="body" orient="vert" idx="1"/>
          </p:nvPr>
        </p:nvSpPr>
        <p:spPr>
          <a:xfrm>
            <a:off x="838200" y="365125"/>
            <a:ext cx="7734300" cy="5811838"/>
          </a:xfrm>
        </p:spPr>
        <p:txBody>
          <a:bodyPr vert="eaVert"/>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69C0FA5C-8970-48DF-A7CD-C87AE84D7D4C}"/>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5" name="Θέση υποσέλιδου 4">
            <a:extLst>
              <a:ext uri="{FF2B5EF4-FFF2-40B4-BE49-F238E27FC236}">
                <a16:creationId xmlns:a16="http://schemas.microsoft.com/office/drawing/2014/main" id="{F7AA92C7-4097-44E5-9E17-D37F54029E0A}"/>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805FE370-BCBA-4D6F-A791-1B2BDB74FAC3}"/>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33535876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59196D65-FC05-444A-98AC-935B69C5AC40}"/>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221453E3-600F-4CF4-B665-DBA5A8709E5F}"/>
              </a:ext>
            </a:extLst>
          </p:cNvPr>
          <p:cNvSpPr>
            <a:spLocks noGrp="1"/>
          </p:cNvSpPr>
          <p:nvPr>
            <p:ph idx="1"/>
          </p:nvPr>
        </p:nvSpPr>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63BB22C7-C0CC-41A0-AD1E-D26718316966}"/>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5" name="Θέση υποσέλιδου 4">
            <a:extLst>
              <a:ext uri="{FF2B5EF4-FFF2-40B4-BE49-F238E27FC236}">
                <a16:creationId xmlns:a16="http://schemas.microsoft.com/office/drawing/2014/main" id="{95FC9AF5-2435-4BB6-847C-1E18316CE271}"/>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267A2FEF-52FC-4354-878E-39C4A6E7D0C3}"/>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29379403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DEA57A7-F77B-4510-86C4-AE5951EDF580}"/>
              </a:ext>
            </a:extLst>
          </p:cNvPr>
          <p:cNvSpPr>
            <a:spLocks noGrp="1"/>
          </p:cNvSpPr>
          <p:nvPr>
            <p:ph type="title"/>
          </p:nvPr>
        </p:nvSpPr>
        <p:spPr>
          <a:xfrm>
            <a:off x="831850" y="1709738"/>
            <a:ext cx="10515600" cy="2852737"/>
          </a:xfrm>
        </p:spPr>
        <p:txBody>
          <a:bodyPr anchor="b"/>
          <a:lstStyle>
            <a:lvl1pPr>
              <a:defRPr sz="6000"/>
            </a:lvl1p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6A6E358A-FCDE-4551-A13E-3546D284224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a:t>Στυλ κειμένου υποδείγματος</a:t>
            </a:r>
          </a:p>
        </p:txBody>
      </p:sp>
      <p:sp>
        <p:nvSpPr>
          <p:cNvPr id="4" name="Θέση ημερομηνίας 3">
            <a:extLst>
              <a:ext uri="{FF2B5EF4-FFF2-40B4-BE49-F238E27FC236}">
                <a16:creationId xmlns:a16="http://schemas.microsoft.com/office/drawing/2014/main" id="{000357DC-A2B3-4FEB-8752-8A8EB04A3937}"/>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5" name="Θέση υποσέλιδου 4">
            <a:extLst>
              <a:ext uri="{FF2B5EF4-FFF2-40B4-BE49-F238E27FC236}">
                <a16:creationId xmlns:a16="http://schemas.microsoft.com/office/drawing/2014/main" id="{09FE2AA7-945F-456F-B4E2-5334056812A5}"/>
              </a:ext>
            </a:extLst>
          </p:cNvPr>
          <p:cNvSpPr>
            <a:spLocks noGrp="1"/>
          </p:cNvSpPr>
          <p:nvPr>
            <p:ph type="ftr" sz="quarter" idx="11"/>
          </p:nvPr>
        </p:nvSpPr>
        <p:spPr/>
        <p:txBody>
          <a:bodyPr/>
          <a:lstStyle/>
          <a:p>
            <a:endParaRPr lang="el-GR"/>
          </a:p>
        </p:txBody>
      </p:sp>
      <p:sp>
        <p:nvSpPr>
          <p:cNvPr id="6" name="Θέση αριθμού διαφάνειας 5">
            <a:extLst>
              <a:ext uri="{FF2B5EF4-FFF2-40B4-BE49-F238E27FC236}">
                <a16:creationId xmlns:a16="http://schemas.microsoft.com/office/drawing/2014/main" id="{A15A2CEB-C74C-4631-8AB5-E99F7F61A7F7}"/>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261980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F89ABDD0-E893-4C1B-917D-F6A476DCEAE5}"/>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8674028F-822F-4EA8-A64A-4D10D6E02B12}"/>
              </a:ext>
            </a:extLst>
          </p:cNvPr>
          <p:cNvSpPr>
            <a:spLocks noGrp="1"/>
          </p:cNvSpPr>
          <p:nvPr>
            <p:ph sz="half" idx="1"/>
          </p:nvPr>
        </p:nvSpPr>
        <p:spPr>
          <a:xfrm>
            <a:off x="838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περιεχομένου 3">
            <a:extLst>
              <a:ext uri="{FF2B5EF4-FFF2-40B4-BE49-F238E27FC236}">
                <a16:creationId xmlns:a16="http://schemas.microsoft.com/office/drawing/2014/main" id="{60BE7C01-5162-4F78-A031-492AADD2D206}"/>
              </a:ext>
            </a:extLst>
          </p:cNvPr>
          <p:cNvSpPr>
            <a:spLocks noGrp="1"/>
          </p:cNvSpPr>
          <p:nvPr>
            <p:ph sz="half" idx="2"/>
          </p:nvPr>
        </p:nvSpPr>
        <p:spPr>
          <a:xfrm>
            <a:off x="6172200" y="1825625"/>
            <a:ext cx="5181600" cy="435133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ημερομηνίας 4">
            <a:extLst>
              <a:ext uri="{FF2B5EF4-FFF2-40B4-BE49-F238E27FC236}">
                <a16:creationId xmlns:a16="http://schemas.microsoft.com/office/drawing/2014/main" id="{7CB75BD6-078C-4CF5-8E64-01FC38F373D6}"/>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6" name="Θέση υποσέλιδου 5">
            <a:extLst>
              <a:ext uri="{FF2B5EF4-FFF2-40B4-BE49-F238E27FC236}">
                <a16:creationId xmlns:a16="http://schemas.microsoft.com/office/drawing/2014/main" id="{28F6D9CC-AE89-4269-B03D-D85CEF1DB1EE}"/>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4D623373-934B-4B03-B1B1-F6A76BA3AB33}"/>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1534600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B340D9D9-AF74-4AD1-9AF7-B619B7142167}"/>
              </a:ext>
            </a:extLst>
          </p:cNvPr>
          <p:cNvSpPr>
            <a:spLocks noGrp="1"/>
          </p:cNvSpPr>
          <p:nvPr>
            <p:ph type="title"/>
          </p:nvPr>
        </p:nvSpPr>
        <p:spPr>
          <a:xfrm>
            <a:off x="839788" y="365125"/>
            <a:ext cx="10515600" cy="1325563"/>
          </a:xfrm>
        </p:spPr>
        <p:txBody>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E88EE34F-E30A-48BD-BA62-219DE688C9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4" name="Θέση περιεχομένου 3">
            <a:extLst>
              <a:ext uri="{FF2B5EF4-FFF2-40B4-BE49-F238E27FC236}">
                <a16:creationId xmlns:a16="http://schemas.microsoft.com/office/drawing/2014/main" id="{69B02974-17FD-4405-B932-7686DAE6632F}"/>
              </a:ext>
            </a:extLst>
          </p:cNvPr>
          <p:cNvSpPr>
            <a:spLocks noGrp="1"/>
          </p:cNvSpPr>
          <p:nvPr>
            <p:ph sz="half" idx="2"/>
          </p:nvPr>
        </p:nvSpPr>
        <p:spPr>
          <a:xfrm>
            <a:off x="839788" y="2505075"/>
            <a:ext cx="5157787"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5" name="Θέση κειμένου 4">
            <a:extLst>
              <a:ext uri="{FF2B5EF4-FFF2-40B4-BE49-F238E27FC236}">
                <a16:creationId xmlns:a16="http://schemas.microsoft.com/office/drawing/2014/main" id="{A0857E1F-8452-4F64-870B-71AF9C121F0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Στυλ κειμένου υποδείγματος</a:t>
            </a:r>
          </a:p>
        </p:txBody>
      </p:sp>
      <p:sp>
        <p:nvSpPr>
          <p:cNvPr id="6" name="Θέση περιεχομένου 5">
            <a:extLst>
              <a:ext uri="{FF2B5EF4-FFF2-40B4-BE49-F238E27FC236}">
                <a16:creationId xmlns:a16="http://schemas.microsoft.com/office/drawing/2014/main" id="{6EFD654A-9625-4E93-B8D7-F2CE26747997}"/>
              </a:ext>
            </a:extLst>
          </p:cNvPr>
          <p:cNvSpPr>
            <a:spLocks noGrp="1"/>
          </p:cNvSpPr>
          <p:nvPr>
            <p:ph sz="quarter" idx="4"/>
          </p:nvPr>
        </p:nvSpPr>
        <p:spPr>
          <a:xfrm>
            <a:off x="6172200" y="2505075"/>
            <a:ext cx="5183188" cy="3684588"/>
          </a:xfrm>
        </p:spPr>
        <p:txBody>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7" name="Θέση ημερομηνίας 6">
            <a:extLst>
              <a:ext uri="{FF2B5EF4-FFF2-40B4-BE49-F238E27FC236}">
                <a16:creationId xmlns:a16="http://schemas.microsoft.com/office/drawing/2014/main" id="{FE2F78AC-0E01-4340-964A-8F1F5879BA5A}"/>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8" name="Θέση υποσέλιδου 7">
            <a:extLst>
              <a:ext uri="{FF2B5EF4-FFF2-40B4-BE49-F238E27FC236}">
                <a16:creationId xmlns:a16="http://schemas.microsoft.com/office/drawing/2014/main" id="{5FF9CD85-4A09-47C3-829C-E30FABB65FD8}"/>
              </a:ext>
            </a:extLst>
          </p:cNvPr>
          <p:cNvSpPr>
            <a:spLocks noGrp="1"/>
          </p:cNvSpPr>
          <p:nvPr>
            <p:ph type="ftr" sz="quarter" idx="11"/>
          </p:nvPr>
        </p:nvSpPr>
        <p:spPr/>
        <p:txBody>
          <a:bodyPr/>
          <a:lstStyle/>
          <a:p>
            <a:endParaRPr lang="el-GR"/>
          </a:p>
        </p:txBody>
      </p:sp>
      <p:sp>
        <p:nvSpPr>
          <p:cNvPr id="9" name="Θέση αριθμού διαφάνειας 8">
            <a:extLst>
              <a:ext uri="{FF2B5EF4-FFF2-40B4-BE49-F238E27FC236}">
                <a16:creationId xmlns:a16="http://schemas.microsoft.com/office/drawing/2014/main" id="{92B7F629-F1F1-4A6B-9BFF-DAD2560D893D}"/>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1710777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410FC88-DCDA-4E9A-A065-48FFD3AE15FF}"/>
              </a:ext>
            </a:extLst>
          </p:cNvPr>
          <p:cNvSpPr>
            <a:spLocks noGrp="1"/>
          </p:cNvSpPr>
          <p:nvPr>
            <p:ph type="title"/>
          </p:nvPr>
        </p:nvSpPr>
        <p:spPr/>
        <p:txBody>
          <a:bodyPr/>
          <a:lstStyle/>
          <a:p>
            <a:r>
              <a:rPr lang="el-GR"/>
              <a:t>Κάντε κλικ για να επεξεργαστείτε τον τίτλο υποδείγματος</a:t>
            </a:r>
          </a:p>
        </p:txBody>
      </p:sp>
      <p:sp>
        <p:nvSpPr>
          <p:cNvPr id="3" name="Θέση ημερομηνίας 2">
            <a:extLst>
              <a:ext uri="{FF2B5EF4-FFF2-40B4-BE49-F238E27FC236}">
                <a16:creationId xmlns:a16="http://schemas.microsoft.com/office/drawing/2014/main" id="{4011BC06-4C2D-45BF-956C-D6BF340FE76E}"/>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4" name="Θέση υποσέλιδου 3">
            <a:extLst>
              <a:ext uri="{FF2B5EF4-FFF2-40B4-BE49-F238E27FC236}">
                <a16:creationId xmlns:a16="http://schemas.microsoft.com/office/drawing/2014/main" id="{A61F21C5-5977-4867-8BEC-971162CBC521}"/>
              </a:ext>
            </a:extLst>
          </p:cNvPr>
          <p:cNvSpPr>
            <a:spLocks noGrp="1"/>
          </p:cNvSpPr>
          <p:nvPr>
            <p:ph type="ftr" sz="quarter" idx="11"/>
          </p:nvPr>
        </p:nvSpPr>
        <p:spPr/>
        <p:txBody>
          <a:bodyPr/>
          <a:lstStyle/>
          <a:p>
            <a:endParaRPr lang="el-GR"/>
          </a:p>
        </p:txBody>
      </p:sp>
      <p:sp>
        <p:nvSpPr>
          <p:cNvPr id="5" name="Θέση αριθμού διαφάνειας 4">
            <a:extLst>
              <a:ext uri="{FF2B5EF4-FFF2-40B4-BE49-F238E27FC236}">
                <a16:creationId xmlns:a16="http://schemas.microsoft.com/office/drawing/2014/main" id="{28481EE4-CA08-4274-8129-21B7B0048BD7}"/>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38147356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a:extLst>
              <a:ext uri="{FF2B5EF4-FFF2-40B4-BE49-F238E27FC236}">
                <a16:creationId xmlns:a16="http://schemas.microsoft.com/office/drawing/2014/main" id="{EBAA3053-25AE-4466-AAEF-DE27EF5BB086}"/>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3" name="Θέση υποσέλιδου 2">
            <a:extLst>
              <a:ext uri="{FF2B5EF4-FFF2-40B4-BE49-F238E27FC236}">
                <a16:creationId xmlns:a16="http://schemas.microsoft.com/office/drawing/2014/main" id="{67D8EC86-8C41-4300-8DF9-47EB7C978F95}"/>
              </a:ext>
            </a:extLst>
          </p:cNvPr>
          <p:cNvSpPr>
            <a:spLocks noGrp="1"/>
          </p:cNvSpPr>
          <p:nvPr>
            <p:ph type="ftr" sz="quarter" idx="11"/>
          </p:nvPr>
        </p:nvSpPr>
        <p:spPr/>
        <p:txBody>
          <a:bodyPr/>
          <a:lstStyle/>
          <a:p>
            <a:endParaRPr lang="el-GR"/>
          </a:p>
        </p:txBody>
      </p:sp>
      <p:sp>
        <p:nvSpPr>
          <p:cNvPr id="4" name="Θέση αριθμού διαφάνειας 3">
            <a:extLst>
              <a:ext uri="{FF2B5EF4-FFF2-40B4-BE49-F238E27FC236}">
                <a16:creationId xmlns:a16="http://schemas.microsoft.com/office/drawing/2014/main" id="{1AED2DEF-141D-4458-973A-26528A845524}"/>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2764329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03E75F2-A504-4170-AB5D-9AC8428A2292}"/>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περιεχομένου 2">
            <a:extLst>
              <a:ext uri="{FF2B5EF4-FFF2-40B4-BE49-F238E27FC236}">
                <a16:creationId xmlns:a16="http://schemas.microsoft.com/office/drawing/2014/main" id="{AF9B5F33-7EE6-4753-8DEA-02D67E19E4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κειμένου 3">
            <a:extLst>
              <a:ext uri="{FF2B5EF4-FFF2-40B4-BE49-F238E27FC236}">
                <a16:creationId xmlns:a16="http://schemas.microsoft.com/office/drawing/2014/main" id="{343E56CC-CCF0-4441-BAEA-170D1E7870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F11B2E62-41E5-44D6-9136-FAEF6E26573E}"/>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6" name="Θέση υποσέλιδου 5">
            <a:extLst>
              <a:ext uri="{FF2B5EF4-FFF2-40B4-BE49-F238E27FC236}">
                <a16:creationId xmlns:a16="http://schemas.microsoft.com/office/drawing/2014/main" id="{9BD1403D-906A-4AFC-A1B0-F2115761EDFD}"/>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EF911DB8-CA8D-46DA-B0D9-EF488E3B5691}"/>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1829585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84E779F0-45C2-4C36-9DC2-20272F407ABD}"/>
              </a:ext>
            </a:extLst>
          </p:cNvPr>
          <p:cNvSpPr>
            <a:spLocks noGrp="1"/>
          </p:cNvSpPr>
          <p:nvPr>
            <p:ph type="title"/>
          </p:nvPr>
        </p:nvSpPr>
        <p:spPr>
          <a:xfrm>
            <a:off x="839788" y="457200"/>
            <a:ext cx="3932237" cy="1600200"/>
          </a:xfrm>
        </p:spPr>
        <p:txBody>
          <a:bodyPr anchor="b"/>
          <a:lstStyle>
            <a:lvl1pPr>
              <a:defRPr sz="3200"/>
            </a:lvl1pPr>
          </a:lstStyle>
          <a:p>
            <a:r>
              <a:rPr lang="el-GR"/>
              <a:t>Κάντε κλικ για να επεξεργαστείτε τον τίτλο υποδείγματος</a:t>
            </a:r>
          </a:p>
        </p:txBody>
      </p:sp>
      <p:sp>
        <p:nvSpPr>
          <p:cNvPr id="3" name="Θέση εικόνας 2">
            <a:extLst>
              <a:ext uri="{FF2B5EF4-FFF2-40B4-BE49-F238E27FC236}">
                <a16:creationId xmlns:a16="http://schemas.microsoft.com/office/drawing/2014/main" id="{1CFA3DD5-1B06-45E2-874D-555DF3807E6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a:extLst>
              <a:ext uri="{FF2B5EF4-FFF2-40B4-BE49-F238E27FC236}">
                <a16:creationId xmlns:a16="http://schemas.microsoft.com/office/drawing/2014/main" id="{B8F7E187-46B7-4702-9819-4C5D80526B4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a:t>Στυλ κειμένου υποδείγματος</a:t>
            </a:r>
          </a:p>
        </p:txBody>
      </p:sp>
      <p:sp>
        <p:nvSpPr>
          <p:cNvPr id="5" name="Θέση ημερομηνίας 4">
            <a:extLst>
              <a:ext uri="{FF2B5EF4-FFF2-40B4-BE49-F238E27FC236}">
                <a16:creationId xmlns:a16="http://schemas.microsoft.com/office/drawing/2014/main" id="{2D88DEE1-56A9-41F3-903E-1E70B2F23BC7}"/>
              </a:ext>
            </a:extLst>
          </p:cNvPr>
          <p:cNvSpPr>
            <a:spLocks noGrp="1"/>
          </p:cNvSpPr>
          <p:nvPr>
            <p:ph type="dt" sz="half" idx="10"/>
          </p:nvPr>
        </p:nvSpPr>
        <p:spPr/>
        <p:txBody>
          <a:bodyPr/>
          <a:lstStyle/>
          <a:p>
            <a:fld id="{B36FD551-A820-461A-82BE-EF8604330A02}" type="datetimeFigureOut">
              <a:rPr lang="el-GR" smtClean="0"/>
              <a:t>13/11/2024</a:t>
            </a:fld>
            <a:endParaRPr lang="el-GR"/>
          </a:p>
        </p:txBody>
      </p:sp>
      <p:sp>
        <p:nvSpPr>
          <p:cNvPr id="6" name="Θέση υποσέλιδου 5">
            <a:extLst>
              <a:ext uri="{FF2B5EF4-FFF2-40B4-BE49-F238E27FC236}">
                <a16:creationId xmlns:a16="http://schemas.microsoft.com/office/drawing/2014/main" id="{27FBFBD5-4E20-430F-B671-1F200B81DD94}"/>
              </a:ext>
            </a:extLst>
          </p:cNvPr>
          <p:cNvSpPr>
            <a:spLocks noGrp="1"/>
          </p:cNvSpPr>
          <p:nvPr>
            <p:ph type="ftr" sz="quarter" idx="11"/>
          </p:nvPr>
        </p:nvSpPr>
        <p:spPr/>
        <p:txBody>
          <a:bodyPr/>
          <a:lstStyle/>
          <a:p>
            <a:endParaRPr lang="el-GR"/>
          </a:p>
        </p:txBody>
      </p:sp>
      <p:sp>
        <p:nvSpPr>
          <p:cNvPr id="7" name="Θέση αριθμού διαφάνειας 6">
            <a:extLst>
              <a:ext uri="{FF2B5EF4-FFF2-40B4-BE49-F238E27FC236}">
                <a16:creationId xmlns:a16="http://schemas.microsoft.com/office/drawing/2014/main" id="{7CE52DB2-6193-4456-90C8-4576B419671C}"/>
              </a:ext>
            </a:extLst>
          </p:cNvPr>
          <p:cNvSpPr>
            <a:spLocks noGrp="1"/>
          </p:cNvSpPr>
          <p:nvPr>
            <p:ph type="sldNum" sz="quarter" idx="12"/>
          </p:nvPr>
        </p:nvSpPr>
        <p:spPr/>
        <p:txBody>
          <a:bodyPr/>
          <a:lstStyle/>
          <a:p>
            <a:fld id="{0998F6EF-0911-4546-9E76-D48E9C7CB629}" type="slidenum">
              <a:rPr lang="el-GR" smtClean="0"/>
              <a:t>‹#›</a:t>
            </a:fld>
            <a:endParaRPr lang="el-GR"/>
          </a:p>
        </p:txBody>
      </p:sp>
    </p:spTree>
    <p:extLst>
      <p:ext uri="{BB962C8B-B14F-4D97-AF65-F5344CB8AC3E}">
        <p14:creationId xmlns:p14="http://schemas.microsoft.com/office/powerpoint/2010/main" val="19929672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92D7EC-74CF-4AFB-A188-4A7CB09E4E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Κάντε κλικ για να επεξεργαστείτε τον τίτλο υποδείγματος</a:t>
            </a:r>
          </a:p>
        </p:txBody>
      </p:sp>
      <p:sp>
        <p:nvSpPr>
          <p:cNvPr id="3" name="Θέση κειμένου 2">
            <a:extLst>
              <a:ext uri="{FF2B5EF4-FFF2-40B4-BE49-F238E27FC236}">
                <a16:creationId xmlns:a16="http://schemas.microsoft.com/office/drawing/2014/main" id="{A6037D2B-4E2E-42FA-A7ED-74EC4CF8A7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a:t>Στυλ κειμένου υποδείγματος</a:t>
            </a:r>
          </a:p>
          <a:p>
            <a:pPr lvl="1"/>
            <a:r>
              <a:rPr lang="el-GR"/>
              <a:t>Δεύτερο επίπεδο</a:t>
            </a:r>
          </a:p>
          <a:p>
            <a:pPr lvl="2"/>
            <a:r>
              <a:rPr lang="el-GR"/>
              <a:t>Τρίτο επίπεδο</a:t>
            </a:r>
          </a:p>
          <a:p>
            <a:pPr lvl="3"/>
            <a:r>
              <a:rPr lang="el-GR"/>
              <a:t>Τέταρτο επίπεδο</a:t>
            </a:r>
          </a:p>
          <a:p>
            <a:pPr lvl="4"/>
            <a:r>
              <a:rPr lang="el-GR"/>
              <a:t>Πέμπτο επίπεδο</a:t>
            </a:r>
          </a:p>
        </p:txBody>
      </p:sp>
      <p:sp>
        <p:nvSpPr>
          <p:cNvPr id="4" name="Θέση ημερομηνίας 3">
            <a:extLst>
              <a:ext uri="{FF2B5EF4-FFF2-40B4-BE49-F238E27FC236}">
                <a16:creationId xmlns:a16="http://schemas.microsoft.com/office/drawing/2014/main" id="{31026705-97D1-4700-8EF0-4E77CB9A8B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6FD551-A820-461A-82BE-EF8604330A02}" type="datetimeFigureOut">
              <a:rPr lang="el-GR" smtClean="0"/>
              <a:t>13/11/2024</a:t>
            </a:fld>
            <a:endParaRPr lang="el-GR"/>
          </a:p>
        </p:txBody>
      </p:sp>
      <p:sp>
        <p:nvSpPr>
          <p:cNvPr id="5" name="Θέση υποσέλιδου 4">
            <a:extLst>
              <a:ext uri="{FF2B5EF4-FFF2-40B4-BE49-F238E27FC236}">
                <a16:creationId xmlns:a16="http://schemas.microsoft.com/office/drawing/2014/main" id="{6DE1F4E3-A426-4EFE-9BDB-1CF1E3C6FBE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E8D14A0D-5656-4946-9EEB-198E1390E0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98F6EF-0911-4546-9E76-D48E9C7CB629}" type="slidenum">
              <a:rPr lang="el-GR" smtClean="0"/>
              <a:t>‹#›</a:t>
            </a:fld>
            <a:endParaRPr lang="el-GR"/>
          </a:p>
        </p:txBody>
      </p:sp>
    </p:spTree>
    <p:extLst>
      <p:ext uri="{BB962C8B-B14F-4D97-AF65-F5344CB8AC3E}">
        <p14:creationId xmlns:p14="http://schemas.microsoft.com/office/powerpoint/2010/main" val="1238029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s://wave.webaim.org/about"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Υπότιτλος 2">
            <a:extLst>
              <a:ext uri="{FF2B5EF4-FFF2-40B4-BE49-F238E27FC236}">
                <a16:creationId xmlns:a16="http://schemas.microsoft.com/office/drawing/2014/main" id="{19D18B8D-E425-41E4-A210-6A22EA65BB01}"/>
              </a:ext>
            </a:extLst>
          </p:cNvPr>
          <p:cNvSpPr>
            <a:spLocks noGrp="1"/>
          </p:cNvSpPr>
          <p:nvPr>
            <p:ph type="subTitle" idx="1"/>
          </p:nvPr>
        </p:nvSpPr>
        <p:spPr>
          <a:xfrm>
            <a:off x="638879" y="1953601"/>
            <a:ext cx="10909643" cy="552659"/>
          </a:xfrm>
        </p:spPr>
        <p:txBody>
          <a:bodyPr anchor="t">
            <a:normAutofit fontScale="25000" lnSpcReduction="20000"/>
          </a:bodyPr>
          <a:lstStyle/>
          <a:p>
            <a:pPr marL="0" marR="0">
              <a:spcBef>
                <a:spcPts val="0"/>
              </a:spcBef>
              <a:spcAft>
                <a:spcPts val="800"/>
              </a:spcAft>
            </a:pP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ΣΧΟΛΗ ΟΙΚΟΝΟΜΙΚΩΝ ΕΠΙΣΤΗΜΩΝ</a:t>
            </a:r>
          </a:p>
          <a:p>
            <a:pPr marL="0" marR="0">
              <a:spcBef>
                <a:spcPts val="0"/>
              </a:spcBef>
              <a:spcAft>
                <a:spcPts val="800"/>
              </a:spcAft>
            </a:pP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ΤΜΗΜΑ ΟΙΚΟΝΟΜΙΚΩΝ ΕΠΙΣΤΗΜΩΝ</a:t>
            </a:r>
          </a:p>
          <a:p>
            <a:pPr marL="0" marR="0">
              <a:spcBef>
                <a:spcPts val="0"/>
              </a:spcBef>
              <a:spcAft>
                <a:spcPts val="800"/>
              </a:spcAft>
            </a:pPr>
            <a:r>
              <a:rPr lang="el-GR" sz="80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0" b="1" dirty="0">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Πτυχιακή εργασία: «Ιστο-Προσβασιμότητα: Αξιολόγηση ιστοτόπων ελληνικών ραδιοφωνικών σταθμών»</a:t>
            </a:r>
            <a:br>
              <a:rPr lang="el-GR" sz="8000" b="1" dirty="0">
                <a:effectLst/>
                <a:latin typeface="Times New Roman" panose="02020603050405020304" pitchFamily="18" charset="0"/>
                <a:ea typeface="Calibri" panose="020F0502020204030204" pitchFamily="34" charset="0"/>
                <a:cs typeface="Times New Roman" panose="02020603050405020304" pitchFamily="18" charset="0"/>
              </a:rPr>
            </a:br>
            <a:endParaRPr lang="el-GR" sz="8000" dirty="0">
              <a:effectLst/>
              <a:latin typeface="Calibri" panose="020F0502020204030204" pitchFamily="34" charset="0"/>
              <a:ea typeface="Calibri" panose="020F0502020204030204" pitchFamily="34" charset="0"/>
              <a:cs typeface="Times New Roman" panose="02020603050405020304" pitchFamily="18" charset="0"/>
            </a:endParaRPr>
          </a:p>
          <a:p>
            <a:pPr marL="0" marR="0">
              <a:spcBef>
                <a:spcPts val="0"/>
              </a:spcBef>
              <a:spcAft>
                <a:spcPts val="800"/>
              </a:spcAft>
            </a:pPr>
            <a:r>
              <a:rPr lang="el-GR" sz="600" b="1" dirty="0">
                <a:effectLst/>
                <a:latin typeface="Times New Roman" panose="02020603050405020304" pitchFamily="18" charset="0"/>
                <a:ea typeface="Calibri" panose="020F0502020204030204" pitchFamily="34" charset="0"/>
                <a:cs typeface="Times New Roman" panose="02020603050405020304" pitchFamily="18" charset="0"/>
              </a:rPr>
              <a:t>  </a:t>
            </a:r>
            <a:br>
              <a:rPr lang="en-US" sz="600" b="1" dirty="0">
                <a:effectLst/>
                <a:latin typeface="Times New Roman" panose="02020603050405020304" pitchFamily="18" charset="0"/>
                <a:ea typeface="Calibri" panose="020F0502020204030204" pitchFamily="34" charset="0"/>
                <a:cs typeface="Times New Roman" panose="02020603050405020304" pitchFamily="18" charset="0"/>
              </a:rPr>
            </a:br>
            <a:endParaRPr lang="en-US" sz="600" b="1" dirty="0">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Επιβλέπουσα καθηγήτρια: </a:t>
            </a:r>
            <a:r>
              <a:rPr lang="el-GR" sz="8000" dirty="0" err="1">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Βλάχβεη</a:t>
            </a:r>
            <a:r>
              <a:rPr lang="el-GR" sz="800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Ασπασία</a:t>
            </a:r>
            <a:endPar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Φοιτητής: </a:t>
            </a:r>
            <a:r>
              <a:rPr lang="el-GR" sz="8000" dirty="0" err="1">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Τομόπουλος</a:t>
            </a: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Θωμάς</a:t>
            </a:r>
          </a:p>
          <a:p>
            <a:pPr>
              <a:spcAft>
                <a:spcPts val="800"/>
              </a:spcAft>
            </a:pPr>
            <a:r>
              <a:rPr lang="el-GR" sz="8000" dirty="0" err="1">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Αρ</a:t>
            </a: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el-GR" sz="8000" dirty="0" err="1">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Φοιτ</a:t>
            </a: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 Ταυτότητας: 3309</a:t>
            </a:r>
          </a:p>
          <a:p>
            <a:pPr marL="0" marR="0">
              <a:spcBef>
                <a:spcPts val="0"/>
              </a:spcBef>
              <a:spcAft>
                <a:spcPts val="800"/>
              </a:spcAft>
            </a:pPr>
            <a:r>
              <a:rPr lang="el-GR" sz="600" b="1" dirty="0">
                <a:effectLst/>
                <a:latin typeface="Times New Roman" panose="02020603050405020304" pitchFamily="18" charset="0"/>
                <a:ea typeface="Calibri" panose="020F0502020204030204" pitchFamily="34" charset="0"/>
                <a:cs typeface="Times New Roman" panose="02020603050405020304" pitchFamily="18" charset="0"/>
              </a:rPr>
              <a:t> </a:t>
            </a:r>
            <a:endParaRPr lang="en-US" sz="8000" b="1" dirty="0">
              <a:effectLst/>
              <a:latin typeface="Times New Roman" panose="02020603050405020304" pitchFamily="18" charset="0"/>
              <a:ea typeface="Calibri" panose="020F0502020204030204" pitchFamily="34" charset="0"/>
              <a:cs typeface="Times New Roman" panose="02020603050405020304" pitchFamily="18" charset="0"/>
            </a:endParaRPr>
          </a:p>
          <a:p>
            <a:pPr>
              <a:spcAft>
                <a:spcPts val="800"/>
              </a:spcAft>
            </a:pPr>
            <a:r>
              <a:rPr lang="el-GR" sz="8000" b="1" dirty="0">
                <a:effectLst/>
                <a:latin typeface="Times New Roman" panose="02020603050405020304" pitchFamily="18" charset="0"/>
                <a:ea typeface="Calibri" panose="020F0502020204030204" pitchFamily="34" charset="0"/>
                <a:cs typeface="Times New Roman" panose="02020603050405020304" pitchFamily="18" charset="0"/>
              </a:rPr>
              <a:t> </a:t>
            </a:r>
            <a:br>
              <a:rPr lang="el-GR" sz="8000" b="1" dirty="0">
                <a:effectLst/>
                <a:latin typeface="Times New Roman" panose="02020603050405020304" pitchFamily="18" charset="0"/>
                <a:ea typeface="Calibri" panose="020F0502020204030204" pitchFamily="34" charset="0"/>
                <a:cs typeface="Times New Roman" panose="02020603050405020304" pitchFamily="18" charset="0"/>
              </a:rPr>
            </a:br>
            <a:br>
              <a:rPr lang="el-GR" sz="8000" b="1" dirty="0">
                <a:effectLst/>
                <a:latin typeface="Times New Roman" panose="02020603050405020304" pitchFamily="18" charset="0"/>
                <a:ea typeface="Calibri" panose="020F0502020204030204" pitchFamily="34" charset="0"/>
                <a:cs typeface="Times New Roman" panose="02020603050405020304" pitchFamily="18" charset="0"/>
              </a:rPr>
            </a:br>
            <a:br>
              <a:rPr lang="el-GR" sz="8000" b="1" dirty="0">
                <a:effectLst/>
                <a:latin typeface="Times New Roman" panose="02020603050405020304" pitchFamily="18" charset="0"/>
                <a:ea typeface="Calibri" panose="020F0502020204030204" pitchFamily="34" charset="0"/>
                <a:cs typeface="Times New Roman" panose="02020603050405020304" pitchFamily="18" charset="0"/>
              </a:rPr>
            </a:br>
            <a:br>
              <a:rPr lang="el-GR" sz="8000" b="1" dirty="0">
                <a:effectLst/>
                <a:latin typeface="Times New Roman" panose="02020603050405020304" pitchFamily="18" charset="0"/>
                <a:ea typeface="Calibri" panose="020F0502020204030204" pitchFamily="34" charset="0"/>
                <a:cs typeface="Times New Roman" panose="02020603050405020304" pitchFamily="18" charset="0"/>
              </a:rPr>
            </a:br>
            <a:r>
              <a:rPr lang="el-GR" sz="8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Καστοριά 2024</a:t>
            </a:r>
            <a:endParaRPr lang="en-US" sz="80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Εικόνα 3">
            <a:extLst>
              <a:ext uri="{FF2B5EF4-FFF2-40B4-BE49-F238E27FC236}">
                <a16:creationId xmlns:a16="http://schemas.microsoft.com/office/drawing/2014/main" id="{292AB4DD-F404-4375-809B-FDB7FBFA3249}"/>
              </a:ext>
            </a:extLst>
          </p:cNvPr>
          <p:cNvPicPr>
            <a:picLocks noChangeAspect="1"/>
          </p:cNvPicPr>
          <p:nvPr/>
        </p:nvPicPr>
        <p:blipFill>
          <a:blip r:embed="rId2"/>
          <a:stretch>
            <a:fillRect/>
          </a:stretch>
        </p:blipFill>
        <p:spPr>
          <a:xfrm>
            <a:off x="2873907" y="463824"/>
            <a:ext cx="6439588" cy="1191323"/>
          </a:xfrm>
          <a:prstGeom prst="rect">
            <a:avLst/>
          </a:prstGeom>
        </p:spPr>
      </p:pic>
      <p:sp>
        <p:nvSpPr>
          <p:cNvPr id="11"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721968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B2BC0A5B-EAD2-0300-5793-48AE7732EF9D}"/>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Real.gr – Real FM 97.8</a:t>
            </a:r>
          </a:p>
        </p:txBody>
      </p:sp>
      <p:pic>
        <p:nvPicPr>
          <p:cNvPr id="4" name="Θέση περιεχομένου 3" descr="Εικόνα που περιέχει κείμενο, στιγμιότυπο οθόνης, λογισμικό, ιστοσελίδα&#10;&#10;Περιγραφή που δημιουργήθηκε αυτόματα">
            <a:extLst>
              <a:ext uri="{FF2B5EF4-FFF2-40B4-BE49-F238E27FC236}">
                <a16:creationId xmlns:a16="http://schemas.microsoft.com/office/drawing/2014/main" id="{CCF96D5C-176F-DE8B-A8EA-1FEC28CB4A4A}"/>
              </a:ext>
            </a:extLst>
          </p:cNvPr>
          <p:cNvPicPr>
            <a:picLocks noGrp="1" noChangeAspect="1"/>
          </p:cNvPicPr>
          <p:nvPr>
            <p:ph idx="1"/>
          </p:nvPr>
        </p:nvPicPr>
        <p:blipFill>
          <a:blip r:embed="rId2"/>
          <a:stretch>
            <a:fillRect/>
          </a:stretch>
        </p:blipFill>
        <p:spPr>
          <a:xfrm>
            <a:off x="1158699" y="1675227"/>
            <a:ext cx="9874602" cy="4394199"/>
          </a:xfrm>
          <a:prstGeom prst="rect">
            <a:avLst/>
          </a:prstGeom>
        </p:spPr>
      </p:pic>
      <p:sp>
        <p:nvSpPr>
          <p:cNvPr id="6" name="TextBox 5">
            <a:extLst>
              <a:ext uri="{FF2B5EF4-FFF2-40B4-BE49-F238E27FC236}">
                <a16:creationId xmlns:a16="http://schemas.microsoft.com/office/drawing/2014/main" id="{345C3883-5634-536F-71DF-412354C54D03}"/>
              </a:ext>
            </a:extLst>
          </p:cNvPr>
          <p:cNvSpPr txBox="1"/>
          <p:nvPr/>
        </p:nvSpPr>
        <p:spPr>
          <a:xfrm>
            <a:off x="556532" y="6206248"/>
            <a:ext cx="11592358" cy="369332"/>
          </a:xfrm>
          <a:prstGeom prst="rect">
            <a:avLst/>
          </a:prstGeom>
          <a:noFill/>
        </p:spPr>
        <p:txBody>
          <a:bodyPr wrap="square">
            <a:spAutoFit/>
          </a:bodyPr>
          <a:lstStyle/>
          <a:p>
            <a:pPr>
              <a:spcAft>
                <a:spcPts val="1000"/>
              </a:spcAft>
            </a:pP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Εικόνα 2. Αξιολόγηση του Ιστοτόπου του ελληνικού ραδιοφωνικού σταθμού Real.gr με την χρήση του εργαλείου </a:t>
            </a:r>
            <a:r>
              <a:rPr lang="en-US"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WAVE</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a:t>
            </a:r>
            <a:endParaRPr lang="el-GR" sz="1200" i="1" dirty="0">
              <a:solidFill>
                <a:srgbClr val="0E2841"/>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502630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69901A54-27FE-4C3C-956B-42B0EF0701D9}"/>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SkaiRadio.gr – ΣΚΑΪ 100.3</a:t>
            </a:r>
          </a:p>
        </p:txBody>
      </p:sp>
      <p:pic>
        <p:nvPicPr>
          <p:cNvPr id="4" name="Θέση περιεχομένου 3" descr="Εικόνα που περιέχει κείμενο, στιγμιότυπο οθόνης, λογισμικό, εικονίδιο υπολογιστή&#10;&#10;Περιγραφή που δημιουργήθηκε αυτόματα">
            <a:extLst>
              <a:ext uri="{FF2B5EF4-FFF2-40B4-BE49-F238E27FC236}">
                <a16:creationId xmlns:a16="http://schemas.microsoft.com/office/drawing/2014/main" id="{176437E0-4A8D-A40D-C495-46866D055B1B}"/>
              </a:ext>
            </a:extLst>
          </p:cNvPr>
          <p:cNvPicPr>
            <a:picLocks noGrp="1" noChangeAspect="1"/>
          </p:cNvPicPr>
          <p:nvPr>
            <p:ph idx="1"/>
          </p:nvPr>
        </p:nvPicPr>
        <p:blipFill>
          <a:blip r:embed="rId2"/>
          <a:stretch>
            <a:fillRect/>
          </a:stretch>
        </p:blipFill>
        <p:spPr>
          <a:xfrm>
            <a:off x="1158699" y="1675227"/>
            <a:ext cx="9874602" cy="4394199"/>
          </a:xfrm>
          <a:prstGeom prst="rect">
            <a:avLst/>
          </a:prstGeom>
        </p:spPr>
      </p:pic>
      <p:sp>
        <p:nvSpPr>
          <p:cNvPr id="6" name="TextBox 5">
            <a:extLst>
              <a:ext uri="{FF2B5EF4-FFF2-40B4-BE49-F238E27FC236}">
                <a16:creationId xmlns:a16="http://schemas.microsoft.com/office/drawing/2014/main" id="{654ABEC0-80C4-7B49-B9C0-24D525CFFE07}"/>
              </a:ext>
            </a:extLst>
          </p:cNvPr>
          <p:cNvSpPr txBox="1"/>
          <p:nvPr/>
        </p:nvSpPr>
        <p:spPr>
          <a:xfrm>
            <a:off x="547831" y="6171684"/>
            <a:ext cx="11566188" cy="369332"/>
          </a:xfrm>
          <a:prstGeom prst="rect">
            <a:avLst/>
          </a:prstGeom>
          <a:noFill/>
        </p:spPr>
        <p:txBody>
          <a:bodyPr wrap="square">
            <a:spAutoFit/>
          </a:bodyPr>
          <a:lstStyle/>
          <a:p>
            <a:pPr>
              <a:spcAft>
                <a:spcPts val="1000"/>
              </a:spcAft>
            </a:pP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Εικόνα </a:t>
            </a:r>
            <a:r>
              <a:rPr lang="en-US"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3</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 Αξιολόγηση του Ιστοτόπου του ελληνικού ραδιοφωνικού σταθμού </a:t>
            </a:r>
            <a:r>
              <a:rPr lang="en-US" sz="1800" i="1" dirty="0" err="1">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SkaiRadio</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a:t>
            </a:r>
            <a:r>
              <a:rPr lang="el-GR" sz="1800" i="1" dirty="0" err="1">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gr</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 με την χρήση του εργαλείου </a:t>
            </a:r>
            <a:r>
              <a:rPr lang="en-US"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WAVE</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a:t>
            </a:r>
            <a:endParaRPr lang="el-GR" sz="1200" i="1" dirty="0">
              <a:solidFill>
                <a:srgbClr val="0E2841"/>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0092160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1500979B-4187-7A85-FDDE-37F179C53149}"/>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Parapolitika.gr – Παραπολιτικά FM 90.1</a:t>
            </a:r>
          </a:p>
        </p:txBody>
      </p:sp>
      <p:pic>
        <p:nvPicPr>
          <p:cNvPr id="4" name="Θέση περιεχομένου 3" descr="Εικόνα που περιέχει κείμενο, λογισμικό, εικονίδιο υπολογιστή, λογισμικό πολυμέσων&#10;&#10;Περιγραφή που δημιουργήθηκε αυτόματα">
            <a:extLst>
              <a:ext uri="{FF2B5EF4-FFF2-40B4-BE49-F238E27FC236}">
                <a16:creationId xmlns:a16="http://schemas.microsoft.com/office/drawing/2014/main" id="{D6BB1D40-5356-A87E-AD82-ED52BBA4CAB0}"/>
              </a:ext>
            </a:extLst>
          </p:cNvPr>
          <p:cNvPicPr>
            <a:picLocks noGrp="1" noChangeAspect="1"/>
          </p:cNvPicPr>
          <p:nvPr>
            <p:ph idx="1"/>
          </p:nvPr>
        </p:nvPicPr>
        <p:blipFill>
          <a:blip r:embed="rId2"/>
          <a:stretch>
            <a:fillRect/>
          </a:stretch>
        </p:blipFill>
        <p:spPr>
          <a:xfrm>
            <a:off x="1158699" y="1675227"/>
            <a:ext cx="9874602" cy="4394199"/>
          </a:xfrm>
          <a:prstGeom prst="rect">
            <a:avLst/>
          </a:prstGeom>
        </p:spPr>
      </p:pic>
      <p:sp>
        <p:nvSpPr>
          <p:cNvPr id="6" name="TextBox 5">
            <a:extLst>
              <a:ext uri="{FF2B5EF4-FFF2-40B4-BE49-F238E27FC236}">
                <a16:creationId xmlns:a16="http://schemas.microsoft.com/office/drawing/2014/main" id="{912E0253-60DC-F2A6-12E6-21353F0A1EFF}"/>
              </a:ext>
            </a:extLst>
          </p:cNvPr>
          <p:cNvSpPr txBox="1"/>
          <p:nvPr/>
        </p:nvSpPr>
        <p:spPr>
          <a:xfrm>
            <a:off x="389106" y="6171684"/>
            <a:ext cx="11721830" cy="369332"/>
          </a:xfrm>
          <a:prstGeom prst="rect">
            <a:avLst/>
          </a:prstGeom>
          <a:noFill/>
        </p:spPr>
        <p:txBody>
          <a:bodyPr wrap="square">
            <a:spAutoFit/>
          </a:bodyPr>
          <a:lstStyle/>
          <a:p>
            <a:pPr algn="just">
              <a:spcAft>
                <a:spcPts val="1000"/>
              </a:spcAft>
            </a:pP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Εικόνα </a:t>
            </a:r>
            <a:r>
              <a:rPr lang="en-US"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4</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 Αξιολόγηση του Ιστοτόπου του ελληνικού ραδιοφωνικού σταθμού Parapolitika.gr με την χρήση του εργαλείου </a:t>
            </a:r>
            <a:r>
              <a:rPr lang="en-US"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WAVE</a:t>
            </a:r>
            <a:r>
              <a:rPr lang="el-GR" sz="1800" i="1" dirty="0">
                <a:solidFill>
                  <a:srgbClr val="0E2841"/>
                </a:solidFill>
                <a:effectLst/>
                <a:latin typeface="Times New Roman" panose="02020603050405020304" pitchFamily="18" charset="0"/>
                <a:ea typeface="Aptos" panose="020B0004020202020204" pitchFamily="34" charset="0"/>
                <a:cs typeface="Times New Roman" panose="02020603050405020304" pitchFamily="18" charset="0"/>
              </a:rPr>
              <a:t>.</a:t>
            </a:r>
            <a:endParaRPr lang="el-GR" sz="1200" i="1" dirty="0">
              <a:solidFill>
                <a:srgbClr val="0E2841"/>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8846470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11B8FFB4-4846-21B5-D422-5A4A92BDB6E8}"/>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Cosmoradio.gr – Cosmoradio 95.1</a:t>
            </a:r>
          </a:p>
        </p:txBody>
      </p:sp>
      <p:pic>
        <p:nvPicPr>
          <p:cNvPr id="4" name="Θέση περιεχομένου 3" descr="Εικόνα που περιέχει κείμενο, στιγμιότυπο οθόνης, λογισμικό, εικονίδιο υπολογιστή&#10;&#10;Περιγραφή που δημιουργήθηκε αυτόματα">
            <a:extLst>
              <a:ext uri="{FF2B5EF4-FFF2-40B4-BE49-F238E27FC236}">
                <a16:creationId xmlns:a16="http://schemas.microsoft.com/office/drawing/2014/main" id="{8CCBB324-533E-DE84-3373-3176DDB29EDE}"/>
              </a:ext>
            </a:extLst>
          </p:cNvPr>
          <p:cNvPicPr>
            <a:picLocks noGrp="1" noChangeAspect="1"/>
          </p:cNvPicPr>
          <p:nvPr>
            <p:ph idx="1"/>
          </p:nvPr>
        </p:nvPicPr>
        <p:blipFill>
          <a:blip r:embed="rId2"/>
          <a:stretch>
            <a:fillRect/>
          </a:stretch>
        </p:blipFill>
        <p:spPr>
          <a:xfrm>
            <a:off x="1158699" y="1675227"/>
            <a:ext cx="9874602" cy="4394199"/>
          </a:xfrm>
          <a:prstGeom prst="rect">
            <a:avLst/>
          </a:prstGeom>
        </p:spPr>
      </p:pic>
      <p:sp>
        <p:nvSpPr>
          <p:cNvPr id="8" name="TextBox 7">
            <a:extLst>
              <a:ext uri="{FF2B5EF4-FFF2-40B4-BE49-F238E27FC236}">
                <a16:creationId xmlns:a16="http://schemas.microsoft.com/office/drawing/2014/main" id="{A8994104-A90D-2CFB-7999-9DA953F5D93D}"/>
              </a:ext>
            </a:extLst>
          </p:cNvPr>
          <p:cNvSpPr txBox="1"/>
          <p:nvPr/>
        </p:nvSpPr>
        <p:spPr>
          <a:xfrm>
            <a:off x="116732" y="6171684"/>
            <a:ext cx="12373583" cy="369332"/>
          </a:xfrm>
          <a:prstGeom prst="rect">
            <a:avLst/>
          </a:prstGeom>
          <a:noFill/>
        </p:spPr>
        <p:txBody>
          <a:bodyPr wrap="square">
            <a:spAutoFit/>
          </a:bodyPr>
          <a:lstStyle/>
          <a:p>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Εικόνα </a:t>
            </a:r>
            <a:r>
              <a:rPr lang="en-US" sz="1800" i="1" kern="0" dirty="0">
                <a:solidFill>
                  <a:schemeClr val="accent1">
                    <a:lumMod val="50000"/>
                  </a:schemeClr>
                </a:solidFill>
                <a:effectLst/>
                <a:latin typeface="Times New Roman" panose="02020603050405020304" pitchFamily="18" charset="0"/>
                <a:ea typeface="Aptos" panose="020B0004020202020204" pitchFamily="34" charset="0"/>
              </a:rPr>
              <a:t>5</a:t>
            </a:r>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 Αξιολόγηση του Ιστοτόπου του ελληνικού ραδιοφωνικού σταθμού </a:t>
            </a:r>
            <a:r>
              <a:rPr lang="en-US" sz="1800" i="1" kern="0" dirty="0" err="1">
                <a:solidFill>
                  <a:schemeClr val="accent1">
                    <a:lumMod val="50000"/>
                  </a:schemeClr>
                </a:solidFill>
                <a:effectLst/>
                <a:latin typeface="Times New Roman" panose="02020603050405020304" pitchFamily="18" charset="0"/>
                <a:ea typeface="Aptos" panose="020B0004020202020204" pitchFamily="34" charset="0"/>
              </a:rPr>
              <a:t>Cosmoradio</a:t>
            </a:r>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a:t>
            </a:r>
            <a:r>
              <a:rPr lang="el-GR" sz="1800" i="1" kern="0" dirty="0" err="1">
                <a:solidFill>
                  <a:schemeClr val="accent1">
                    <a:lumMod val="50000"/>
                  </a:schemeClr>
                </a:solidFill>
                <a:effectLst/>
                <a:latin typeface="Times New Roman" panose="02020603050405020304" pitchFamily="18" charset="0"/>
                <a:ea typeface="Aptos" panose="020B0004020202020204" pitchFamily="34" charset="0"/>
              </a:rPr>
              <a:t>gr</a:t>
            </a:r>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 με την χρήση του εργαλείου WAVE.</a:t>
            </a:r>
            <a:endParaRPr lang="el-GR" i="1" dirty="0">
              <a:solidFill>
                <a:schemeClr val="accent1">
                  <a:lumMod val="50000"/>
                </a:schemeClr>
              </a:solidFill>
            </a:endParaRPr>
          </a:p>
        </p:txBody>
      </p:sp>
    </p:spTree>
    <p:extLst>
      <p:ext uri="{BB962C8B-B14F-4D97-AF65-F5344CB8AC3E}">
        <p14:creationId xmlns:p14="http://schemas.microsoft.com/office/powerpoint/2010/main" val="1226340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4AC5506-6312-4701-8D3C-40187889A94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51752"/>
            <a:ext cx="12192000" cy="736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FFF6CED4-9FDA-CE3E-F01E-CE9F5625A8AB}"/>
              </a:ext>
            </a:extLst>
          </p:cNvPr>
          <p:cNvSpPr>
            <a:spLocks noGrp="1"/>
          </p:cNvSpPr>
          <p:nvPr>
            <p:ph type="title"/>
          </p:nvPr>
        </p:nvSpPr>
        <p:spPr>
          <a:xfrm>
            <a:off x="556532" y="643467"/>
            <a:ext cx="11210925" cy="744836"/>
          </a:xfrm>
        </p:spPr>
        <p:txBody>
          <a:bodyPr vert="horz" lIns="91440" tIns="45720" rIns="91440" bIns="45720" rtlCol="0" anchor="ctr">
            <a:normAutofit/>
          </a:bodyPr>
          <a:lstStyle/>
          <a:p>
            <a:pPr algn="ctr"/>
            <a:r>
              <a:rPr lang="en-US" sz="3200" kern="1200">
                <a:solidFill>
                  <a:schemeClr val="bg1"/>
                </a:solidFill>
                <a:latin typeface="+mj-lt"/>
                <a:ea typeface="+mj-ea"/>
                <a:cs typeface="+mj-cs"/>
              </a:rPr>
              <a:t>PlusRadio.gr – Plus Radio 102.6</a:t>
            </a:r>
          </a:p>
        </p:txBody>
      </p:sp>
      <p:pic>
        <p:nvPicPr>
          <p:cNvPr id="7" name="Θέση περιεχομένου 6" descr="Εικόνα που περιέχει κείμενο, στιγμιότυπο οθόνης, λογισμικό, εικονίδιο υπολογιστή&#10;&#10;Περιγραφή που δημιουργήθηκε αυτόματα">
            <a:extLst>
              <a:ext uri="{FF2B5EF4-FFF2-40B4-BE49-F238E27FC236}">
                <a16:creationId xmlns:a16="http://schemas.microsoft.com/office/drawing/2014/main" id="{DDE84C83-BBD5-C8AC-16E5-D33936E06425}"/>
              </a:ext>
            </a:extLst>
          </p:cNvPr>
          <p:cNvPicPr>
            <a:picLocks noGrp="1" noChangeAspect="1"/>
          </p:cNvPicPr>
          <p:nvPr>
            <p:ph idx="1"/>
          </p:nvPr>
        </p:nvPicPr>
        <p:blipFill>
          <a:blip r:embed="rId2"/>
          <a:stretch>
            <a:fillRect/>
          </a:stretch>
        </p:blipFill>
        <p:spPr>
          <a:xfrm>
            <a:off x="1158699" y="1675227"/>
            <a:ext cx="9874602" cy="4394199"/>
          </a:xfrm>
          <a:prstGeom prst="rect">
            <a:avLst/>
          </a:prstGeom>
        </p:spPr>
      </p:pic>
      <p:sp>
        <p:nvSpPr>
          <p:cNvPr id="9" name="TextBox 8">
            <a:extLst>
              <a:ext uri="{FF2B5EF4-FFF2-40B4-BE49-F238E27FC236}">
                <a16:creationId xmlns:a16="http://schemas.microsoft.com/office/drawing/2014/main" id="{934646B0-E2ED-E02C-7A15-897A6A10AEF9}"/>
              </a:ext>
            </a:extLst>
          </p:cNvPr>
          <p:cNvSpPr txBox="1"/>
          <p:nvPr/>
        </p:nvSpPr>
        <p:spPr>
          <a:xfrm>
            <a:off x="164892" y="6171684"/>
            <a:ext cx="11994204" cy="369332"/>
          </a:xfrm>
          <a:prstGeom prst="rect">
            <a:avLst/>
          </a:prstGeom>
          <a:noFill/>
        </p:spPr>
        <p:txBody>
          <a:bodyPr wrap="square">
            <a:spAutoFit/>
          </a:bodyPr>
          <a:lstStyle/>
          <a:p>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Εικόνα </a:t>
            </a:r>
            <a:r>
              <a:rPr lang="en-US" i="1" kern="0" dirty="0">
                <a:solidFill>
                  <a:schemeClr val="accent1">
                    <a:lumMod val="50000"/>
                  </a:schemeClr>
                </a:solidFill>
                <a:latin typeface="Times New Roman" panose="02020603050405020304" pitchFamily="18" charset="0"/>
                <a:ea typeface="Aptos" panose="020B0004020202020204" pitchFamily="34" charset="0"/>
              </a:rPr>
              <a:t>6</a:t>
            </a:r>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 Αξιολόγηση του Ιστοτόπου του ελληνικού ραδιοφωνικού σταθμού </a:t>
            </a:r>
            <a:r>
              <a:rPr lang="en-US" sz="1800" i="1" kern="0" dirty="0" err="1">
                <a:solidFill>
                  <a:schemeClr val="accent1">
                    <a:lumMod val="50000"/>
                  </a:schemeClr>
                </a:solidFill>
                <a:effectLst/>
                <a:latin typeface="Times New Roman" panose="02020603050405020304" pitchFamily="18" charset="0"/>
                <a:ea typeface="Aptos" panose="020B0004020202020204" pitchFamily="34" charset="0"/>
              </a:rPr>
              <a:t>Plusradio</a:t>
            </a:r>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a:t>
            </a:r>
            <a:r>
              <a:rPr lang="el-GR" sz="1800" i="1" kern="0" dirty="0" err="1">
                <a:solidFill>
                  <a:schemeClr val="accent1">
                    <a:lumMod val="50000"/>
                  </a:schemeClr>
                </a:solidFill>
                <a:effectLst/>
                <a:latin typeface="Times New Roman" panose="02020603050405020304" pitchFamily="18" charset="0"/>
                <a:ea typeface="Aptos" panose="020B0004020202020204" pitchFamily="34" charset="0"/>
              </a:rPr>
              <a:t>gr</a:t>
            </a:r>
            <a:r>
              <a:rPr lang="el-GR" sz="1800" i="1" kern="0" dirty="0">
                <a:solidFill>
                  <a:schemeClr val="accent1">
                    <a:lumMod val="50000"/>
                  </a:schemeClr>
                </a:solidFill>
                <a:effectLst/>
                <a:latin typeface="Times New Roman" panose="02020603050405020304" pitchFamily="18" charset="0"/>
                <a:ea typeface="Aptos" panose="020B0004020202020204" pitchFamily="34" charset="0"/>
              </a:rPr>
              <a:t> με την χρήση του εργαλείου WAVE.</a:t>
            </a:r>
            <a:endParaRPr lang="el-GR" i="1" dirty="0">
              <a:solidFill>
                <a:schemeClr val="accent1">
                  <a:lumMod val="50000"/>
                </a:schemeClr>
              </a:solidFill>
            </a:endParaRPr>
          </a:p>
        </p:txBody>
      </p:sp>
    </p:spTree>
    <p:extLst>
      <p:ext uri="{BB962C8B-B14F-4D97-AF65-F5344CB8AC3E}">
        <p14:creationId xmlns:p14="http://schemas.microsoft.com/office/powerpoint/2010/main" val="1748220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Τίτλος 2">
            <a:extLst>
              <a:ext uri="{FF2B5EF4-FFF2-40B4-BE49-F238E27FC236}">
                <a16:creationId xmlns:a16="http://schemas.microsoft.com/office/drawing/2014/main" id="{E8905099-77BA-4390-B109-3EFF14E6204D}"/>
              </a:ext>
            </a:extLst>
          </p:cNvPr>
          <p:cNvSpPr>
            <a:spLocks noGrp="1"/>
          </p:cNvSpPr>
          <p:nvPr>
            <p:ph type="title"/>
          </p:nvPr>
        </p:nvSpPr>
        <p:spPr>
          <a:xfrm>
            <a:off x="572493" y="238539"/>
            <a:ext cx="11018520" cy="1434415"/>
          </a:xfrm>
        </p:spPr>
        <p:txBody>
          <a:bodyPr anchor="b">
            <a:normAutofit/>
          </a:bodyPr>
          <a:lstStyle/>
          <a:p>
            <a:r>
              <a:rPr lang="el-GR" sz="3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ΣΥΜΠΕΡΑΣΜΑΤΑ</a:t>
            </a:r>
            <a:endParaRPr lang="en-US" sz="3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6" name="Θέση περιεχομένου 3">
            <a:extLst>
              <a:ext uri="{FF2B5EF4-FFF2-40B4-BE49-F238E27FC236}">
                <a16:creationId xmlns:a16="http://schemas.microsoft.com/office/drawing/2014/main" id="{1B528059-019C-CC10-D66D-F65346C939BB}"/>
              </a:ext>
            </a:extLst>
          </p:cNvPr>
          <p:cNvGraphicFramePr>
            <a:graphicFrameLocks noGrp="1"/>
          </p:cNvGraphicFramePr>
          <p:nvPr>
            <p:ph idx="1"/>
            <p:extLst>
              <p:ext uri="{D42A27DB-BD31-4B8C-83A1-F6EECF244321}">
                <p14:modId xmlns:p14="http://schemas.microsoft.com/office/powerpoint/2010/main" val="2215724410"/>
              </p:ext>
            </p:extLst>
          </p:nvPr>
        </p:nvGraphicFramePr>
        <p:xfrm>
          <a:off x="572493" y="2438140"/>
          <a:ext cx="10594860" cy="37523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790397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0" name="Rectangle 19">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Rectangle 23">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Τίτλος 2">
            <a:extLst>
              <a:ext uri="{FF2B5EF4-FFF2-40B4-BE49-F238E27FC236}">
                <a16:creationId xmlns:a16="http://schemas.microsoft.com/office/drawing/2014/main" id="{E8905099-77BA-4390-B109-3EFF14E6204D}"/>
              </a:ext>
            </a:extLst>
          </p:cNvPr>
          <p:cNvSpPr>
            <a:spLocks noGrp="1"/>
          </p:cNvSpPr>
          <p:nvPr>
            <p:ph type="title"/>
          </p:nvPr>
        </p:nvSpPr>
        <p:spPr>
          <a:xfrm>
            <a:off x="1043631" y="809898"/>
            <a:ext cx="10173010" cy="1554480"/>
          </a:xfrm>
        </p:spPr>
        <p:txBody>
          <a:bodyPr anchor="ctr">
            <a:normAutofit/>
          </a:bodyPr>
          <a:lstStyle/>
          <a:p>
            <a:r>
              <a:rPr lang="el-GR" sz="480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ΠΡΟΒΛΗΜΑΤΑ ΚΑΙ ΠΡΟΚΛΗΣΕΙΣ</a:t>
            </a:r>
            <a:endParaRPr lang="en-US" sz="480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cxnSp>
        <p:nvCxnSpPr>
          <p:cNvPr id="26" name="Straight Connector 25">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13" name="Θέση περιεχομένου 3">
            <a:extLst>
              <a:ext uri="{FF2B5EF4-FFF2-40B4-BE49-F238E27FC236}">
                <a16:creationId xmlns:a16="http://schemas.microsoft.com/office/drawing/2014/main" id="{88F43D61-7F52-5C2A-D54C-8858506121EF}"/>
              </a:ext>
            </a:extLst>
          </p:cNvPr>
          <p:cNvGraphicFramePr>
            <a:graphicFrameLocks noGrp="1"/>
          </p:cNvGraphicFramePr>
          <p:nvPr>
            <p:ph idx="1"/>
            <p:extLst>
              <p:ext uri="{D42A27DB-BD31-4B8C-83A1-F6EECF244321}">
                <p14:modId xmlns:p14="http://schemas.microsoft.com/office/powerpoint/2010/main" val="1949818268"/>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217817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39">
            <a:extLst>
              <a:ext uri="{FF2B5EF4-FFF2-40B4-BE49-F238E27FC236}">
                <a16:creationId xmlns:a16="http://schemas.microsoft.com/office/drawing/2014/main" id="{A1F6BF70-C7D1-4AF9-8DB4-BEEB8A9C35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40ED0C3A-6299-4994-B355-A22D86C8CDFB}"/>
              </a:ext>
            </a:extLst>
          </p:cNvPr>
          <p:cNvSpPr>
            <a:spLocks noGrp="1"/>
          </p:cNvSpPr>
          <p:nvPr>
            <p:ph type="title"/>
          </p:nvPr>
        </p:nvSpPr>
        <p:spPr>
          <a:xfrm>
            <a:off x="645065" y="1097280"/>
            <a:ext cx="3796306" cy="4666207"/>
          </a:xfrm>
        </p:spPr>
        <p:txBody>
          <a:bodyPr vert="horz" lIns="91440" tIns="45720" rIns="91440" bIns="45720" rtlCol="0" anchor="ctr">
            <a:normAutofit/>
          </a:bodyPr>
          <a:lstStyle/>
          <a:p>
            <a:r>
              <a:rPr lang="el-GR" sz="370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ΜΕΛΛΟΝΤΙΚΕΣ ΕΠΕΚΤΑΣΕΙΣ</a:t>
            </a:r>
            <a:endParaRPr lang="en-US" sz="3700" kern="120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nvGrpSpPr>
          <p:cNvPr id="42" name="Group 41">
            <a:extLst>
              <a:ext uri="{FF2B5EF4-FFF2-40B4-BE49-F238E27FC236}">
                <a16:creationId xmlns:a16="http://schemas.microsoft.com/office/drawing/2014/main" id="{0C66A8B6-1F6E-4FCC-93B9-B9986B6FD1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576" y="5945955"/>
            <a:ext cx="12109423" cy="525780"/>
            <a:chOff x="82576" y="5945955"/>
            <a:chExt cx="12109423" cy="525780"/>
          </a:xfrm>
        </p:grpSpPr>
        <p:sp>
          <p:nvSpPr>
            <p:cNvPr id="43" name="Rectangle 42">
              <a:extLst>
                <a:ext uri="{FF2B5EF4-FFF2-40B4-BE49-F238E27FC236}">
                  <a16:creationId xmlns:a16="http://schemas.microsoft.com/office/drawing/2014/main" id="{CAF7C4FD-65AD-4BBE-886A-D2E923F94C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03361"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43">
              <a:extLst>
                <a:ext uri="{FF2B5EF4-FFF2-40B4-BE49-F238E27FC236}">
                  <a16:creationId xmlns:a16="http://schemas.microsoft.com/office/drawing/2014/main" id="{1BA8278B-6DF7-481F-B1FA-FFE7D6C3C7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5998176"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6" name="Θέση περιεχομένου 2">
            <a:extLst>
              <a:ext uri="{FF2B5EF4-FFF2-40B4-BE49-F238E27FC236}">
                <a16:creationId xmlns:a16="http://schemas.microsoft.com/office/drawing/2014/main" id="{EFE5C497-3684-2B91-B7B6-A1054B6D3970}"/>
              </a:ext>
            </a:extLst>
          </p:cNvPr>
          <p:cNvGraphicFramePr>
            <a:graphicFrameLocks noGrp="1"/>
          </p:cNvGraphicFramePr>
          <p:nvPr>
            <p:ph idx="1"/>
            <p:extLst>
              <p:ext uri="{D42A27DB-BD31-4B8C-83A1-F6EECF244321}">
                <p14:modId xmlns:p14="http://schemas.microsoft.com/office/powerpoint/2010/main" val="749882405"/>
              </p:ext>
            </p:extLst>
          </p:nvPr>
        </p:nvGraphicFramePr>
        <p:xfrm>
          <a:off x="5431536" y="1014153"/>
          <a:ext cx="5918184" cy="4979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6808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A1F6BF70-C7D1-4AF9-8DB4-BEEB8A9C352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40ED0C3A-6299-4994-B355-A22D86C8CDFB}"/>
              </a:ext>
            </a:extLst>
          </p:cNvPr>
          <p:cNvSpPr>
            <a:spLocks noGrp="1"/>
          </p:cNvSpPr>
          <p:nvPr>
            <p:ph type="title"/>
          </p:nvPr>
        </p:nvSpPr>
        <p:spPr>
          <a:xfrm>
            <a:off x="645065" y="1097280"/>
            <a:ext cx="3796306" cy="4666207"/>
          </a:xfrm>
        </p:spPr>
        <p:txBody>
          <a:bodyPr vert="horz" lIns="91440" tIns="45720" rIns="91440" bIns="45720" rtlCol="0" anchor="ctr">
            <a:normAutofit/>
          </a:bodyPr>
          <a:lstStyle/>
          <a:p>
            <a:r>
              <a:rPr lang="el-GR" sz="370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ΜΕΛΛΟΝΤΙΚΕΣ ΕΠΕΚΤΑΣΕΙΣ</a:t>
            </a:r>
            <a:endParaRPr lang="en-US" sz="3700" kern="120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endParaRPr>
          </a:p>
        </p:txBody>
      </p:sp>
      <p:grpSp>
        <p:nvGrpSpPr>
          <p:cNvPr id="18" name="Group 17">
            <a:extLst>
              <a:ext uri="{FF2B5EF4-FFF2-40B4-BE49-F238E27FC236}">
                <a16:creationId xmlns:a16="http://schemas.microsoft.com/office/drawing/2014/main" id="{0C66A8B6-1F6E-4FCC-93B9-B9986B6FD1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82576" y="5945955"/>
            <a:ext cx="12109423" cy="525780"/>
            <a:chOff x="82576" y="5945955"/>
            <a:chExt cx="12109423" cy="525780"/>
          </a:xfrm>
        </p:grpSpPr>
        <p:sp>
          <p:nvSpPr>
            <p:cNvPr id="19" name="Rectangle 18">
              <a:extLst>
                <a:ext uri="{FF2B5EF4-FFF2-40B4-BE49-F238E27FC236}">
                  <a16:creationId xmlns:a16="http://schemas.microsoft.com/office/drawing/2014/main" id="{CAF7C4FD-65AD-4BBE-886A-D2E923F94C6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03361" y="6131892"/>
              <a:ext cx="524256" cy="15238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BA8278B-6DF7-481F-B1FA-FFE7D6C3C7B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5998176" y="277912"/>
              <a:ext cx="524256" cy="1186339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Rectangle 21">
            <a:extLst>
              <a:ext uri="{FF2B5EF4-FFF2-40B4-BE49-F238E27FC236}">
                <a16:creationId xmlns:a16="http://schemas.microsoft.com/office/drawing/2014/main" id="{2C1BBA94-3F40-40AA-8BB9-E69E25E537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33706" y="587829"/>
            <a:ext cx="6505300" cy="568234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Θέση περιεχομένου 2">
            <a:extLst>
              <a:ext uri="{FF2B5EF4-FFF2-40B4-BE49-F238E27FC236}">
                <a16:creationId xmlns:a16="http://schemas.microsoft.com/office/drawing/2014/main" id="{414D2AC2-40FE-7B80-239B-E9A56670CAB6}"/>
              </a:ext>
            </a:extLst>
          </p:cNvPr>
          <p:cNvGraphicFramePr>
            <a:graphicFrameLocks noGrp="1"/>
          </p:cNvGraphicFramePr>
          <p:nvPr>
            <p:ph idx="1"/>
            <p:extLst>
              <p:ext uri="{D42A27DB-BD31-4B8C-83A1-F6EECF244321}">
                <p14:modId xmlns:p14="http://schemas.microsoft.com/office/powerpoint/2010/main" val="3829753686"/>
              </p:ext>
            </p:extLst>
          </p:nvPr>
        </p:nvGraphicFramePr>
        <p:xfrm>
          <a:off x="5431536" y="1014153"/>
          <a:ext cx="5918184" cy="49793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926636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Τίτλος 2">
            <a:extLst>
              <a:ext uri="{FF2B5EF4-FFF2-40B4-BE49-F238E27FC236}">
                <a16:creationId xmlns:a16="http://schemas.microsoft.com/office/drawing/2014/main" id="{4F541FED-EA97-4050-A455-CEB9D277A56F}"/>
              </a:ext>
            </a:extLst>
          </p:cNvPr>
          <p:cNvSpPr>
            <a:spLocks noGrp="1"/>
          </p:cNvSpPr>
          <p:nvPr>
            <p:ph type="title"/>
          </p:nvPr>
        </p:nvSpPr>
        <p:spPr>
          <a:xfrm>
            <a:off x="686834" y="1153572"/>
            <a:ext cx="3200400" cy="4461163"/>
          </a:xfrm>
        </p:spPr>
        <p:txBody>
          <a:bodyPr>
            <a:normAutofit/>
          </a:bodyPr>
          <a:lstStyle/>
          <a:p>
            <a:r>
              <a:rPr lang="el-GR"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ΒΙΒΛΙΟΓΡΑΦΙΑ</a:t>
            </a:r>
            <a:endParaRPr lang="en-US"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20" name="Arc 19">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 name="Θέση περιεχομένου 3">
            <a:extLst>
              <a:ext uri="{FF2B5EF4-FFF2-40B4-BE49-F238E27FC236}">
                <a16:creationId xmlns:a16="http://schemas.microsoft.com/office/drawing/2014/main" id="{47312AD8-5FBF-46AB-90AF-0B2DC988FE6D}"/>
              </a:ext>
            </a:extLst>
          </p:cNvPr>
          <p:cNvSpPr>
            <a:spLocks noGrp="1"/>
          </p:cNvSpPr>
          <p:nvPr>
            <p:ph idx="1"/>
          </p:nvPr>
        </p:nvSpPr>
        <p:spPr>
          <a:xfrm>
            <a:off x="4318639" y="605884"/>
            <a:ext cx="7186527" cy="5556537"/>
          </a:xfrm>
        </p:spPr>
        <p:txBody>
          <a:bodyPr anchor="ctr">
            <a:normAutofit/>
          </a:bodyPr>
          <a:lstStyle/>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Boise State University.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Web Accessibility: WAVE Web Accessibility Evaluation Tool. Retrieved from www.boisestate.edu: https://www.boisestate.edu/webguide/publishing/wave-web-accessibility-evaluation-tool/</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Curate Partners.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Enhancing Web Accessibility with WAVE. Retrieved from curatepartners.com: https://curatepartners.com/blogs/skills-tools-platforms/enhancing-web-accessibility-with-wave-a-comprehensive-guide-and-curate-partners-talent-solutions/</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E-Radio.gr.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E-Radio.gr: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Πληροφορίες για </a:t>
            </a:r>
            <a:r>
              <a:rPr lang="el-GR" sz="1500" dirty="0" err="1">
                <a:effectLst/>
                <a:latin typeface="Times New Roman" panose="02020603050405020304" pitchFamily="18" charset="0"/>
                <a:ea typeface="Calibri" panose="020F0502020204030204" pitchFamily="34" charset="0"/>
                <a:cs typeface="Times New Roman" panose="02020603050405020304" pitchFamily="18" charset="0"/>
              </a:rPr>
              <a:t>Κοσμοράδιο</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 95.1, Θεσσαλονίκη. 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www.e-radio.gr: https://www.e-radio.gr/Cosmoradio-951-Thessaloniki-i90/profile</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E-Radio.gr.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E-Radio.gr: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Πληροφορίες για τον σταθμό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Real FM.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www.e-radio.gr: https://www.e-radio.gr/Real-Fm-978-Athens-i680/profile</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E-Radio.gr.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Παραπολιτικά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FM 90.1.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www.e-radio.gr: https://www.e-radio.gr/Parapolitika-FM-901-Athens-i280/live</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Πληροφορίες για τον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Cosmoradio95.1,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Θεσσαλονίκη. 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https://live24.gr/stationinfo.jsp?sid=27</a:t>
            </a:r>
          </a:p>
        </p:txBody>
      </p:sp>
    </p:spTree>
    <p:extLst>
      <p:ext uri="{BB962C8B-B14F-4D97-AF65-F5344CB8AC3E}">
        <p14:creationId xmlns:p14="http://schemas.microsoft.com/office/powerpoint/2010/main" val="19545207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A6D37EE4-EA1B-46EE-A54B-5233C63C96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Τίτλος 3">
            <a:extLst>
              <a:ext uri="{FF2B5EF4-FFF2-40B4-BE49-F238E27FC236}">
                <a16:creationId xmlns:a16="http://schemas.microsoft.com/office/drawing/2014/main" id="{68D77299-0D30-4067-848F-4AADBA1F5DCB}"/>
              </a:ext>
            </a:extLst>
          </p:cNvPr>
          <p:cNvSpPr>
            <a:spLocks noGrp="1"/>
          </p:cNvSpPr>
          <p:nvPr>
            <p:ph type="title"/>
          </p:nvPr>
        </p:nvSpPr>
        <p:spPr>
          <a:xfrm>
            <a:off x="572493" y="238539"/>
            <a:ext cx="11047013" cy="1434415"/>
          </a:xfrm>
        </p:spPr>
        <p:txBody>
          <a:bodyPr anchor="b">
            <a:normAutofit/>
          </a:bodyPr>
          <a:lstStyle/>
          <a:p>
            <a:br>
              <a:rPr lang="el-GR" sz="3000" b="1" dirty="0">
                <a:effectLst/>
                <a:latin typeface="Arial" panose="020B0604020202020204" pitchFamily="34" charset="0"/>
                <a:ea typeface="Calibri" panose="020F0502020204030204" pitchFamily="34" charset="0"/>
                <a:cs typeface="Times New Roman" panose="02020603050405020304" pitchFamily="18" charset="0"/>
              </a:rPr>
            </a:br>
            <a:r>
              <a:rPr lang="el-GR" sz="3000" dirty="0">
                <a:ln w="0"/>
                <a:effectLst>
                  <a:outerShdw blurRad="38100" dist="19050" dir="2700000" algn="tl" rotWithShape="0">
                    <a:schemeClr val="dk1">
                      <a:alpha val="40000"/>
                    </a:schemeClr>
                  </a:outerShdw>
                </a:effectLst>
                <a:latin typeface="Times New Roman" panose="02020603050405020304" pitchFamily="18" charset="0"/>
                <a:ea typeface="Calibri" panose="020F0502020204030204" pitchFamily="34" charset="0"/>
                <a:cs typeface="Times New Roman" panose="02020603050405020304" pitchFamily="18" charset="0"/>
              </a:rPr>
              <a:t>Ο ΣΤΟΧΟΣ ΤΗΣ ΕΡΕΥΝΑΣ</a:t>
            </a:r>
            <a:br>
              <a:rPr lang="el-GR" sz="3000" dirty="0">
                <a:effectLst/>
                <a:latin typeface="Calibri" panose="020F0502020204030204" pitchFamily="34" charset="0"/>
                <a:ea typeface="Calibri" panose="020F0502020204030204" pitchFamily="34" charset="0"/>
                <a:cs typeface="Times New Roman" panose="02020603050405020304" pitchFamily="18" charset="0"/>
              </a:rPr>
            </a:br>
            <a:endParaRPr lang="el-GR" sz="3000" dirty="0"/>
          </a:p>
        </p:txBody>
      </p:sp>
      <p:sp>
        <p:nvSpPr>
          <p:cNvPr id="31" name="sketch line">
            <a:extLst>
              <a:ext uri="{FF2B5EF4-FFF2-40B4-BE49-F238E27FC236}">
                <a16:creationId xmlns:a16="http://schemas.microsoft.com/office/drawing/2014/main" id="{927D5270-6648-4CC1-8F78-48BE299CAC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767709"/>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Θέση περιεχομένου 4">
            <a:extLst>
              <a:ext uri="{FF2B5EF4-FFF2-40B4-BE49-F238E27FC236}">
                <a16:creationId xmlns:a16="http://schemas.microsoft.com/office/drawing/2014/main" id="{D4372ED9-5A52-FACC-7022-A551D1EDF021}"/>
              </a:ext>
            </a:extLst>
          </p:cNvPr>
          <p:cNvGraphicFramePr>
            <a:graphicFrameLocks noGrp="1"/>
          </p:cNvGraphicFramePr>
          <p:nvPr>
            <p:ph idx="1"/>
            <p:extLst>
              <p:ext uri="{D42A27DB-BD31-4B8C-83A1-F6EECF244321}">
                <p14:modId xmlns:p14="http://schemas.microsoft.com/office/powerpoint/2010/main" val="1432591333"/>
              </p:ext>
            </p:extLst>
          </p:nvPr>
        </p:nvGraphicFramePr>
        <p:xfrm>
          <a:off x="572493" y="2213236"/>
          <a:ext cx="11047014" cy="3972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14409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Θέση περιεχομένου 2">
            <a:extLst>
              <a:ext uri="{FF2B5EF4-FFF2-40B4-BE49-F238E27FC236}">
                <a16:creationId xmlns:a16="http://schemas.microsoft.com/office/drawing/2014/main" id="{A5363230-D951-64F3-F8F5-65421A9923D3}"/>
              </a:ext>
            </a:extLst>
          </p:cNvPr>
          <p:cNvSpPr>
            <a:spLocks noGrp="1"/>
          </p:cNvSpPr>
          <p:nvPr>
            <p:ph idx="1"/>
          </p:nvPr>
        </p:nvSpPr>
        <p:spPr>
          <a:xfrm>
            <a:off x="4304784" y="641004"/>
            <a:ext cx="7439892" cy="5575992"/>
          </a:xfrm>
        </p:spPr>
        <p:txBody>
          <a:bodyPr anchor="ctr">
            <a:normAutofit/>
          </a:bodyPr>
          <a:lstStyle/>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Πληροφορίες για τον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PlusRadio102.6,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Θεσσαλονίκη. 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https://live24.gr/stationinfo.jsp?sid=296</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Πληροφορίες για τον Παραπολιτικά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FM 90.1,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Αθήνα. 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https://live24.gr/stationinfo.jsp?sid=1986</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Πληροφορίες για τον ΣΚΑΪ100.3, Αθήνα. 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https://live24.gr/stationinfo.jsp?sid=1334</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Real FM 97.8,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Αθήνα στο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live24.gr/: https://live24.gr/radio/realfm</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Online Radio Box.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Online Radio Box - 95.1 MHz FM,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Θεσσαλονίκη |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Cosmo Radio Live.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onlineradiobox.com/gr/: https://onlineradiobox.com/gr/cosmo/</a:t>
            </a:r>
          </a:p>
          <a:p>
            <a:pPr marL="457200" indent="-457200">
              <a:spcAft>
                <a:spcPts val="800"/>
              </a:spcAft>
            </a:pP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Plus Radio 102.6. (2024,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Plus Radio 102.6. </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500" dirty="0">
                <a:effectLst/>
                <a:latin typeface="Times New Roman" panose="02020603050405020304" pitchFamily="18" charset="0"/>
                <a:ea typeface="Calibri" panose="020F0502020204030204" pitchFamily="34" charset="0"/>
                <a:cs typeface="Times New Roman" panose="02020603050405020304" pitchFamily="18" charset="0"/>
              </a:rPr>
              <a:t>www.plusradio.gr/: https://www.plusradio.gr/</a:t>
            </a:r>
            <a:br>
              <a:rPr lang="el-GR" sz="2200" dirty="0"/>
            </a:br>
            <a:endParaRPr lang="el-GR" sz="2200" dirty="0"/>
          </a:p>
        </p:txBody>
      </p:sp>
      <p:sp>
        <p:nvSpPr>
          <p:cNvPr id="2" name="Τίτλος 2">
            <a:extLst>
              <a:ext uri="{FF2B5EF4-FFF2-40B4-BE49-F238E27FC236}">
                <a16:creationId xmlns:a16="http://schemas.microsoft.com/office/drawing/2014/main" id="{9E3E5CDC-6CCF-C9C0-B87E-F9B096988553}"/>
              </a:ext>
            </a:extLst>
          </p:cNvPr>
          <p:cNvSpPr>
            <a:spLocks noGrp="1"/>
          </p:cNvSpPr>
          <p:nvPr>
            <p:ph type="title"/>
          </p:nvPr>
        </p:nvSpPr>
        <p:spPr>
          <a:xfrm>
            <a:off x="686834" y="1153572"/>
            <a:ext cx="3200400" cy="4461163"/>
          </a:xfrm>
        </p:spPr>
        <p:txBody>
          <a:bodyPr>
            <a:normAutofit/>
          </a:bodyPr>
          <a:lstStyle/>
          <a:p>
            <a:r>
              <a:rPr lang="el-GR"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ΒΙΒΛΙΟΓΡΑΦΙΑ</a:t>
            </a:r>
            <a:endParaRPr lang="en-US"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50176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Θέση περιεχομένου 2">
            <a:extLst>
              <a:ext uri="{FF2B5EF4-FFF2-40B4-BE49-F238E27FC236}">
                <a16:creationId xmlns:a16="http://schemas.microsoft.com/office/drawing/2014/main" id="{5BB67AA5-FF8E-3522-CC4B-43692CB66B52}"/>
              </a:ext>
            </a:extLst>
          </p:cNvPr>
          <p:cNvSpPr>
            <a:spLocks noGrp="1"/>
          </p:cNvSpPr>
          <p:nvPr>
            <p:ph idx="1"/>
          </p:nvPr>
        </p:nvSpPr>
        <p:spPr>
          <a:xfrm>
            <a:off x="4311121" y="474612"/>
            <a:ext cx="6906491" cy="5585619"/>
          </a:xfrm>
        </p:spPr>
        <p:txBody>
          <a:bodyPr anchor="ctr">
            <a:normAutofit fontScale="92500" lnSpcReduction="10000"/>
          </a:bodyPr>
          <a:lstStyle/>
          <a:p>
            <a:pPr marL="457200" indent="-457200">
              <a:lnSpc>
                <a:spcPct val="107000"/>
              </a:lnSpc>
              <a:spcAft>
                <a:spcPts val="800"/>
              </a:spcAft>
            </a:pP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PortalRadio.Gr</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(2024,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Plus Radio 102.6 | </a:t>
            </a: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PortalRadio.Gr</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portalradio.gr: https://portalradio.gr/station/plus-radio-102-6/</a:t>
            </a:r>
          </a:p>
          <a:p>
            <a:pPr marL="457200" indent="-457200">
              <a:lnSpc>
                <a:spcPct val="107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Real FM. (2024,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Real FM -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Πρόγραμμα Ραδιοφώνου. Ανάκτηση από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www.real.gr: https://www.real.gr/realfm/</a:t>
            </a:r>
          </a:p>
          <a:p>
            <a:pPr marL="457200" indent="-457200">
              <a:lnSpc>
                <a:spcPct val="107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Skai Radio. (2024,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Skai Radio.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Ανάκτηση από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www.skairadio.gr/: https://www.skairadio.gr/</a:t>
            </a:r>
          </a:p>
          <a:p>
            <a:pPr marL="457200" indent="-457200">
              <a:lnSpc>
                <a:spcPct val="107000"/>
              </a:lnSpc>
              <a:spcAft>
                <a:spcPts val="800"/>
              </a:spcAft>
            </a:pP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TrustRadius</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(2024,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WAVE Web Accessibility Evaluation Tool. Retrieved from www.trustradius.com: https://www.trustradius.com/products/wave-web-accessibility-evaluation-tool/reviews#overview</a:t>
            </a:r>
          </a:p>
          <a:p>
            <a:pPr marL="457200" indent="-457200">
              <a:lnSpc>
                <a:spcPct val="107000"/>
              </a:lnSpc>
              <a:spcAft>
                <a:spcPts val="800"/>
              </a:spcAft>
            </a:pP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TuneIn. (2024,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tunein.com. Retrieved from Plus Radio, 102.6 FM,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Θεσσαλονίκη |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Free Internet Radio | TuneIn: https://tunein.com/radio/Plus-Radio-1026-s102465/</a:t>
            </a:r>
          </a:p>
          <a:p>
            <a:pPr marL="457200" indent="-457200">
              <a:lnSpc>
                <a:spcPct val="107000"/>
              </a:lnSpc>
              <a:spcAft>
                <a:spcPts val="800"/>
              </a:spcAft>
            </a:pPr>
            <a:r>
              <a:rPr lang="en-US" sz="1600" dirty="0" err="1">
                <a:effectLst/>
                <a:latin typeface="Times New Roman" panose="02020603050405020304" pitchFamily="18" charset="0"/>
                <a:ea typeface="Calibri" panose="020F0502020204030204" pitchFamily="34" charset="0"/>
                <a:cs typeface="Times New Roman" panose="02020603050405020304" pitchFamily="18" charset="0"/>
              </a:rPr>
              <a:t>WebAIM</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 - Utah State University. (2024, </a:t>
            </a:r>
            <a:r>
              <a:rPr lang="el-GR" sz="1600" dirty="0">
                <a:effectLst/>
                <a:latin typeface="Times New Roman" panose="02020603050405020304" pitchFamily="18" charset="0"/>
                <a:ea typeface="Calibri" panose="020F0502020204030204" pitchFamily="34" charset="0"/>
                <a:cs typeface="Times New Roman" panose="02020603050405020304" pitchFamily="18" charset="0"/>
              </a:rPr>
              <a:t>Οκτώβριος). </a:t>
            </a:r>
            <a:r>
              <a:rPr lang="en-US" sz="1600" dirty="0">
                <a:effectLst/>
                <a:latin typeface="Times New Roman" panose="02020603050405020304" pitchFamily="18" charset="0"/>
                <a:ea typeface="Calibri" panose="020F0502020204030204" pitchFamily="34" charset="0"/>
                <a:cs typeface="Times New Roman" panose="02020603050405020304" pitchFamily="18" charset="0"/>
              </a:rPr>
              <a:t>About WAVE. Retrieved from wave.webaim.org/about: </a:t>
            </a:r>
            <a:r>
              <a:rPr lang="en-US" sz="1600" dirty="0">
                <a:effectLst/>
                <a:latin typeface="Times New Roman" panose="02020603050405020304" pitchFamily="18" charset="0"/>
                <a:ea typeface="Calibri" panose="020F0502020204030204" pitchFamily="34" charset="0"/>
                <a:cs typeface="Times New Roman" panose="02020603050405020304" pitchFamily="18" charset="0"/>
                <a:hlinkClick r:id="rId2"/>
              </a:rPr>
              <a:t>https://wave.webaim.org/about</a:t>
            </a:r>
            <a:endParaRPr lang="el-GR" sz="1600" dirty="0">
              <a:effectLst/>
              <a:latin typeface="Times New Roman" panose="02020603050405020304" pitchFamily="18" charset="0"/>
              <a:ea typeface="Calibri" panose="020F0502020204030204" pitchFamily="34" charset="0"/>
              <a:cs typeface="Times New Roman" panose="02020603050405020304" pitchFamily="18" charset="0"/>
            </a:endParaRPr>
          </a:p>
          <a:p>
            <a:pPr marL="457200" indent="-457200">
              <a:lnSpc>
                <a:spcPct val="107000"/>
              </a:lnSpc>
              <a:spcAft>
                <a:spcPts val="800"/>
              </a:spcAft>
            </a:pPr>
            <a:r>
              <a:rPr lang="el-GR" sz="1600" dirty="0"/>
              <a:t>Αβούρης, Ν., Κατσάνος, Χ., Τσέλιος, Ν., &amp; Μουστάκας, Κ. (2015). Εισαγωγή στην Αλληλεπίδραση Ανθρώπου - Υπολογιστή. Αθήνα, Ελλάδα: Σύνδεσμος Ελληνικών Ακαδημαϊκών Βιβλιοθηκών. Ανάκτηση από www.kallipos.gr</a:t>
            </a:r>
          </a:p>
        </p:txBody>
      </p:sp>
      <p:sp>
        <p:nvSpPr>
          <p:cNvPr id="2" name="Τίτλος 2">
            <a:extLst>
              <a:ext uri="{FF2B5EF4-FFF2-40B4-BE49-F238E27FC236}">
                <a16:creationId xmlns:a16="http://schemas.microsoft.com/office/drawing/2014/main" id="{43B0FAA2-4BD3-07DD-0171-109024C265E3}"/>
              </a:ext>
            </a:extLst>
          </p:cNvPr>
          <p:cNvSpPr>
            <a:spLocks noGrp="1"/>
          </p:cNvSpPr>
          <p:nvPr>
            <p:ph type="title"/>
          </p:nvPr>
        </p:nvSpPr>
        <p:spPr>
          <a:xfrm>
            <a:off x="686834" y="1153572"/>
            <a:ext cx="3200400" cy="4461163"/>
          </a:xfrm>
        </p:spPr>
        <p:txBody>
          <a:bodyPr>
            <a:normAutofit/>
          </a:bodyPr>
          <a:lstStyle/>
          <a:p>
            <a:r>
              <a:rPr lang="el-GR"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ΒΙΒΛΙΟΓΡΑΦΙΑ</a:t>
            </a:r>
            <a:endParaRPr lang="en-US"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311863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2">
            <a:extLst>
              <a:ext uri="{FF2B5EF4-FFF2-40B4-BE49-F238E27FC236}">
                <a16:creationId xmlns:a16="http://schemas.microsoft.com/office/drawing/2014/main" id="{43B0FAA2-4BD3-07DD-0171-109024C265E3}"/>
              </a:ext>
            </a:extLst>
          </p:cNvPr>
          <p:cNvSpPr>
            <a:spLocks noGrp="1"/>
          </p:cNvSpPr>
          <p:nvPr>
            <p:ph type="title"/>
          </p:nvPr>
        </p:nvSpPr>
        <p:spPr>
          <a:xfrm>
            <a:off x="686834" y="1153572"/>
            <a:ext cx="3200400" cy="4461163"/>
          </a:xfrm>
        </p:spPr>
        <p:txBody>
          <a:bodyPr>
            <a:normAutofit/>
          </a:bodyPr>
          <a:lstStyle/>
          <a:p>
            <a:r>
              <a:rPr lang="el-GR"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ΒΙΒΛΙΟΓΡΑΦΙΑ</a:t>
            </a:r>
            <a:endParaRPr lang="en-US" sz="3100" b="1" dirty="0">
              <a:solidFill>
                <a:srgbClr val="FFFFFF"/>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Θέση περιεχομένου 2">
            <a:extLst>
              <a:ext uri="{FF2B5EF4-FFF2-40B4-BE49-F238E27FC236}">
                <a16:creationId xmlns:a16="http://schemas.microsoft.com/office/drawing/2014/main" id="{5BB67AA5-FF8E-3522-CC4B-43692CB66B52}"/>
              </a:ext>
            </a:extLst>
          </p:cNvPr>
          <p:cNvSpPr>
            <a:spLocks noGrp="1"/>
          </p:cNvSpPr>
          <p:nvPr>
            <p:ph idx="1"/>
          </p:nvPr>
        </p:nvSpPr>
        <p:spPr>
          <a:xfrm>
            <a:off x="4245094" y="221812"/>
            <a:ext cx="6906491" cy="5857874"/>
          </a:xfrm>
        </p:spPr>
        <p:txBody>
          <a:bodyPr anchor="ctr">
            <a:noAutofit/>
          </a:bodyPr>
          <a:lstStyle/>
          <a:p>
            <a:pPr marL="457200" indent="-457200">
              <a:lnSpc>
                <a:spcPct val="107000"/>
              </a:lnSpc>
              <a:spcAft>
                <a:spcPts val="800"/>
              </a:spcAft>
            </a:pP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Επίσημος ιστότοπος της Ευρωπαϊκής Ένωσης. (2023, Νοέμβριος). Οδηγία για την προσβασιμότητα στο διαδίκτυο — Πρότυπα και εναρμόνιση. Ελλάδα. Ανάκτηση από https://digital-strategy.ec.europa.eu/el/policies/web-accessibility-directive-standards-and-harmonisation</a:t>
            </a:r>
          </a:p>
          <a:p>
            <a:pPr marL="457200" indent="-457200">
              <a:lnSpc>
                <a:spcPct val="107000"/>
              </a:lnSpc>
              <a:spcAft>
                <a:spcPts val="800"/>
              </a:spcAft>
            </a:pPr>
            <a:r>
              <a:rPr lang="el-GR" sz="1500" dirty="0" err="1">
                <a:effectLst/>
                <a:latin typeface="Times New Roman" panose="02020603050405020304" pitchFamily="18" charset="0"/>
                <a:ea typeface="Calibri" panose="020F0502020204030204" pitchFamily="34" charset="0"/>
                <a:cs typeface="Times New Roman" panose="02020603050405020304" pitchFamily="18" charset="0"/>
              </a:rPr>
              <a:t>Κοσμοράδιο</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 95,1. (2024, Οκτώβριος). </a:t>
            </a:r>
            <a:r>
              <a:rPr lang="el-GR" sz="1500" dirty="0" err="1">
                <a:effectLst/>
                <a:latin typeface="Times New Roman" panose="02020603050405020304" pitchFamily="18" charset="0"/>
                <a:ea typeface="Calibri" panose="020F0502020204030204" pitchFamily="34" charset="0"/>
                <a:cs typeface="Times New Roman" panose="02020603050405020304" pitchFamily="18" charset="0"/>
              </a:rPr>
              <a:t>Κοσμοράδιο</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 95,1. Ανάκτηση από www.cosmoradio.gr/: https://www.cosmoradio.gr/</a:t>
            </a:r>
          </a:p>
          <a:p>
            <a:pPr marL="457200" indent="-457200">
              <a:lnSpc>
                <a:spcPct val="107000"/>
              </a:lnSpc>
              <a:spcAft>
                <a:spcPts val="800"/>
              </a:spcAft>
            </a:pPr>
            <a:r>
              <a:rPr lang="el-GR" sz="1500" dirty="0" err="1">
                <a:effectLst/>
                <a:latin typeface="Times New Roman" panose="02020603050405020304" pitchFamily="18" charset="0"/>
                <a:ea typeface="Calibri" panose="020F0502020204030204" pitchFamily="34" charset="0"/>
                <a:cs typeface="Times New Roman" panose="02020603050405020304" pitchFamily="18" charset="0"/>
              </a:rPr>
              <a:t>Κουτσαμπάσης</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 Π. (2011). Αλληλεπίδραση Ανθρώπου - Υπολογιστή ; Αρχές, Μέθοδοι, και Παραδείγματα. Αθήνα, Ελλάδα: Κλειδάριθμος. Ανάκτηση από www.klidarithmos.gr</a:t>
            </a:r>
          </a:p>
          <a:p>
            <a:pPr marL="457200" indent="-457200">
              <a:lnSpc>
                <a:spcPct val="107000"/>
              </a:lnSpc>
              <a:spcAft>
                <a:spcPts val="800"/>
              </a:spcAft>
            </a:pP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Πανεπιστήμιο Ιωαννίνων - Μονάδα Προσβασιμότητας και Κοινωνικής Στήριξης Φοιτητών. (</a:t>
            </a:r>
            <a:r>
              <a:rPr lang="el-GR" sz="1500" dirty="0" err="1">
                <a:effectLst/>
                <a:latin typeface="Times New Roman" panose="02020603050405020304" pitchFamily="18" charset="0"/>
                <a:ea typeface="Calibri" panose="020F0502020204030204" pitchFamily="34" charset="0"/>
                <a:cs typeface="Times New Roman" panose="02020603050405020304" pitchFamily="18" charset="0"/>
              </a:rPr>
              <a:t>χ.χ</a:t>
            </a: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 Πανεπιστήμιο Ιωαννίνων. Ανάκτηση Οκτώβριος 2024, από https://socialsupport.unit.uoi.gr/electronicaccessibility/: https://socialsupport.unit.uoi.gr/wp-content/uploads/2021/06/Acc.Guidlines.Uoi_.pdf</a:t>
            </a:r>
          </a:p>
          <a:p>
            <a:pPr marL="457200" indent="-457200">
              <a:lnSpc>
                <a:spcPct val="107000"/>
              </a:lnSpc>
              <a:spcAft>
                <a:spcPts val="800"/>
              </a:spcAft>
            </a:pPr>
            <a:r>
              <a:rPr lang="el-GR" sz="1500" dirty="0">
                <a:effectLst/>
                <a:latin typeface="Times New Roman" panose="02020603050405020304" pitchFamily="18" charset="0"/>
                <a:ea typeface="Calibri" panose="020F0502020204030204" pitchFamily="34" charset="0"/>
                <a:cs typeface="Times New Roman" panose="02020603050405020304" pitchFamily="18" charset="0"/>
              </a:rPr>
              <a:t>Υπουργείο Ψηφιακής Διακυβέρνησης. (2023, Φεβρουάριος). Υπουργείο Ψηφιακής Διακυβέρνησης. Ανάκτηση Οκτώβριος 2024, από www.e-gif.gov.gr: https://www.e-gif.gov.gr/wp-content/uploads/2023/02/%CE%9F%CE%B4%CE%B7%CE%B3%CF%8C%CF%82_%CF%80%CF%81%CE%BF%CF%83%CE%B2%CE%B1%CF%83%CE%B9%CE%BC%CF%8C%CF%84%CE%B7%CF%84%CE%B1%CF%82.pdf</a:t>
            </a:r>
          </a:p>
        </p:txBody>
      </p:sp>
    </p:spTree>
    <p:extLst>
      <p:ext uri="{BB962C8B-B14F-4D97-AF65-F5344CB8AC3E}">
        <p14:creationId xmlns:p14="http://schemas.microsoft.com/office/powerpoint/2010/main" val="25368801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21D5208A-92FD-5A24-1D5A-A442039BB35F}"/>
              </a:ext>
            </a:extLst>
          </p:cNvPr>
          <p:cNvSpPr>
            <a:spLocks noGrp="1"/>
          </p:cNvSpPr>
          <p:nvPr>
            <p:ph type="title"/>
          </p:nvPr>
        </p:nvSpPr>
        <p:spPr>
          <a:xfrm>
            <a:off x="686834" y="1153572"/>
            <a:ext cx="3200400" cy="4461163"/>
          </a:xfrm>
        </p:spPr>
        <p:txBody>
          <a:bodyPr>
            <a:normAutofit/>
          </a:bodyPr>
          <a:lstStyle/>
          <a:p>
            <a:r>
              <a:rPr lang="el-GR" sz="2800">
                <a:solidFill>
                  <a:srgbClr val="FFFFFF"/>
                </a:solidFill>
              </a:rPr>
              <a:t>ΤΙ ΕΊΝΑΙ ΙΣΤΟ-ΠΡΟΣΒΑΣΙΜΟΤΗΤΑ</a:t>
            </a: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Θέση περιεχομένου 2">
            <a:extLst>
              <a:ext uri="{FF2B5EF4-FFF2-40B4-BE49-F238E27FC236}">
                <a16:creationId xmlns:a16="http://schemas.microsoft.com/office/drawing/2014/main" id="{8476890B-1D32-4ACE-5C15-3F7AB6A95EAE}"/>
              </a:ext>
            </a:extLst>
          </p:cNvPr>
          <p:cNvSpPr>
            <a:spLocks noGrp="1"/>
          </p:cNvSpPr>
          <p:nvPr>
            <p:ph idx="1"/>
          </p:nvPr>
        </p:nvSpPr>
        <p:spPr>
          <a:xfrm>
            <a:off x="4447308" y="591344"/>
            <a:ext cx="6906491" cy="5585619"/>
          </a:xfrm>
        </p:spPr>
        <p:txBody>
          <a:bodyPr anchor="ctr">
            <a:normAutofit/>
          </a:bodyPr>
          <a:lstStyle/>
          <a:p>
            <a:pPr marL="0" indent="0">
              <a:buNone/>
            </a:pPr>
            <a:r>
              <a:rPr lang="el-GR" sz="2600" dirty="0"/>
              <a:t>Ο όρος προσβασιμότητα αφορά την αντιμετώπιση των πιθανών προβλημάτων, εμποδίων και διακρίσεων που σχετίζονται με την ισότιμη εμπειρία όλων των χρηστών στο διαδίκτυο, συμπεριλαμβανομένων των ατόμων με αναπηρία. </a:t>
            </a:r>
          </a:p>
          <a:p>
            <a:pPr marL="0" indent="0">
              <a:buNone/>
            </a:pPr>
            <a:r>
              <a:rPr lang="el-GR" sz="2600" dirty="0"/>
              <a:t>Προσβασιμότητα στο διαδίκτυο ή Ιστο-προσβασιμότητα σημαίνει ότι τα άτομα με αναπηρία μπορούν να αντιλαμβάνονται, να κατανοούν, να πλοηγούνται και να αλληλεπιδρούν με ιστοτόπους και εργαλεία, ενώ παράλληλα μπορούν να συνεισφέρουν σε αυτό ισότιμα και χωρίς εμπόδια (Υπουργείο Ψηφιακής Διακυβέρνησης, 2023).</a:t>
            </a:r>
          </a:p>
        </p:txBody>
      </p:sp>
    </p:spTree>
    <p:extLst>
      <p:ext uri="{BB962C8B-B14F-4D97-AF65-F5344CB8AC3E}">
        <p14:creationId xmlns:p14="http://schemas.microsoft.com/office/powerpoint/2010/main" val="696852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12" name="Rectangle 1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DD8EF9AE-47C0-0830-EFC6-62E1DCBE5C27}"/>
              </a:ext>
            </a:extLst>
          </p:cNvPr>
          <p:cNvSpPr>
            <a:spLocks noGrp="1"/>
          </p:cNvSpPr>
          <p:nvPr>
            <p:ph type="title"/>
          </p:nvPr>
        </p:nvSpPr>
        <p:spPr>
          <a:xfrm>
            <a:off x="1043631" y="809898"/>
            <a:ext cx="10173010" cy="1554480"/>
          </a:xfrm>
        </p:spPr>
        <p:txBody>
          <a:bodyPr anchor="ctr">
            <a:normAutofit/>
          </a:bodyPr>
          <a:lstStyle/>
          <a:p>
            <a:r>
              <a:rPr lang="el-GR" sz="4800"/>
              <a:t>Βοηθητικές Τεχνολογίες για ηλικιωμένους και χρήστες με αναπηρίες</a:t>
            </a:r>
          </a:p>
        </p:txBody>
      </p:sp>
      <p:cxnSp>
        <p:nvCxnSpPr>
          <p:cNvPr id="18" name="Straight Connector 17">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5" name="Θέση περιεχομένου 2">
            <a:extLst>
              <a:ext uri="{FF2B5EF4-FFF2-40B4-BE49-F238E27FC236}">
                <a16:creationId xmlns:a16="http://schemas.microsoft.com/office/drawing/2014/main" id="{1FA40918-7858-E15B-0DBE-286CC783E1FB}"/>
              </a:ext>
            </a:extLst>
          </p:cNvPr>
          <p:cNvGraphicFramePr>
            <a:graphicFrameLocks noGrp="1"/>
          </p:cNvGraphicFramePr>
          <p:nvPr>
            <p:ph idx="1"/>
            <p:extLst>
              <p:ext uri="{D42A27DB-BD31-4B8C-83A1-F6EECF244321}">
                <p14:modId xmlns:p14="http://schemas.microsoft.com/office/powerpoint/2010/main" val="620645493"/>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2465731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Freeform: Shape 10">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Freeform: Shape 12">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9C6CB8B4-F264-5172-8CA9-E1FE985285F6}"/>
              </a:ext>
            </a:extLst>
          </p:cNvPr>
          <p:cNvSpPr>
            <a:spLocks noGrp="1"/>
          </p:cNvSpPr>
          <p:nvPr>
            <p:ph type="title"/>
          </p:nvPr>
        </p:nvSpPr>
        <p:spPr>
          <a:xfrm>
            <a:off x="621792" y="1161288"/>
            <a:ext cx="3602736" cy="4526280"/>
          </a:xfrm>
        </p:spPr>
        <p:txBody>
          <a:bodyPr>
            <a:normAutofit/>
          </a:bodyPr>
          <a:lstStyle/>
          <a:p>
            <a:r>
              <a:rPr lang="el-GR" sz="4000" dirty="0"/>
              <a:t>Οι κυριότερες Βοηθητικές Τεχνολογίες</a:t>
            </a:r>
            <a:br>
              <a:rPr lang="el-GR" sz="4000" dirty="0"/>
            </a:br>
            <a:endParaRPr lang="el-GR" sz="4000" dirty="0"/>
          </a:p>
        </p:txBody>
      </p:sp>
      <p:sp>
        <p:nvSpPr>
          <p:cNvPr id="15" name="Rectangle 14">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5" name="Θέση περιεχομένου 2">
            <a:extLst>
              <a:ext uri="{FF2B5EF4-FFF2-40B4-BE49-F238E27FC236}">
                <a16:creationId xmlns:a16="http://schemas.microsoft.com/office/drawing/2014/main" id="{D06B77E0-276B-8C7C-72F6-E9F92C9006FC}"/>
              </a:ext>
            </a:extLst>
          </p:cNvPr>
          <p:cNvGraphicFramePr>
            <a:graphicFrameLocks noGrp="1"/>
          </p:cNvGraphicFramePr>
          <p:nvPr>
            <p:ph idx="1"/>
            <p:extLst>
              <p:ext uri="{D42A27DB-BD31-4B8C-83A1-F6EECF244321}">
                <p14:modId xmlns:p14="http://schemas.microsoft.com/office/powerpoint/2010/main" val="540126869"/>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47699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56E9B3E6-E277-4D68-BA48-9CB43FFBD6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26" name="Rectangle 25">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90A1D382-C076-1157-2180-47F3DE6C3072}"/>
              </a:ext>
            </a:extLst>
          </p:cNvPr>
          <p:cNvSpPr>
            <a:spLocks noGrp="1"/>
          </p:cNvSpPr>
          <p:nvPr>
            <p:ph type="title"/>
          </p:nvPr>
        </p:nvSpPr>
        <p:spPr>
          <a:xfrm>
            <a:off x="1043631" y="809898"/>
            <a:ext cx="10173010" cy="1554480"/>
          </a:xfrm>
        </p:spPr>
        <p:txBody>
          <a:bodyPr anchor="ctr">
            <a:normAutofit/>
          </a:bodyPr>
          <a:lstStyle/>
          <a:p>
            <a:r>
              <a:rPr lang="el-GR" sz="4800" dirty="0"/>
              <a:t>Πρότυπο Ηλεκτρονικής Προσβασιμότητας - WCAG 2.1</a:t>
            </a:r>
          </a:p>
        </p:txBody>
      </p:sp>
      <p:cxnSp>
        <p:nvCxnSpPr>
          <p:cNvPr id="32" name="Straight Connector 31">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graphicFrame>
        <p:nvGraphicFramePr>
          <p:cNvPr id="19" name="Θέση περιεχομένου 2">
            <a:extLst>
              <a:ext uri="{FF2B5EF4-FFF2-40B4-BE49-F238E27FC236}">
                <a16:creationId xmlns:a16="http://schemas.microsoft.com/office/drawing/2014/main" id="{5EED5E36-9FE3-6EED-E1A4-D96F597AF92F}"/>
              </a:ext>
            </a:extLst>
          </p:cNvPr>
          <p:cNvGraphicFramePr>
            <a:graphicFrameLocks noGrp="1"/>
          </p:cNvGraphicFramePr>
          <p:nvPr>
            <p:ph idx="1"/>
            <p:extLst>
              <p:ext uri="{D42A27DB-BD31-4B8C-83A1-F6EECF244321}">
                <p14:modId xmlns:p14="http://schemas.microsoft.com/office/powerpoint/2010/main" val="3105605054"/>
              </p:ext>
            </p:extLst>
          </p:nvPr>
        </p:nvGraphicFramePr>
        <p:xfrm>
          <a:off x="904602" y="3017519"/>
          <a:ext cx="10378440" cy="32099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4642099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 name="Freeform: Shape 29">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2" name="Freeform: Shape 31">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FBA29A14-631C-65EE-89AC-8BEDB8FE19CF}"/>
              </a:ext>
            </a:extLst>
          </p:cNvPr>
          <p:cNvSpPr>
            <a:spLocks noGrp="1"/>
          </p:cNvSpPr>
          <p:nvPr>
            <p:ph type="title"/>
          </p:nvPr>
        </p:nvSpPr>
        <p:spPr>
          <a:xfrm>
            <a:off x="621792" y="1161288"/>
            <a:ext cx="3602736" cy="4526280"/>
          </a:xfrm>
        </p:spPr>
        <p:txBody>
          <a:bodyPr>
            <a:normAutofit/>
          </a:bodyPr>
          <a:lstStyle/>
          <a:p>
            <a:r>
              <a:rPr lang="el-GR" sz="3400"/>
              <a:t>Οι Τέσσερις βασικές Αρχές του Προτύπου Ηλεκτρονικής Προσβασιμότητας WCAG 2.1.</a:t>
            </a:r>
          </a:p>
        </p:txBody>
      </p:sp>
      <p:sp>
        <p:nvSpPr>
          <p:cNvPr id="34" name="Rectangle 3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24" name="Θέση περιεχομένου 2">
            <a:extLst>
              <a:ext uri="{FF2B5EF4-FFF2-40B4-BE49-F238E27FC236}">
                <a16:creationId xmlns:a16="http://schemas.microsoft.com/office/drawing/2014/main" id="{CC60179A-6EC2-B6C6-91A8-291F58C552D6}"/>
              </a:ext>
            </a:extLst>
          </p:cNvPr>
          <p:cNvGraphicFramePr>
            <a:graphicFrameLocks noGrp="1"/>
          </p:cNvGraphicFramePr>
          <p:nvPr>
            <p:ph idx="1"/>
            <p:extLst>
              <p:ext uri="{D42A27DB-BD31-4B8C-83A1-F6EECF244321}">
                <p14:modId xmlns:p14="http://schemas.microsoft.com/office/powerpoint/2010/main" val="2581160549"/>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48817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 name="Rectangle 27">
            <a:extLst>
              <a:ext uri="{FF2B5EF4-FFF2-40B4-BE49-F238E27FC236}">
                <a16:creationId xmlns:a16="http://schemas.microsoft.com/office/drawing/2014/main" id="{7517A47C-B2E5-4B79-8061-D74B1311A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30" name="Freeform: Shape 29">
            <a:extLst>
              <a:ext uri="{FF2B5EF4-FFF2-40B4-BE49-F238E27FC236}">
                <a16:creationId xmlns:a16="http://schemas.microsoft.com/office/drawing/2014/main" id="{C505E780-2083-4CB5-A42A-5E0E2908ECC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8889" cy="6858000"/>
          </a:xfrm>
          <a:custGeom>
            <a:avLst/>
            <a:gdLst>
              <a:gd name="connsiteX0" fmla="*/ 0 w 4818889"/>
              <a:gd name="connsiteY0" fmla="*/ 0 h 6858000"/>
              <a:gd name="connsiteX1" fmla="*/ 3605911 w 4818889"/>
              <a:gd name="connsiteY1" fmla="*/ 0 h 6858000"/>
              <a:gd name="connsiteX2" fmla="*/ 3668894 w 4818889"/>
              <a:gd name="connsiteY2" fmla="*/ 69271 h 6858000"/>
              <a:gd name="connsiteX3" fmla="*/ 4818889 w 4818889"/>
              <a:gd name="connsiteY3" fmla="*/ 3429000 h 6858000"/>
              <a:gd name="connsiteX4" fmla="*/ 3668894 w 4818889"/>
              <a:gd name="connsiteY4" fmla="*/ 6788730 h 6858000"/>
              <a:gd name="connsiteX5" fmla="*/ 3605911 w 4818889"/>
              <a:gd name="connsiteY5" fmla="*/ 6858000 h 6858000"/>
              <a:gd name="connsiteX6" fmla="*/ 0 w 481888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8889" h="6858000">
                <a:moveTo>
                  <a:pt x="0" y="0"/>
                </a:moveTo>
                <a:lnTo>
                  <a:pt x="3605911" y="0"/>
                </a:lnTo>
                <a:lnTo>
                  <a:pt x="3668894" y="69271"/>
                </a:lnTo>
                <a:cubicBezTo>
                  <a:pt x="4379420" y="929100"/>
                  <a:pt x="4818889" y="2116944"/>
                  <a:pt x="4818889" y="3429000"/>
                </a:cubicBezTo>
                <a:cubicBezTo>
                  <a:pt x="4818889" y="4741056"/>
                  <a:pt x="4379420" y="5928900"/>
                  <a:pt x="3668894" y="6788730"/>
                </a:cubicBezTo>
                <a:lnTo>
                  <a:pt x="3605911"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32" name="Freeform: Shape 31">
            <a:extLst>
              <a:ext uri="{FF2B5EF4-FFF2-40B4-BE49-F238E27FC236}">
                <a16:creationId xmlns:a16="http://schemas.microsoft.com/office/drawing/2014/main" id="{D2C0AE1C-0118-41AE-8A10-7CDCBF10E9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811477" cy="6858000"/>
          </a:xfrm>
          <a:custGeom>
            <a:avLst/>
            <a:gdLst>
              <a:gd name="connsiteX0" fmla="*/ 0 w 4811477"/>
              <a:gd name="connsiteY0" fmla="*/ 0 h 6858000"/>
              <a:gd name="connsiteX1" fmla="*/ 3598499 w 4811477"/>
              <a:gd name="connsiteY1" fmla="*/ 0 h 6858000"/>
              <a:gd name="connsiteX2" fmla="*/ 3661482 w 4811477"/>
              <a:gd name="connsiteY2" fmla="*/ 69271 h 6858000"/>
              <a:gd name="connsiteX3" fmla="*/ 4811477 w 4811477"/>
              <a:gd name="connsiteY3" fmla="*/ 3429000 h 6858000"/>
              <a:gd name="connsiteX4" fmla="*/ 3661482 w 4811477"/>
              <a:gd name="connsiteY4" fmla="*/ 6788730 h 6858000"/>
              <a:gd name="connsiteX5" fmla="*/ 3598499 w 4811477"/>
              <a:gd name="connsiteY5" fmla="*/ 6858000 h 6858000"/>
              <a:gd name="connsiteX6" fmla="*/ 0 w 4811477"/>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1477" h="6858000">
                <a:moveTo>
                  <a:pt x="0" y="0"/>
                </a:moveTo>
                <a:lnTo>
                  <a:pt x="3598499" y="0"/>
                </a:lnTo>
                <a:lnTo>
                  <a:pt x="3661482" y="69271"/>
                </a:lnTo>
                <a:cubicBezTo>
                  <a:pt x="4372008" y="929100"/>
                  <a:pt x="4811477" y="2116944"/>
                  <a:pt x="4811477" y="3429000"/>
                </a:cubicBezTo>
                <a:cubicBezTo>
                  <a:pt x="4811477" y="4741056"/>
                  <a:pt x="4372008" y="5928900"/>
                  <a:pt x="3661482" y="6788730"/>
                </a:cubicBezTo>
                <a:lnTo>
                  <a:pt x="3598499"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Τίτλος 1">
            <a:extLst>
              <a:ext uri="{FF2B5EF4-FFF2-40B4-BE49-F238E27FC236}">
                <a16:creationId xmlns:a16="http://schemas.microsoft.com/office/drawing/2014/main" id="{DCD5E86D-86AE-3DC6-F400-05D5208617E3}"/>
              </a:ext>
            </a:extLst>
          </p:cNvPr>
          <p:cNvSpPr>
            <a:spLocks noGrp="1"/>
          </p:cNvSpPr>
          <p:nvPr>
            <p:ph type="title"/>
          </p:nvPr>
        </p:nvSpPr>
        <p:spPr>
          <a:xfrm>
            <a:off x="621792" y="1161288"/>
            <a:ext cx="3602736" cy="4526280"/>
          </a:xfrm>
        </p:spPr>
        <p:txBody>
          <a:bodyPr>
            <a:normAutofit/>
          </a:bodyPr>
          <a:lstStyle/>
          <a:p>
            <a:r>
              <a:rPr lang="el-GR" sz="4000"/>
              <a:t>Τα τρία Επίπεδα Συμμόρφωσης μιας Ιστοσελίδας</a:t>
            </a:r>
          </a:p>
        </p:txBody>
      </p:sp>
      <p:sp>
        <p:nvSpPr>
          <p:cNvPr id="34" name="Rectangle 33">
            <a:extLst>
              <a:ext uri="{FF2B5EF4-FFF2-40B4-BE49-F238E27FC236}">
                <a16:creationId xmlns:a16="http://schemas.microsoft.com/office/drawing/2014/main" id="{463EEC44-1BA3-44ED-81FC-A644B04B2A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3081528"/>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graphicFrame>
        <p:nvGraphicFramePr>
          <p:cNvPr id="24" name="Θέση περιεχομένου 2">
            <a:extLst>
              <a:ext uri="{FF2B5EF4-FFF2-40B4-BE49-F238E27FC236}">
                <a16:creationId xmlns:a16="http://schemas.microsoft.com/office/drawing/2014/main" id="{A0F7EFA6-1D24-550B-2DA8-AA3904B9A1D4}"/>
              </a:ext>
            </a:extLst>
          </p:cNvPr>
          <p:cNvGraphicFramePr>
            <a:graphicFrameLocks noGrp="1"/>
          </p:cNvGraphicFramePr>
          <p:nvPr>
            <p:ph idx="1"/>
            <p:extLst>
              <p:ext uri="{D42A27DB-BD31-4B8C-83A1-F6EECF244321}">
                <p14:modId xmlns:p14="http://schemas.microsoft.com/office/powerpoint/2010/main" val="1406549699"/>
              </p:ext>
            </p:extLst>
          </p:nvPr>
        </p:nvGraphicFramePr>
        <p:xfrm>
          <a:off x="5303520" y="676656"/>
          <a:ext cx="6364224" cy="5513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2289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9" name="Rectangle 58">
            <a:extLst>
              <a:ext uri="{FF2B5EF4-FFF2-40B4-BE49-F238E27FC236}">
                <a16:creationId xmlns:a16="http://schemas.microsoft.com/office/drawing/2014/main" id="{28D31E1B-0407-4223-9642-0B642CBF57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1" name="Group 60">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062849"/>
            <a:ext cx="731521" cy="673460"/>
            <a:chOff x="3940602" y="308034"/>
            <a:chExt cx="2116791" cy="3428999"/>
          </a:xfrm>
          <a:solidFill>
            <a:schemeClr val="accent4"/>
          </a:solidFill>
        </p:grpSpPr>
        <p:sp>
          <p:nvSpPr>
            <p:cNvPr id="62" name="Rectangle 61">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63">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656150"/>
            <a:ext cx="5672667" cy="14315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Τίτλος 1">
            <a:extLst>
              <a:ext uri="{FF2B5EF4-FFF2-40B4-BE49-F238E27FC236}">
                <a16:creationId xmlns:a16="http://schemas.microsoft.com/office/drawing/2014/main" id="{218267D9-AB65-5EEC-25D4-06BE9490BFC1}"/>
              </a:ext>
            </a:extLst>
          </p:cNvPr>
          <p:cNvSpPr>
            <a:spLocks noGrp="1"/>
          </p:cNvSpPr>
          <p:nvPr>
            <p:ph type="title"/>
          </p:nvPr>
        </p:nvSpPr>
        <p:spPr>
          <a:xfrm>
            <a:off x="1043631" y="873940"/>
            <a:ext cx="5052369" cy="1035781"/>
          </a:xfrm>
        </p:spPr>
        <p:txBody>
          <a:bodyPr anchor="ctr">
            <a:normAutofit/>
          </a:bodyPr>
          <a:lstStyle/>
          <a:p>
            <a:r>
              <a:rPr lang="el-GR" sz="3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ΤΟ ΕΡΓΑΛΕΙΟ </a:t>
            </a:r>
            <a:r>
              <a:rPr lang="en-US" sz="3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WAVE</a:t>
            </a:r>
            <a:endParaRPr lang="el-GR" sz="3600">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endParaRPr>
          </a:p>
        </p:txBody>
      </p:sp>
      <p:sp>
        <p:nvSpPr>
          <p:cNvPr id="3" name="Θέση περιεχομένου 2">
            <a:extLst>
              <a:ext uri="{FF2B5EF4-FFF2-40B4-BE49-F238E27FC236}">
                <a16:creationId xmlns:a16="http://schemas.microsoft.com/office/drawing/2014/main" id="{DAA13A2F-B608-2E86-50A2-FE7A45C57C55}"/>
              </a:ext>
            </a:extLst>
          </p:cNvPr>
          <p:cNvSpPr>
            <a:spLocks noGrp="1"/>
          </p:cNvSpPr>
          <p:nvPr>
            <p:ph idx="1"/>
          </p:nvPr>
        </p:nvSpPr>
        <p:spPr>
          <a:xfrm>
            <a:off x="1045029" y="2524721"/>
            <a:ext cx="4991629" cy="3677123"/>
          </a:xfrm>
        </p:spPr>
        <p:txBody>
          <a:bodyPr anchor="ctr">
            <a:normAutofit/>
          </a:bodyPr>
          <a:lstStyle/>
          <a:p>
            <a:pPr marL="0" indent="0">
              <a:buNone/>
            </a:pPr>
            <a:r>
              <a:rPr lang="el-GR" sz="1800" dirty="0">
                <a:latin typeface="Times New Roman" panose="02020603050405020304" pitchFamily="18" charset="0"/>
                <a:cs typeface="Times New Roman" panose="02020603050405020304" pitchFamily="18" charset="0"/>
              </a:rPr>
              <a:t>Το εργαλείο Web </a:t>
            </a:r>
            <a:r>
              <a:rPr lang="el-GR" sz="1800" dirty="0" err="1">
                <a:latin typeface="Times New Roman" panose="02020603050405020304" pitchFamily="18" charset="0"/>
                <a:cs typeface="Times New Roman" panose="02020603050405020304" pitchFamily="18" charset="0"/>
              </a:rPr>
              <a:t>Accessibility</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Evaluation</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Tool</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Wave</a:t>
            </a:r>
            <a:r>
              <a:rPr lang="el-GR" sz="1800" dirty="0">
                <a:latin typeface="Times New Roman" panose="02020603050405020304" pitchFamily="18" charset="0"/>
                <a:cs typeface="Times New Roman" panose="02020603050405020304" pitchFamily="18" charset="0"/>
              </a:rPr>
              <a:t>) είναι ένα εργαλείο αξιολόγησης ιστοσελίδων. Αναπτύχθηκε και διατίθεται για δωρεάν, ελεύθερη χρήση ως κοινωνική υπηρεσία από τον οργανισμό </a:t>
            </a:r>
            <a:r>
              <a:rPr lang="el-GR" sz="1800" dirty="0" err="1">
                <a:latin typeface="Times New Roman" panose="02020603050405020304" pitchFamily="18" charset="0"/>
                <a:cs typeface="Times New Roman" panose="02020603050405020304" pitchFamily="18" charset="0"/>
              </a:rPr>
              <a:t>WebAIM</a:t>
            </a:r>
            <a:r>
              <a:rPr lang="el-GR" sz="1800" dirty="0">
                <a:latin typeface="Times New Roman" panose="02020603050405020304" pitchFamily="18" charset="0"/>
                <a:cs typeface="Times New Roman" panose="02020603050405020304" pitchFamily="18" charset="0"/>
              </a:rPr>
              <a:t> (Web </a:t>
            </a:r>
            <a:r>
              <a:rPr lang="el-GR" sz="1800" dirty="0" err="1">
                <a:latin typeface="Times New Roman" panose="02020603050405020304" pitchFamily="18" charset="0"/>
                <a:cs typeface="Times New Roman" panose="02020603050405020304" pitchFamily="18" charset="0"/>
              </a:rPr>
              <a:t>Accessibility</a:t>
            </a:r>
            <a:r>
              <a:rPr lang="el-GR" sz="1800" dirty="0">
                <a:latin typeface="Times New Roman" panose="02020603050405020304" pitchFamily="18" charset="0"/>
                <a:cs typeface="Times New Roman" panose="02020603050405020304" pitchFamily="18" charset="0"/>
              </a:rPr>
              <a:t> in </a:t>
            </a:r>
            <a:r>
              <a:rPr lang="el-GR" sz="1800" dirty="0" err="1">
                <a:latin typeface="Times New Roman" panose="02020603050405020304" pitchFamily="18" charset="0"/>
                <a:cs typeface="Times New Roman" panose="02020603050405020304" pitchFamily="18" charset="0"/>
              </a:rPr>
              <a:t>Mind</a:t>
            </a:r>
            <a:r>
              <a:rPr lang="el-GR" sz="1800" dirty="0">
                <a:latin typeface="Times New Roman" panose="02020603050405020304" pitchFamily="18" charset="0"/>
                <a:cs typeface="Times New Roman" panose="02020603050405020304" pitchFamily="18" charset="0"/>
              </a:rPr>
              <a:t>) του Πολιτειακού Πανεπιστημίου της Γιούτα. </a:t>
            </a:r>
          </a:p>
          <a:p>
            <a:pPr marL="0" indent="0">
              <a:buNone/>
            </a:pPr>
            <a:r>
              <a:rPr lang="el-GR" sz="1800" dirty="0">
                <a:latin typeface="Times New Roman" panose="02020603050405020304" pitchFamily="18" charset="0"/>
                <a:cs typeface="Times New Roman" panose="02020603050405020304" pitchFamily="18" charset="0"/>
              </a:rPr>
              <a:t>Δημιουργήθηκε το 2001 και έκτοτε έχει χρησιμοποιηθεί για την αξιολόγηση της προσβασιμότητας εκατομμυρίων ιστοσελίδων (</a:t>
            </a:r>
            <a:r>
              <a:rPr lang="el-GR" sz="1800" dirty="0" err="1">
                <a:latin typeface="Times New Roman" panose="02020603050405020304" pitchFamily="18" charset="0"/>
                <a:cs typeface="Times New Roman" panose="02020603050405020304" pitchFamily="18" charset="0"/>
              </a:rPr>
              <a:t>WebAIM</a:t>
            </a:r>
            <a:r>
              <a:rPr lang="el-GR" sz="1800" dirty="0">
                <a:latin typeface="Times New Roman" panose="02020603050405020304" pitchFamily="18" charset="0"/>
                <a:cs typeface="Times New Roman" panose="02020603050405020304" pitchFamily="18" charset="0"/>
              </a:rPr>
              <a:t> - </a:t>
            </a:r>
            <a:r>
              <a:rPr lang="el-GR" sz="1800" dirty="0" err="1">
                <a:latin typeface="Times New Roman" panose="02020603050405020304" pitchFamily="18" charset="0"/>
                <a:cs typeface="Times New Roman" panose="02020603050405020304" pitchFamily="18" charset="0"/>
              </a:rPr>
              <a:t>Utah</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State</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University</a:t>
            </a:r>
            <a:r>
              <a:rPr lang="el-GR" sz="1800" dirty="0">
                <a:latin typeface="Times New Roman" panose="02020603050405020304" pitchFamily="18" charset="0"/>
                <a:cs typeface="Times New Roman" panose="02020603050405020304" pitchFamily="18" charset="0"/>
              </a:rPr>
              <a:t>, 2024) (</a:t>
            </a:r>
            <a:r>
              <a:rPr lang="el-GR" sz="1800" dirty="0" err="1">
                <a:latin typeface="Times New Roman" panose="02020603050405020304" pitchFamily="18" charset="0"/>
                <a:cs typeface="Times New Roman" panose="02020603050405020304" pitchFamily="18" charset="0"/>
              </a:rPr>
              <a:t>Curate</a:t>
            </a:r>
            <a:r>
              <a:rPr lang="el-GR" sz="1800" dirty="0">
                <a:latin typeface="Times New Roman" panose="02020603050405020304" pitchFamily="18" charset="0"/>
                <a:cs typeface="Times New Roman" panose="02020603050405020304" pitchFamily="18" charset="0"/>
              </a:rPr>
              <a:t> </a:t>
            </a:r>
            <a:r>
              <a:rPr lang="el-GR" sz="1800" dirty="0" err="1">
                <a:latin typeface="Times New Roman" panose="02020603050405020304" pitchFamily="18" charset="0"/>
                <a:cs typeface="Times New Roman" panose="02020603050405020304" pitchFamily="18" charset="0"/>
              </a:rPr>
              <a:t>Partners</a:t>
            </a:r>
            <a:r>
              <a:rPr lang="el-GR" sz="1800" dirty="0">
                <a:latin typeface="Times New Roman" panose="02020603050405020304" pitchFamily="18" charset="0"/>
                <a:cs typeface="Times New Roman" panose="02020603050405020304" pitchFamily="18" charset="0"/>
              </a:rPr>
              <a:t>, 2024). </a:t>
            </a:r>
          </a:p>
        </p:txBody>
      </p:sp>
      <p:sp>
        <p:nvSpPr>
          <p:cNvPr id="68" name="Rectangle 67">
            <a:extLst>
              <a:ext uri="{FF2B5EF4-FFF2-40B4-BE49-F238E27FC236}">
                <a16:creationId xmlns:a16="http://schemas.microsoft.com/office/drawing/2014/main" id="{70E96339-907C-46C3-99AC-31179B6F0E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16299" y="608401"/>
            <a:ext cx="4637502" cy="5593443"/>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Εικόνα 6" descr="Εικόνα που περιέχει κείμενο, γραμματοσειρά, στιγμιότυπο οθόνης, λογότυπο&#10;&#10;Περιγραφή που δημιουργήθηκε αυτόματα">
            <a:extLst>
              <a:ext uri="{FF2B5EF4-FFF2-40B4-BE49-F238E27FC236}">
                <a16:creationId xmlns:a16="http://schemas.microsoft.com/office/drawing/2014/main" id="{FCC19AB7-9B61-F2B8-8093-C766E2737A2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0493" y="1981004"/>
            <a:ext cx="4223252" cy="2956275"/>
          </a:xfrm>
          <a:prstGeom prst="rect">
            <a:avLst/>
          </a:prstGeom>
        </p:spPr>
      </p:pic>
      <p:cxnSp>
        <p:nvCxnSpPr>
          <p:cNvPr id="70" name="Straight Connector 69">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92240"/>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7F60AC4E-1C42-B1E8-D01A-F29690C24DB9}"/>
              </a:ext>
            </a:extLst>
          </p:cNvPr>
          <p:cNvSpPr txBox="1"/>
          <p:nvPr/>
        </p:nvSpPr>
        <p:spPr>
          <a:xfrm>
            <a:off x="7290591" y="5696377"/>
            <a:ext cx="3503056" cy="307777"/>
          </a:xfrm>
          <a:prstGeom prst="rect">
            <a:avLst/>
          </a:prstGeom>
          <a:noFill/>
        </p:spPr>
        <p:txBody>
          <a:bodyPr wrap="square" rtlCol="0">
            <a:spAutoFit/>
          </a:bodyPr>
          <a:lstStyle/>
          <a:p>
            <a:pPr algn="just">
              <a:spcAft>
                <a:spcPts val="600"/>
              </a:spcAft>
            </a:pPr>
            <a:r>
              <a:rPr lang="el-GR" sz="140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Εικόνα </a:t>
            </a:r>
            <a:r>
              <a:rPr lang="el-GR" sz="1400"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1</a:t>
            </a:r>
            <a:r>
              <a:rPr lang="el-GR" sz="140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 Το λογότυπο του εργαλείου </a:t>
            </a:r>
            <a:r>
              <a:rPr lang="en-US" sz="1400" i="1" dirty="0">
                <a:solidFill>
                  <a:srgbClr val="44546A"/>
                </a:solidFill>
                <a:latin typeface="Times New Roman" panose="02020603050405020304" pitchFamily="18" charset="0"/>
                <a:ea typeface="Calibri" panose="020F0502020204030204" pitchFamily="34" charset="0"/>
                <a:cs typeface="Times New Roman" panose="02020603050405020304" pitchFamily="18" charset="0"/>
              </a:rPr>
              <a:t>WAVE</a:t>
            </a:r>
            <a:r>
              <a:rPr lang="el-GR" sz="1400" i="1" dirty="0">
                <a:solidFill>
                  <a:srgbClr val="44546A"/>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l-GR" sz="1400" i="1">
              <a:solidFill>
                <a:srgbClr val="44546A"/>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40137078"/>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TM10001114[[fn=Συλλογη]]</Template>
  <TotalTime>3200</TotalTime>
  <Words>2187</Words>
  <Application>Microsoft Office PowerPoint</Application>
  <PresentationFormat>Ευρεία οθόνη</PresentationFormat>
  <Paragraphs>92</Paragraphs>
  <Slides>22</Slides>
  <Notes>0</Notes>
  <HiddenSlides>0</HiddenSlides>
  <MMClips>0</MMClips>
  <ScaleCrop>false</ScaleCrop>
  <HeadingPairs>
    <vt:vector size="6" baseType="variant">
      <vt:variant>
        <vt:lpstr>Γραμματοσειρές που χρησιμοποιούνται</vt:lpstr>
      </vt:variant>
      <vt:variant>
        <vt:i4>5</vt:i4>
      </vt:variant>
      <vt:variant>
        <vt:lpstr>Θέμα</vt:lpstr>
      </vt:variant>
      <vt:variant>
        <vt:i4>1</vt:i4>
      </vt:variant>
      <vt:variant>
        <vt:lpstr>Τίτλοι διαφανειών</vt:lpstr>
      </vt:variant>
      <vt:variant>
        <vt:i4>22</vt:i4>
      </vt:variant>
    </vt:vector>
  </HeadingPairs>
  <TitlesOfParts>
    <vt:vector size="28" baseType="lpstr">
      <vt:lpstr>Aptos</vt:lpstr>
      <vt:lpstr>Arial</vt:lpstr>
      <vt:lpstr>Calibri</vt:lpstr>
      <vt:lpstr>Calibri Light</vt:lpstr>
      <vt:lpstr>Times New Roman</vt:lpstr>
      <vt:lpstr>Θέμα του Office</vt:lpstr>
      <vt:lpstr>Παρουσίαση του PowerPoint</vt:lpstr>
      <vt:lpstr> Ο ΣΤΟΧΟΣ ΤΗΣ ΕΡΕΥΝΑΣ </vt:lpstr>
      <vt:lpstr>ΤΙ ΕΊΝΑΙ ΙΣΤΟ-ΠΡΟΣΒΑΣΙΜΟΤΗΤΑ</vt:lpstr>
      <vt:lpstr>Βοηθητικές Τεχνολογίες για ηλικιωμένους και χρήστες με αναπηρίες</vt:lpstr>
      <vt:lpstr>Οι κυριότερες Βοηθητικές Τεχνολογίες </vt:lpstr>
      <vt:lpstr>Πρότυπο Ηλεκτρονικής Προσβασιμότητας - WCAG 2.1</vt:lpstr>
      <vt:lpstr>Οι Τέσσερις βασικές Αρχές του Προτύπου Ηλεκτρονικής Προσβασιμότητας WCAG 2.1.</vt:lpstr>
      <vt:lpstr>Τα τρία Επίπεδα Συμμόρφωσης μιας Ιστοσελίδας</vt:lpstr>
      <vt:lpstr>ΤΟ ΕΡΓΑΛΕΙΟ WAVE</vt:lpstr>
      <vt:lpstr>Real.gr – Real FM 97.8</vt:lpstr>
      <vt:lpstr>SkaiRadio.gr – ΣΚΑΪ 100.3</vt:lpstr>
      <vt:lpstr>Parapolitika.gr – Παραπολιτικά FM 90.1</vt:lpstr>
      <vt:lpstr>Cosmoradio.gr – Cosmoradio 95.1</vt:lpstr>
      <vt:lpstr>PlusRadio.gr – Plus Radio 102.6</vt:lpstr>
      <vt:lpstr>ΣΥΜΠΕΡΑΣΜΑΤΑ</vt:lpstr>
      <vt:lpstr>ΠΡΟΒΛΗΜΑΤΑ ΚΑΙ ΠΡΟΚΛΗΣΕΙΣ</vt:lpstr>
      <vt:lpstr>ΜΕΛΛΟΝΤΙΚΕΣ ΕΠΕΚΤΑΣΕΙΣ</vt:lpstr>
      <vt:lpstr>ΜΕΛΛΟΝΤΙΚΕΣ ΕΠΕΚΤΑΣΕΙΣ</vt:lpstr>
      <vt:lpstr>ΒΙΒΛΙΟΓΡΑΦΙΑ</vt:lpstr>
      <vt:lpstr>ΒΙΒΛΙΟΓΡΑΦΙΑ</vt:lpstr>
      <vt:lpstr>ΒΙΒΛΙΟΓΡΑΦΙΑ</vt:lpstr>
      <vt:lpstr>ΒΙΒΛΙΟΓΡΑΦΙΑ</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ΜΕΘΟΔΟΛΟΓΙΑ</dc:title>
  <dc:creator>ΔΗΜΗΤΡΗΣ ΑΔΑΜΙΔΗΣ</dc:creator>
  <cp:lastModifiedBy>MARIA XENIA EKTAIT</cp:lastModifiedBy>
  <cp:revision>239</cp:revision>
  <dcterms:created xsi:type="dcterms:W3CDTF">2022-01-16T19:45:43Z</dcterms:created>
  <dcterms:modified xsi:type="dcterms:W3CDTF">2024-11-13T13:24:34Z</dcterms:modified>
</cp:coreProperties>
</file>