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378" r:id="rId3"/>
    <p:sldId id="382" r:id="rId4"/>
    <p:sldId id="379" r:id="rId5"/>
    <p:sldId id="380" r:id="rId6"/>
    <p:sldId id="381" r:id="rId7"/>
    <p:sldId id="376" r:id="rId8"/>
    <p:sldId id="353" r:id="rId9"/>
    <p:sldId id="281" r:id="rId10"/>
    <p:sldId id="341" r:id="rId11"/>
    <p:sldId id="342" r:id="rId12"/>
    <p:sldId id="362" r:id="rId13"/>
    <p:sldId id="383" r:id="rId14"/>
    <p:sldId id="384" r:id="rId15"/>
    <p:sldId id="363" r:id="rId16"/>
    <p:sldId id="364" r:id="rId17"/>
    <p:sldId id="385" r:id="rId18"/>
    <p:sldId id="366" r:id="rId19"/>
    <p:sldId id="367" r:id="rId20"/>
    <p:sldId id="368" r:id="rId21"/>
    <p:sldId id="285" r:id="rId2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33CC"/>
    <a:srgbClr val="FFD9F8"/>
    <a:srgbClr val="9FFFCA"/>
    <a:srgbClr val="FFFF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24" autoAdjust="0"/>
  </p:normalViewPr>
  <p:slideViewPr>
    <p:cSldViewPr>
      <p:cViewPr varScale="1">
        <p:scale>
          <a:sx n="101" d="100"/>
          <a:sy n="101" d="100"/>
        </p:scale>
        <p:origin x="183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B9BF0-8733-4DFD-B089-4977D8657342}" type="datetimeFigureOut">
              <a:rPr lang="el-GR" smtClean="0"/>
              <a:t>11/4/2024</a:t>
            </a:fld>
            <a:endParaRPr lang="el-GR"/>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D02D1F-14F6-4A48-83F0-2AACF2F1CE41}" type="slidenum">
              <a:rPr lang="el-GR" smtClean="0"/>
              <a:t>‹#›</a:t>
            </a:fld>
            <a:endParaRPr lang="el-GR"/>
          </a:p>
        </p:txBody>
      </p:sp>
    </p:spTree>
    <p:extLst>
      <p:ext uri="{BB962C8B-B14F-4D97-AF65-F5344CB8AC3E}">
        <p14:creationId xmlns:p14="http://schemas.microsoft.com/office/powerpoint/2010/main" val="353397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077FDDEE-68D9-4187-9C63-25208F579EAF}" type="datetimeFigureOut">
              <a:rPr lang="el-GR" smtClean="0"/>
              <a:pPr/>
              <a:t>11/4/2024</a:t>
            </a:fld>
            <a:endParaRPr lang="el-GR" dirty="0"/>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dirty="0"/>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077FDDEE-68D9-4187-9C63-25208F579EAF}" type="datetimeFigureOut">
              <a:rPr lang="el-GR" smtClean="0"/>
              <a:pPr/>
              <a:t>11/4/2024</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p:txBody>
          <a:bodyPr/>
          <a:lstStyle/>
          <a:p>
            <a:fld id="{077FDDEE-68D9-4187-9C63-25208F579EAF}" type="datetimeFigureOut">
              <a:rPr lang="el-GR" smtClean="0"/>
              <a:pPr/>
              <a:t>11/4/2024</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077FDDEE-68D9-4187-9C63-25208F579EAF}" type="datetimeFigureOut">
              <a:rPr lang="el-GR" smtClean="0"/>
              <a:pPr/>
              <a:t>11/4/2024</a:t>
            </a:fld>
            <a:endParaRPr lang="el-GR" dirty="0"/>
          </a:p>
        </p:txBody>
      </p:sp>
      <p:sp>
        <p:nvSpPr>
          <p:cNvPr id="5" name="4 - Θέση υποσέλιδου"/>
          <p:cNvSpPr>
            <a:spLocks noGrp="1"/>
          </p:cNvSpPr>
          <p:nvPr>
            <p:ph type="ftr" sz="quarter" idx="11"/>
          </p:nvPr>
        </p:nvSpPr>
        <p:spPr>
          <a:xfrm>
            <a:off x="457200" y="6480969"/>
            <a:ext cx="4260056" cy="300831"/>
          </a:xfrm>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 Θέση ημερομηνίας"/>
          <p:cNvSpPr>
            <a:spLocks noGrp="1"/>
          </p:cNvSpPr>
          <p:nvPr>
            <p:ph type="dt" sz="half" idx="10"/>
          </p:nvPr>
        </p:nvSpPr>
        <p:spPr>
          <a:xfrm>
            <a:off x="6955632" y="6477000"/>
            <a:ext cx="2133600" cy="304800"/>
          </a:xfrm>
        </p:spPr>
        <p:txBody>
          <a:bodyPr/>
          <a:lstStyle/>
          <a:p>
            <a:fld id="{077FDDEE-68D9-4187-9C63-25208F579EAF}" type="datetimeFigureOut">
              <a:rPr lang="el-GR" smtClean="0"/>
              <a:pPr/>
              <a:t>11/4/2024</a:t>
            </a:fld>
            <a:endParaRPr lang="el-GR" dirty="0"/>
          </a:p>
        </p:txBody>
      </p:sp>
      <p:sp>
        <p:nvSpPr>
          <p:cNvPr id="5" name="4 - Θέση υποσέλιδου"/>
          <p:cNvSpPr>
            <a:spLocks noGrp="1"/>
          </p:cNvSpPr>
          <p:nvPr>
            <p:ph type="ftr" sz="quarter" idx="11"/>
          </p:nvPr>
        </p:nvSpPr>
        <p:spPr>
          <a:xfrm>
            <a:off x="2619376" y="6480969"/>
            <a:ext cx="4260056" cy="300831"/>
          </a:xfrm>
        </p:spPr>
        <p:txBody>
          <a:bodyPr/>
          <a:lstStyle/>
          <a:p>
            <a:endParaRPr lang="el-GR" dirty="0"/>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FBE89DDE-984C-4F6B-959E-A3546E94786E}" type="slidenum">
              <a:rPr lang="el-GR" smtClean="0"/>
              <a:pPr/>
              <a:t>‹#›</a:t>
            </a:fld>
            <a:endParaRPr lang="el-GR" dirty="0"/>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a:t>Kλικ για επεξεργασία των στυλ του υποδείγματος</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077FDDEE-68D9-4187-9C63-25208F579EAF}" type="datetimeFigureOut">
              <a:rPr lang="el-GR" smtClean="0"/>
              <a:pPr/>
              <a:t>11/4/2024</a:t>
            </a:fld>
            <a:endParaRPr lang="el-GR" dirty="0"/>
          </a:p>
        </p:txBody>
      </p:sp>
      <p:sp>
        <p:nvSpPr>
          <p:cNvPr id="6" name="5 - Θέση υποσέλιδου"/>
          <p:cNvSpPr>
            <a:spLocks noGrp="1"/>
          </p:cNvSpPr>
          <p:nvPr>
            <p:ph type="ftr" sz="quarter" idx="11"/>
          </p:nvPr>
        </p:nvSpPr>
        <p:spPr>
          <a:xfrm>
            <a:off x="457200" y="6480969"/>
            <a:ext cx="4260056" cy="301752"/>
          </a:xfrm>
        </p:spPr>
        <p:txBody>
          <a:bodyPr/>
          <a:lstStyle/>
          <a:p>
            <a:endParaRPr lang="el-GR" dirty="0"/>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077FDDEE-68D9-4187-9C63-25208F579EAF}" type="datetimeFigureOut">
              <a:rPr lang="el-GR" smtClean="0"/>
              <a:pPr/>
              <a:t>11/4/2024</a:t>
            </a:fld>
            <a:endParaRPr lang="el-GR" dirty="0"/>
          </a:p>
        </p:txBody>
      </p:sp>
      <p:sp>
        <p:nvSpPr>
          <p:cNvPr id="8" name="7 - Θέση υποσέλιδου"/>
          <p:cNvSpPr>
            <a:spLocks noGrp="1"/>
          </p:cNvSpPr>
          <p:nvPr>
            <p:ph type="ftr" sz="quarter" idx="11"/>
          </p:nvPr>
        </p:nvSpPr>
        <p:spPr>
          <a:xfrm>
            <a:off x="457200" y="6480969"/>
            <a:ext cx="4261104" cy="301752"/>
          </a:xfrm>
        </p:spPr>
        <p:txBody>
          <a:bodyPr/>
          <a:lstStyle/>
          <a:p>
            <a:endParaRPr lang="el-GR" dirty="0"/>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077FDDEE-68D9-4187-9C63-25208F579EAF}" type="datetimeFigureOut">
              <a:rPr lang="el-GR" smtClean="0"/>
              <a:pPr/>
              <a:t>11/4/2024</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077FDDEE-68D9-4187-9C63-25208F579EAF}" type="datetimeFigureOut">
              <a:rPr lang="el-GR" smtClean="0"/>
              <a:pPr/>
              <a:t>11/4/2024</a:t>
            </a:fld>
            <a:endParaRPr lang="el-GR" dirty="0"/>
          </a:p>
        </p:txBody>
      </p:sp>
      <p:sp>
        <p:nvSpPr>
          <p:cNvPr id="3" name="2 - Θέση υποσέλιδου"/>
          <p:cNvSpPr>
            <a:spLocks noGrp="1"/>
          </p:cNvSpPr>
          <p:nvPr>
            <p:ph type="ftr" sz="quarter" idx="11"/>
          </p:nvPr>
        </p:nvSpPr>
        <p:spPr>
          <a:xfrm>
            <a:off x="457200" y="6481890"/>
            <a:ext cx="4260056" cy="300831"/>
          </a:xfrm>
        </p:spPr>
        <p:txBody>
          <a:bodyPr/>
          <a:lstStyle/>
          <a:p>
            <a:endParaRPr lang="el-GR" dirty="0"/>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a:t>Kλικ για επεξεργασία των στυλ του υποδείγματος</a:t>
            </a:r>
          </a:p>
          <a:p>
            <a:pPr lvl="1" eaLnBrk="1" latinLnBrk="0" hangingPunct="1"/>
            <a:r>
              <a:rPr lang="el-GR"/>
              <a:t>Δεύτερου επιπέδου</a:t>
            </a:r>
          </a:p>
          <a:p>
            <a:pPr lvl="2" eaLnBrk="1" latinLnBrk="0" hangingPunct="1"/>
            <a:r>
              <a:rPr lang="el-GR"/>
              <a:t>Τρίτου επιπέδου</a:t>
            </a:r>
          </a:p>
          <a:p>
            <a:pPr lvl="3" eaLnBrk="1" latinLnBrk="0" hangingPunct="1"/>
            <a:r>
              <a:rPr lang="el-GR"/>
              <a:t>Τέταρτου επιπέδου</a:t>
            </a:r>
          </a:p>
          <a:p>
            <a:pPr lvl="4" eaLnBrk="1" latinLnBrk="0" hangingPunct="1"/>
            <a:r>
              <a:rPr lang="el-GR"/>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077FDDEE-68D9-4187-9C63-25208F579EAF}" type="datetimeFigureOut">
              <a:rPr lang="el-GR" smtClean="0"/>
              <a:pPr/>
              <a:t>11/4/2024</a:t>
            </a:fld>
            <a:endParaRPr lang="el-GR" dirty="0"/>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dirty="0"/>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dirty="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077FDDEE-68D9-4187-9C63-25208F579EAF}" type="datetimeFigureOut">
              <a:rPr lang="el-GR" smtClean="0"/>
              <a:pPr/>
              <a:t>11/4/2024</a:t>
            </a:fld>
            <a:endParaRPr lang="el-GR" dirty="0"/>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dirty="0"/>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FBE89DDE-984C-4F6B-959E-A3546E94786E}" type="slidenum">
              <a:rPr lang="el-GR" smtClean="0"/>
              <a:pPr/>
              <a:t>‹#›</a:t>
            </a:fld>
            <a:endParaRPr lang="el-GR"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shade val="48000"/>
                <a:satMod val="230000"/>
              </a:schemeClr>
            </a:gs>
            <a:gs pos="60000">
              <a:schemeClr val="bg1">
                <a:shade val="92000"/>
                <a:satMod val="230000"/>
              </a:schemeClr>
            </a:gs>
            <a:gs pos="100000">
              <a:schemeClr val="bg1">
                <a:tint val="85000"/>
                <a:satMod val="400000"/>
              </a:schemeClr>
            </a:gs>
          </a:gsLst>
          <a:lin ang="5400000" scaled="0"/>
          <a:tileRect/>
        </a:gradFill>
        <a:effectLst/>
      </p:bgPr>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a:t>Kλικ για επεξεργασία των στυλ του υποδείγματος</a:t>
            </a:r>
          </a:p>
          <a:p>
            <a:pPr lvl="1" eaLnBrk="1" latinLnBrk="0" hangingPunct="1"/>
            <a:r>
              <a:rPr kumimoji="0" lang="el-GR"/>
              <a:t>Δεύτερου επιπέδου</a:t>
            </a:r>
          </a:p>
          <a:p>
            <a:pPr lvl="2" eaLnBrk="1" latinLnBrk="0" hangingPunct="1"/>
            <a:r>
              <a:rPr kumimoji="0" lang="el-GR"/>
              <a:t>Τρίτου επιπέδου</a:t>
            </a:r>
          </a:p>
          <a:p>
            <a:pPr lvl="3" eaLnBrk="1" latinLnBrk="0" hangingPunct="1"/>
            <a:r>
              <a:rPr kumimoji="0" lang="el-GR"/>
              <a:t>Τέταρτου επιπέδου</a:t>
            </a:r>
          </a:p>
          <a:p>
            <a:pPr lvl="4" eaLnBrk="1" latinLnBrk="0" hangingPunct="1"/>
            <a:r>
              <a:rPr kumimoji="0" lang="el-GR"/>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77FDDEE-68D9-4187-9C63-25208F579EAF}" type="datetimeFigureOut">
              <a:rPr lang="el-GR" smtClean="0"/>
              <a:pPr/>
              <a:t>11/4/2024</a:t>
            </a:fld>
            <a:endParaRPr lang="el-GR" dirty="0"/>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dirty="0"/>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BE89DDE-984C-4F6B-959E-A3546E94786E}"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Εικόνα 1" descr="uowm-logo-big">
            <a:extLst>
              <a:ext uri="{FF2B5EF4-FFF2-40B4-BE49-F238E27FC236}">
                <a16:creationId xmlns:a16="http://schemas.microsoft.com/office/drawing/2014/main" id="{3721F2A0-1F3F-CC7C-47C0-A1FF78B58E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23" y="100437"/>
            <a:ext cx="928491" cy="95229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a:extLst>
              <a:ext uri="{FF2B5EF4-FFF2-40B4-BE49-F238E27FC236}">
                <a16:creationId xmlns:a16="http://schemas.microsoft.com/office/drawing/2014/main" id="{4977BFC9-1DB5-B39D-33F8-880C50474067}"/>
              </a:ext>
            </a:extLst>
          </p:cNvPr>
          <p:cNvSpPr/>
          <p:nvPr/>
        </p:nvSpPr>
        <p:spPr>
          <a:xfrm>
            <a:off x="1092414" y="82855"/>
            <a:ext cx="4780973" cy="1011543"/>
          </a:xfrm>
          <a:prstGeom prst="rect">
            <a:avLst/>
          </a:prstGeom>
        </p:spPr>
        <p:txBody>
          <a:bodyPr wrap="square">
            <a:spAutoFit/>
          </a:bodyPr>
          <a:lstStyle/>
          <a:p>
            <a:pPr lvl="0" eaLnBrk="0" fontAlgn="base" hangingPunct="0">
              <a:spcBef>
                <a:spcPct val="0"/>
              </a:spcBef>
              <a:spcAft>
                <a:spcPts val="300"/>
              </a:spcAft>
              <a:buClrTx/>
              <a:tabLst>
                <a:tab pos="2743200" algn="ctr"/>
                <a:tab pos="5486400" algn="r"/>
              </a:tabLst>
            </a:pPr>
            <a:r>
              <a:rPr lang="el-GR" altLang="en-US" b="1" dirty="0">
                <a:solidFill>
                  <a:srgbClr val="FFC000"/>
                </a:solidFill>
                <a:effectLst>
                  <a:outerShdw blurRad="38100" dist="38100" dir="2700000" algn="tl">
                    <a:srgbClr val="000000">
                      <a:alpha val="43137"/>
                    </a:srgbClr>
                  </a:outerShdw>
                </a:effectLst>
                <a:latin typeface="+mn-lt"/>
                <a:ea typeface="Times New Roman" panose="02020603050405020304" pitchFamily="18" charset="0"/>
                <a:cs typeface="Calibri" panose="020F0502020204030204" pitchFamily="34" charset="0"/>
              </a:rPr>
              <a:t>Πανεπιστήμιο Δυτικής Μακεδονίας</a:t>
            </a:r>
            <a:endParaRPr lang="en-US" altLang="en-US" dirty="0">
              <a:solidFill>
                <a:srgbClr val="FFC000"/>
              </a:solidFill>
              <a:effectLst>
                <a:outerShdw blurRad="38100" dist="38100" dir="2700000" algn="tl">
                  <a:srgbClr val="000000">
                    <a:alpha val="43137"/>
                  </a:srgbClr>
                </a:outerShdw>
              </a:effectLst>
              <a:latin typeface="+mn-lt"/>
              <a:cs typeface="Calibri" panose="020F0502020204030204" pitchFamily="34" charset="0"/>
            </a:endParaRPr>
          </a:p>
          <a:p>
            <a:pPr lvl="0" eaLnBrk="0" fontAlgn="base" hangingPunct="0">
              <a:spcBef>
                <a:spcPct val="0"/>
              </a:spcBef>
              <a:spcAft>
                <a:spcPts val="300"/>
              </a:spcAft>
              <a:buClrTx/>
              <a:tabLst>
                <a:tab pos="2743200" algn="ctr"/>
                <a:tab pos="5486400" algn="r"/>
              </a:tabLst>
            </a:pPr>
            <a:r>
              <a:rPr lang="el-GR" altLang="en-US" b="1" dirty="0">
                <a:solidFill>
                  <a:srgbClr val="FFC000"/>
                </a:solidFill>
                <a:effectLst>
                  <a:outerShdw blurRad="38100" dist="38100" dir="2700000" algn="tl">
                    <a:srgbClr val="000000">
                      <a:alpha val="43137"/>
                    </a:srgbClr>
                  </a:outerShdw>
                </a:effectLst>
                <a:latin typeface="+mn-lt"/>
                <a:ea typeface="Times New Roman" panose="02020603050405020304" pitchFamily="18" charset="0"/>
                <a:cs typeface="Calibri" panose="020F0502020204030204" pitchFamily="34" charset="0"/>
              </a:rPr>
              <a:t>Σχολή Θετικών Επιστημών</a:t>
            </a:r>
            <a:endParaRPr lang="en-US" altLang="en-US" dirty="0">
              <a:solidFill>
                <a:srgbClr val="FFC000"/>
              </a:solidFill>
              <a:effectLst>
                <a:outerShdw blurRad="38100" dist="38100" dir="2700000" algn="tl">
                  <a:srgbClr val="000000">
                    <a:alpha val="43137"/>
                  </a:srgbClr>
                </a:outerShdw>
              </a:effectLst>
              <a:latin typeface="+mn-lt"/>
              <a:cs typeface="Calibri" panose="020F0502020204030204" pitchFamily="34" charset="0"/>
            </a:endParaRPr>
          </a:p>
          <a:p>
            <a:pPr lvl="0" eaLnBrk="0" fontAlgn="base" hangingPunct="0">
              <a:spcBef>
                <a:spcPct val="0"/>
              </a:spcBef>
              <a:spcAft>
                <a:spcPts val="300"/>
              </a:spcAft>
              <a:buClrTx/>
              <a:tabLst>
                <a:tab pos="2743200" algn="ctr"/>
                <a:tab pos="5486400" algn="r"/>
              </a:tabLst>
            </a:pPr>
            <a:r>
              <a:rPr lang="el-GR" altLang="en-US" b="1" dirty="0">
                <a:solidFill>
                  <a:srgbClr val="FFC000"/>
                </a:solidFill>
                <a:effectLst>
                  <a:outerShdw blurRad="38100" dist="38100" dir="2700000" algn="tl">
                    <a:srgbClr val="000000">
                      <a:alpha val="43137"/>
                    </a:srgbClr>
                  </a:outerShdw>
                </a:effectLst>
                <a:latin typeface="+mn-lt"/>
                <a:ea typeface="Times New Roman" panose="02020603050405020304" pitchFamily="18" charset="0"/>
                <a:cs typeface="Calibri" panose="020F0502020204030204" pitchFamily="34" charset="0"/>
              </a:rPr>
              <a:t>Τμήμα Πληροφορικής</a:t>
            </a:r>
          </a:p>
        </p:txBody>
      </p:sp>
      <p:sp>
        <p:nvSpPr>
          <p:cNvPr id="5" name="Rectangle 2">
            <a:extLst>
              <a:ext uri="{FF2B5EF4-FFF2-40B4-BE49-F238E27FC236}">
                <a16:creationId xmlns:a16="http://schemas.microsoft.com/office/drawing/2014/main" id="{99FD329F-34A9-EACC-28C0-8F215C76D87E}"/>
              </a:ext>
            </a:extLst>
          </p:cNvPr>
          <p:cNvSpPr/>
          <p:nvPr/>
        </p:nvSpPr>
        <p:spPr>
          <a:xfrm>
            <a:off x="1619672" y="3343136"/>
            <a:ext cx="6288829" cy="1400383"/>
          </a:xfrm>
          <a:prstGeom prst="rect">
            <a:avLst/>
          </a:prstGeom>
        </p:spPr>
        <p:txBody>
          <a:bodyPr wrap="square">
            <a:spAutoFit/>
          </a:bodyPr>
          <a:lstStyle/>
          <a:p>
            <a:pPr algn="ctr">
              <a:spcAft>
                <a:spcPts val="600"/>
              </a:spcAft>
            </a:pPr>
            <a:r>
              <a:rPr lang="el-GR" altLang="en-US" sz="2800" b="1" dirty="0">
                <a:solidFill>
                  <a:schemeClr val="tx1"/>
                </a:solidFill>
                <a:latin typeface="+mn-lt"/>
                <a:ea typeface="Times New Roman" panose="02020603050405020304" pitchFamily="18" charset="0"/>
                <a:cs typeface="Calibri" panose="020F0502020204030204" pitchFamily="34" charset="0"/>
              </a:rPr>
              <a:t>Πτυχιακή εργασία</a:t>
            </a:r>
            <a:endParaRPr lang="en-US" altLang="en-US" sz="2800" dirty="0">
              <a:solidFill>
                <a:schemeClr val="tx1"/>
              </a:solidFill>
              <a:latin typeface="+mn-lt"/>
            </a:endParaRPr>
          </a:p>
          <a:p>
            <a:pPr lvl="0" algn="ctr" eaLnBrk="0" fontAlgn="base" hangingPunct="0">
              <a:spcBef>
                <a:spcPct val="0"/>
              </a:spcBef>
              <a:spcAft>
                <a:spcPct val="0"/>
              </a:spcAft>
              <a:buClrTx/>
            </a:pPr>
            <a:r>
              <a:rPr lang="el-GR" altLang="en-US" sz="2800" b="1" dirty="0">
                <a:ea typeface="Times New Roman" panose="02020603050405020304" pitchFamily="18" charset="0"/>
                <a:cs typeface="Calibri" panose="020F0502020204030204" pitchFamily="34" charset="0"/>
              </a:rPr>
              <a:t>Καραγιάννης Κωνσταντίνος</a:t>
            </a:r>
          </a:p>
          <a:p>
            <a:pPr lvl="0" algn="ctr" eaLnBrk="0" fontAlgn="base" hangingPunct="0">
              <a:spcBef>
                <a:spcPct val="0"/>
              </a:spcBef>
              <a:spcAft>
                <a:spcPct val="0"/>
              </a:spcAft>
              <a:buClrTx/>
            </a:pPr>
            <a:r>
              <a:rPr lang="en-US" altLang="en-US" sz="2400" dirty="0">
                <a:solidFill>
                  <a:schemeClr val="tx1"/>
                </a:solidFill>
                <a:latin typeface="+mn-lt"/>
                <a:ea typeface="Times New Roman" panose="02020603050405020304" pitchFamily="18" charset="0"/>
                <a:cs typeface="Calibri" panose="020F0502020204030204" pitchFamily="34" charset="0"/>
              </a:rPr>
              <a:t>(</a:t>
            </a:r>
            <a:r>
              <a:rPr lang="el-GR" altLang="en-US" sz="2400" dirty="0">
                <a:solidFill>
                  <a:schemeClr val="tx1"/>
                </a:solidFill>
                <a:latin typeface="+mn-lt"/>
                <a:ea typeface="Times New Roman" panose="02020603050405020304" pitchFamily="18" charset="0"/>
                <a:cs typeface="Calibri" panose="020F0502020204030204" pitchFamily="34" charset="0"/>
              </a:rPr>
              <a:t>Α</a:t>
            </a:r>
            <a:r>
              <a:rPr lang="en-US" altLang="en-US" sz="2400" dirty="0">
                <a:solidFill>
                  <a:schemeClr val="tx1"/>
                </a:solidFill>
                <a:latin typeface="+mn-lt"/>
                <a:ea typeface="Times New Roman" panose="02020603050405020304" pitchFamily="18" charset="0"/>
                <a:cs typeface="Calibri" panose="020F0502020204030204" pitchFamily="34" charset="0"/>
              </a:rPr>
              <a:t>E</a:t>
            </a:r>
            <a:r>
              <a:rPr lang="el-GR" altLang="en-US" sz="2400" dirty="0">
                <a:solidFill>
                  <a:schemeClr val="tx1"/>
                </a:solidFill>
                <a:latin typeface="+mn-lt"/>
                <a:ea typeface="Times New Roman" panose="02020603050405020304" pitchFamily="18" charset="0"/>
                <a:cs typeface="Calibri" panose="020F0502020204030204" pitchFamily="34" charset="0"/>
              </a:rPr>
              <a:t>Μ: 3003</a:t>
            </a:r>
            <a:r>
              <a:rPr lang="en-US" altLang="en-US" sz="2400" dirty="0">
                <a:solidFill>
                  <a:schemeClr val="tx1"/>
                </a:solidFill>
                <a:latin typeface="+mn-lt"/>
                <a:ea typeface="Times New Roman" panose="02020603050405020304" pitchFamily="18" charset="0"/>
                <a:cs typeface="Calibri" panose="020F0502020204030204" pitchFamily="34" charset="0"/>
              </a:rPr>
              <a:t>)</a:t>
            </a:r>
            <a:endParaRPr lang="el-GR" altLang="en-US" sz="2400" dirty="0">
              <a:solidFill>
                <a:schemeClr val="tx1"/>
              </a:solidFill>
              <a:latin typeface="+mn-lt"/>
            </a:endParaRPr>
          </a:p>
        </p:txBody>
      </p:sp>
      <p:sp>
        <p:nvSpPr>
          <p:cNvPr id="7" name="Rectangle 4">
            <a:extLst>
              <a:ext uri="{FF2B5EF4-FFF2-40B4-BE49-F238E27FC236}">
                <a16:creationId xmlns:a16="http://schemas.microsoft.com/office/drawing/2014/main" id="{1D9A2A30-741F-21FF-6820-7819E6278D49}"/>
              </a:ext>
            </a:extLst>
          </p:cNvPr>
          <p:cNvSpPr/>
          <p:nvPr/>
        </p:nvSpPr>
        <p:spPr>
          <a:xfrm>
            <a:off x="323528" y="5445224"/>
            <a:ext cx="3351430" cy="646331"/>
          </a:xfrm>
          <a:prstGeom prst="rect">
            <a:avLst/>
          </a:prstGeom>
        </p:spPr>
        <p:txBody>
          <a:bodyPr wrap="none">
            <a:spAutoFit/>
          </a:bodyPr>
          <a:lstStyle/>
          <a:p>
            <a:pPr marL="1252538" lvl="0" indent="-1252538" eaLnBrk="0" fontAlgn="base" hangingPunct="0">
              <a:spcBef>
                <a:spcPct val="0"/>
              </a:spcBef>
              <a:spcAft>
                <a:spcPct val="0"/>
              </a:spcAft>
            </a:pPr>
            <a:r>
              <a:rPr lang="el-GR" altLang="en-US" b="1" i="1" dirty="0">
                <a:solidFill>
                  <a:schemeClr val="tx1"/>
                </a:solidFill>
                <a:latin typeface="+mn-lt"/>
                <a:ea typeface="Times New Roman" panose="02020603050405020304" pitchFamily="18" charset="0"/>
                <a:cs typeface="Calibri" panose="020F0502020204030204" pitchFamily="34" charset="0"/>
              </a:rPr>
              <a:t>Επιβλέπων: Σπυρίδων Νικολάου </a:t>
            </a:r>
            <a:endParaRPr lang="en-US" altLang="en-US" b="1" i="1" dirty="0">
              <a:solidFill>
                <a:schemeClr val="tx1"/>
              </a:solidFill>
              <a:latin typeface="+mn-lt"/>
              <a:ea typeface="Times New Roman" panose="02020603050405020304" pitchFamily="18" charset="0"/>
              <a:cs typeface="Calibri" panose="020F0502020204030204" pitchFamily="34" charset="0"/>
            </a:endParaRPr>
          </a:p>
          <a:p>
            <a:pPr marL="1252538" lvl="0" indent="-1252538" eaLnBrk="0" fontAlgn="base" hangingPunct="0">
              <a:spcBef>
                <a:spcPct val="0"/>
              </a:spcBef>
              <a:spcAft>
                <a:spcPct val="0"/>
              </a:spcAft>
            </a:pPr>
            <a:r>
              <a:rPr lang="en-US" altLang="en-US" b="1" i="1" dirty="0">
                <a:solidFill>
                  <a:schemeClr val="tx1"/>
                </a:solidFill>
                <a:latin typeface="+mn-lt"/>
                <a:ea typeface="Times New Roman" panose="02020603050405020304" pitchFamily="18" charset="0"/>
                <a:cs typeface="Calibri" panose="020F0502020204030204" pitchFamily="34" charset="0"/>
              </a:rPr>
              <a:t>                   </a:t>
            </a:r>
            <a:r>
              <a:rPr lang="el-GR" altLang="en-US" b="1" i="1" dirty="0">
                <a:solidFill>
                  <a:schemeClr val="tx1"/>
                </a:solidFill>
                <a:latin typeface="+mn-lt"/>
                <a:ea typeface="Times New Roman" panose="02020603050405020304" pitchFamily="18" charset="0"/>
                <a:cs typeface="Calibri" panose="020F0502020204030204" pitchFamily="34" charset="0"/>
              </a:rPr>
              <a:t>Λέκτορας</a:t>
            </a:r>
          </a:p>
        </p:txBody>
      </p:sp>
      <p:sp>
        <p:nvSpPr>
          <p:cNvPr id="8" name="Google Shape;72;p11">
            <a:extLst>
              <a:ext uri="{FF2B5EF4-FFF2-40B4-BE49-F238E27FC236}">
                <a16:creationId xmlns:a16="http://schemas.microsoft.com/office/drawing/2014/main" id="{321D4480-9115-369D-B3EA-D603D639EE56}"/>
              </a:ext>
            </a:extLst>
          </p:cNvPr>
          <p:cNvSpPr txBox="1">
            <a:spLocks noGrp="1"/>
          </p:cNvSpPr>
          <p:nvPr>
            <p:ph type="ctrTitle"/>
          </p:nvPr>
        </p:nvSpPr>
        <p:spPr>
          <a:xfrm>
            <a:off x="422955" y="1340768"/>
            <a:ext cx="8298089" cy="1666723"/>
          </a:xfrm>
          <a:prstGeom prst="rect">
            <a:avLst/>
          </a:prstGeom>
        </p:spPr>
        <p:txBody>
          <a:bodyPr spcFirstLastPara="1" wrap="square" lIns="0" tIns="0" rIns="0" bIns="0" anchor="ctr" anchorCtr="0">
            <a:noAutofit/>
          </a:bodyPr>
          <a:lstStyle/>
          <a:p>
            <a:pPr algn="ctr">
              <a:lnSpc>
                <a:spcPct val="100000"/>
              </a:lnSpc>
            </a:pPr>
            <a:r>
              <a:rPr lang="el-GR" sz="2800" dirty="0">
                <a:solidFill>
                  <a:srgbClr val="0033CC"/>
                </a:solidFill>
                <a:effectLst>
                  <a:outerShdw blurRad="38100" dist="38100" dir="2700000" algn="tl">
                    <a:srgbClr val="000000">
                      <a:alpha val="43137"/>
                    </a:srgbClr>
                  </a:outerShdw>
                </a:effectLst>
                <a:latin typeface="+mn-lt"/>
              </a:rPr>
              <a:t>Μελέτη Περιπτώσεων Αξιοποίησης </a:t>
            </a:r>
            <a:br>
              <a:rPr lang="el-GR" sz="2800" dirty="0">
                <a:solidFill>
                  <a:srgbClr val="0033CC"/>
                </a:solidFill>
                <a:effectLst>
                  <a:outerShdw blurRad="38100" dist="38100" dir="2700000" algn="tl">
                    <a:srgbClr val="000000">
                      <a:alpha val="43137"/>
                    </a:srgbClr>
                  </a:outerShdw>
                </a:effectLst>
                <a:latin typeface="+mn-lt"/>
              </a:rPr>
            </a:br>
            <a:r>
              <a:rPr lang="el-GR" sz="2800" dirty="0">
                <a:solidFill>
                  <a:srgbClr val="0033CC"/>
                </a:solidFill>
                <a:effectLst>
                  <a:outerShdw blurRad="38100" dist="38100" dir="2700000" algn="tl">
                    <a:srgbClr val="000000">
                      <a:alpha val="43137"/>
                    </a:srgbClr>
                  </a:outerShdw>
                </a:effectLst>
                <a:latin typeface="+mn-lt"/>
              </a:rPr>
              <a:t>της Τεχνητής Νοημοσύνης </a:t>
            </a:r>
            <a:br>
              <a:rPr lang="el-GR" sz="2800" dirty="0">
                <a:solidFill>
                  <a:srgbClr val="0033CC"/>
                </a:solidFill>
                <a:effectLst>
                  <a:outerShdw blurRad="38100" dist="38100" dir="2700000" algn="tl">
                    <a:srgbClr val="000000">
                      <a:alpha val="43137"/>
                    </a:srgbClr>
                  </a:outerShdw>
                </a:effectLst>
                <a:latin typeface="+mn-lt"/>
              </a:rPr>
            </a:br>
            <a:r>
              <a:rPr lang="el-GR" sz="2800" dirty="0">
                <a:solidFill>
                  <a:srgbClr val="0033CC"/>
                </a:solidFill>
                <a:effectLst>
                  <a:outerShdw blurRad="38100" dist="38100" dir="2700000" algn="tl">
                    <a:srgbClr val="000000">
                      <a:alpha val="43137"/>
                    </a:srgbClr>
                  </a:outerShdw>
                </a:effectLst>
                <a:latin typeface="+mn-lt"/>
              </a:rPr>
              <a:t>για την Ενίσχυση της </a:t>
            </a:r>
            <a:r>
              <a:rPr lang="el-GR" sz="2800" dirty="0" err="1">
                <a:solidFill>
                  <a:srgbClr val="0033CC"/>
                </a:solidFill>
                <a:effectLst>
                  <a:outerShdw blurRad="38100" dist="38100" dir="2700000" algn="tl">
                    <a:srgbClr val="000000">
                      <a:alpha val="43137"/>
                    </a:srgbClr>
                  </a:outerShdw>
                </a:effectLst>
                <a:latin typeface="+mn-lt"/>
              </a:rPr>
              <a:t>Κυβερνο</a:t>
            </a:r>
            <a:r>
              <a:rPr lang="el-GR" sz="2800" dirty="0">
                <a:solidFill>
                  <a:srgbClr val="0033CC"/>
                </a:solidFill>
                <a:effectLst>
                  <a:outerShdw blurRad="38100" dist="38100" dir="2700000" algn="tl">
                    <a:srgbClr val="000000">
                      <a:alpha val="43137"/>
                    </a:srgbClr>
                  </a:outerShdw>
                </a:effectLst>
                <a:latin typeface="+mn-lt"/>
              </a:rPr>
              <a:t>-Ασφάλειας</a:t>
            </a:r>
            <a:endParaRPr lang="el-GR" sz="2800" i="1" dirty="0">
              <a:solidFill>
                <a:srgbClr val="0033CC"/>
              </a:solidFill>
              <a:effectLst>
                <a:outerShdw blurRad="38100" dist="38100" dir="2700000" algn="tl">
                  <a:srgbClr val="000000">
                    <a:alpha val="43137"/>
                  </a:srgbClr>
                </a:outerShdw>
              </a:effectLst>
              <a:latin typeface="+mn-lt"/>
            </a:endParaRPr>
          </a:p>
        </p:txBody>
      </p:sp>
      <p:sp>
        <p:nvSpPr>
          <p:cNvPr id="9" name="TextBox 8">
            <a:extLst>
              <a:ext uri="{FF2B5EF4-FFF2-40B4-BE49-F238E27FC236}">
                <a16:creationId xmlns:a16="http://schemas.microsoft.com/office/drawing/2014/main" id="{AFB3ECA4-D18C-5912-5D12-9B4DAEE226A3}"/>
              </a:ext>
            </a:extLst>
          </p:cNvPr>
          <p:cNvSpPr txBox="1"/>
          <p:nvPr/>
        </p:nvSpPr>
        <p:spPr>
          <a:xfrm>
            <a:off x="2555776" y="6282715"/>
            <a:ext cx="457200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l-GR" dirty="0">
                <a:latin typeface="Calibri" panose="020F0502020204030204" pitchFamily="34" charset="0"/>
                <a:ea typeface="Calibri" panose="020F0502020204030204" pitchFamily="34" charset="0"/>
                <a:cs typeface="Calibri" panose="020F0502020204030204" pitchFamily="34" charset="0"/>
                <a:sym typeface="Arial"/>
              </a:rPr>
              <a:t>Καστοριά</a:t>
            </a:r>
            <a:r>
              <a:rPr lang="en-US" dirty="0">
                <a:latin typeface="Calibri" panose="020F0502020204030204" pitchFamily="34" charset="0"/>
                <a:ea typeface="Calibri" panose="020F0502020204030204" pitchFamily="34" charset="0"/>
                <a:cs typeface="Calibri" panose="020F0502020204030204" pitchFamily="34" charset="0"/>
                <a:sym typeface="Arial"/>
              </a:rPr>
              <a:t>, </a:t>
            </a:r>
            <a:r>
              <a:rPr lang="el-GR" dirty="0">
                <a:latin typeface="Calibri" panose="020F0502020204030204" pitchFamily="34" charset="0"/>
                <a:ea typeface="Calibri" panose="020F0502020204030204" pitchFamily="34" charset="0"/>
                <a:cs typeface="Calibri" panose="020F0502020204030204" pitchFamily="34" charset="0"/>
                <a:sym typeface="Arial"/>
              </a:rPr>
              <a:t> </a:t>
            </a:r>
            <a:r>
              <a:rPr lang="el-GR" dirty="0">
                <a:latin typeface="Calibri" panose="020F0502020204030204" pitchFamily="34" charset="0"/>
                <a:ea typeface="Calibri" panose="020F0502020204030204" pitchFamily="34" charset="0"/>
                <a:cs typeface="Calibri" panose="020F0502020204030204" pitchFamily="34" charset="0"/>
              </a:rPr>
              <a:t>Απρίλιος</a:t>
            </a:r>
            <a:r>
              <a:rPr lang="el-GR" dirty="0">
                <a:latin typeface="Calibri" panose="020F0502020204030204" pitchFamily="34" charset="0"/>
                <a:ea typeface="Calibri" panose="020F0502020204030204" pitchFamily="34" charset="0"/>
                <a:cs typeface="Calibri" panose="020F0502020204030204" pitchFamily="34" charset="0"/>
                <a:sym typeface="Arial"/>
              </a:rPr>
              <a:t> 2024</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p:cNvSpPr txBox="1">
            <a:spLocks/>
          </p:cNvSpPr>
          <p:nvPr/>
        </p:nvSpPr>
        <p:spPr>
          <a:xfrm>
            <a:off x="467544" y="1844825"/>
            <a:ext cx="8352928" cy="4608512"/>
          </a:xfrm>
          <a:prstGeom prst="rect">
            <a:avLst/>
          </a:prstGeom>
          <a:ln w="38100">
            <a:noFill/>
          </a:ln>
          <a:effectLst>
            <a:glow rad="63500">
              <a:schemeClr val="accent1">
                <a:satMod val="175000"/>
                <a:alpha val="40000"/>
              </a:schemeClr>
            </a:glow>
          </a:effectLst>
        </p:spPr>
        <p:txBody>
          <a:bodyPr vert="horz" anchor="t">
            <a:normAutofit/>
          </a:bodyPr>
          <a:lstStyle/>
          <a:p>
            <a:pPr lvl="0" algn="just">
              <a:buClr>
                <a:srgbClr val="C3DCFF"/>
              </a:buClr>
            </a:pPr>
            <a:endParaRPr lang="en-US" sz="400" dirty="0">
              <a:solidFill>
                <a:prstClr val="black"/>
              </a:solidFill>
              <a:latin typeface="Times New Roman" pitchFamily="18" charset="0"/>
              <a:cs typeface="Times New Roman" pitchFamily="18" charset="0"/>
            </a:endParaRPr>
          </a:p>
          <a:p>
            <a:pPr lvl="0" algn="ctr">
              <a:spcAft>
                <a:spcPts val="800"/>
              </a:spcAft>
              <a:buClr>
                <a:srgbClr val="C3DCFF"/>
              </a:buClr>
            </a:pPr>
            <a:endParaRPr lang="en-US" sz="800" dirty="0">
              <a:solidFill>
                <a:prstClr val="black"/>
              </a:solidFill>
              <a:latin typeface="Times New Roman" pitchFamily="18" charset="0"/>
              <a:cs typeface="Times New Roman" pitchFamily="18" charset="0"/>
            </a:endParaRPr>
          </a:p>
          <a:p>
            <a:pPr marL="285750" marR="36576" lvl="0" indent="-285750" algn="just">
              <a:buClr>
                <a:srgbClr val="C00000"/>
              </a:buClr>
              <a:buSzPct val="100000"/>
              <a:buFont typeface="Wingdings" panose="05000000000000000000" pitchFamily="2" charset="2"/>
              <a:buChar char="q"/>
            </a:pPr>
            <a:r>
              <a:rPr lang="el-GR" dirty="0">
                <a:solidFill>
                  <a:prstClr val="black"/>
                </a:solidFill>
                <a:latin typeface="Times New Roman" pitchFamily="18" charset="0"/>
                <a:ea typeface="Times New Roman" panose="02020603050405020304" pitchFamily="18" charset="0"/>
                <a:cs typeface="Times New Roman" pitchFamily="18" charset="0"/>
              </a:rPr>
              <a:t>Η υιοθέτηση της ΑΙ στην ασφάλεια στον κυβερνοχώρο θα μπορούσε να παρεμποδιστεί ή ακόμη και να οδηγήσει σε σημαντικά προβλήματα για την κοινωνία, εάν οι ανησυχίες για την ασφάλεια και τις ηθικές αρχές δεν αντιμετωπιστούν σωστά μέσω των κυβερνητικών διαδικασιών και πολιτικών. </a:t>
            </a:r>
          </a:p>
          <a:p>
            <a:pPr marL="742950" marR="36576" lvl="1" indent="-285750" algn="just">
              <a:spcBef>
                <a:spcPts val="300"/>
              </a:spcBef>
              <a:buClr>
                <a:srgbClr val="C00000"/>
              </a:buClr>
              <a:buSzPct val="100000"/>
              <a:buFont typeface="Wingdings" panose="05000000000000000000" pitchFamily="2" charset="2"/>
              <a:buChar char="v"/>
            </a:pPr>
            <a:r>
              <a:rPr lang="el-GR" dirty="0">
                <a:solidFill>
                  <a:prstClr val="black"/>
                </a:solidFill>
                <a:latin typeface="Times New Roman" pitchFamily="18" charset="0"/>
                <a:ea typeface="Times New Roman" panose="02020603050405020304" pitchFamily="18" charset="0"/>
                <a:cs typeface="Times New Roman" pitchFamily="18" charset="0"/>
              </a:rPr>
              <a:t>Απαιτείται ένας συνεχής και οργανωμένος έλεγχος και ανθρώπινη επίβλεψη</a:t>
            </a:r>
          </a:p>
          <a:p>
            <a:pPr marL="742950" marR="36576" lvl="1" indent="-285750" algn="just">
              <a:spcBef>
                <a:spcPts val="300"/>
              </a:spcBef>
              <a:buClr>
                <a:srgbClr val="C00000"/>
              </a:buClr>
              <a:buSzPct val="100000"/>
              <a:buFont typeface="Wingdings" panose="05000000000000000000" pitchFamily="2" charset="2"/>
              <a:buChar char="v"/>
            </a:pPr>
            <a:r>
              <a:rPr lang="el-GR" dirty="0">
                <a:solidFill>
                  <a:prstClr val="black"/>
                </a:solidFill>
                <a:latin typeface="Times New Roman" pitchFamily="18" charset="0"/>
                <a:ea typeface="Times New Roman" panose="02020603050405020304" pitchFamily="18" charset="0"/>
                <a:cs typeface="Times New Roman" pitchFamily="18" charset="0"/>
              </a:rPr>
              <a:t>Η ΑΙ παρουσιάζει μεγάλες ευκαιρίες αλλά επίσης δημιουργεί και μεγάλες προκλήσεις. </a:t>
            </a:r>
          </a:p>
          <a:p>
            <a:pPr marR="36576" lvl="0" algn="just">
              <a:buClr>
                <a:srgbClr val="C3DCFF"/>
              </a:buClr>
              <a:buSzPct val="80000"/>
            </a:pPr>
            <a:endParaRPr lang="el-GR" sz="1200" dirty="0">
              <a:solidFill>
                <a:prstClr val="black"/>
              </a:solidFill>
              <a:latin typeface="Times New Roman" pitchFamily="18" charset="0"/>
              <a:ea typeface="Times New Roman" panose="02020603050405020304" pitchFamily="18" charset="0"/>
              <a:cs typeface="Times New Roman" pitchFamily="18" charset="0"/>
            </a:endParaRPr>
          </a:p>
          <a:p>
            <a:pPr marR="36576" lvl="0" algn="just">
              <a:buClr>
                <a:srgbClr val="C3DCFF"/>
              </a:buClr>
              <a:buSzPct val="80000"/>
            </a:pPr>
            <a:r>
              <a:rPr lang="el-GR" sz="2400" b="1" dirty="0">
                <a:solidFill>
                  <a:prstClr val="black"/>
                </a:solidFill>
                <a:latin typeface="Times New Roman" pitchFamily="18" charset="0"/>
                <a:ea typeface="Times New Roman" panose="02020603050405020304" pitchFamily="18" charset="0"/>
                <a:cs typeface="Times New Roman" pitchFamily="18" charset="0"/>
              </a:rPr>
              <a:t>Συμβολή της AI στην Κυβερνοασφάλεια </a:t>
            </a:r>
            <a:endParaRPr lang="en-US" sz="2400" b="1" dirty="0">
              <a:solidFill>
                <a:prstClr val="black"/>
              </a:solidFill>
              <a:latin typeface="Times New Roman" pitchFamily="18" charset="0"/>
              <a:ea typeface="Times New Roman" panose="02020603050405020304" pitchFamily="18" charset="0"/>
              <a:cs typeface="Times New Roman" pitchFamily="18" charset="0"/>
            </a:endParaRPr>
          </a:p>
          <a:p>
            <a:pPr marL="285750" marR="36576" lvl="0" indent="-285750" algn="just">
              <a:spcBef>
                <a:spcPts val="600"/>
              </a:spcBef>
              <a:buClr>
                <a:srgbClr val="C00000"/>
              </a:buClr>
              <a:buSzPct val="100000"/>
              <a:buFont typeface="Wingdings" panose="05000000000000000000" pitchFamily="2" charset="2"/>
              <a:buChar char="q"/>
            </a:pPr>
            <a:r>
              <a:rPr lang="el-GR" dirty="0">
                <a:solidFill>
                  <a:srgbClr val="000000"/>
                </a:solidFill>
                <a:latin typeface="Times New Roman" panose="02020603050405020304" pitchFamily="18" charset="0"/>
                <a:ea typeface="Times New Roman" panose="02020603050405020304" pitchFamily="18" charset="0"/>
              </a:rPr>
              <a:t>Η ΑΙ μπορεί να αξιοποιηθεί στη λήψη αποφάσεων, όπου τα δεδομένα και το λογισμικό μπορούν να ελεγχθούν με αλγόριθμους ΑΙ       θα εντοπιστούν νωρίς απαρατήρητα σφάλματα και κρυφοί κίνδυνοι ασφάλειας. </a:t>
            </a:r>
          </a:p>
          <a:p>
            <a:pPr marL="285750" marR="36576" lvl="0" indent="-285750" algn="just">
              <a:spcBef>
                <a:spcPts val="600"/>
              </a:spcBef>
              <a:buClr>
                <a:srgbClr val="C00000"/>
              </a:buClr>
              <a:buSzPct val="100000"/>
              <a:buFont typeface="Wingdings" panose="05000000000000000000" pitchFamily="2" charset="2"/>
              <a:buChar char="q"/>
            </a:pPr>
            <a:r>
              <a:rPr lang="el-GR" dirty="0">
                <a:solidFill>
                  <a:srgbClr val="000000"/>
                </a:solidFill>
                <a:latin typeface="Times New Roman" panose="02020603050405020304" pitchFamily="18" charset="0"/>
                <a:ea typeface="Times New Roman" panose="02020603050405020304" pitchFamily="18" charset="0"/>
              </a:rPr>
              <a:t>Ένας άλλος τομέας ασφάλειας που επωφελείται από την AI είναι και το κυνήγι απειλών, όπου ένα λογισμικό ασφαλείας αναζητά δείκτες απειλών. </a:t>
            </a:r>
            <a:endParaRPr lang="el-GR" kern="100" dirty="0">
              <a:solidFill>
                <a:srgbClr val="000000"/>
              </a:solidFill>
              <a:latin typeface="Times New Roman" panose="02020603050405020304" pitchFamily="18" charset="0"/>
              <a:ea typeface="NSimSun" panose="02010609030101010101" pitchFamily="49" charset="-122"/>
              <a:cs typeface="Times New Roman" panose="02020603050405020304" pitchFamily="18" charset="0"/>
            </a:endParaRPr>
          </a:p>
          <a:p>
            <a:pPr marR="36576" lvl="0" algn="just">
              <a:buClr>
                <a:srgbClr val="C3DCFF"/>
              </a:buClr>
              <a:buSzPct val="80000"/>
            </a:pPr>
            <a:endParaRPr lang="en-US" kern="100" dirty="0">
              <a:solidFill>
                <a:srgbClr val="000000"/>
              </a:solidFill>
              <a:latin typeface="Times New Roman" panose="02020603050405020304" pitchFamily="18" charset="0"/>
              <a:ea typeface="NSimSun" panose="02010609030101010101" pitchFamily="49" charset="-122"/>
              <a:cs typeface="Times New Roman" panose="02020603050405020304" pitchFamily="18" charset="0"/>
            </a:endParaRPr>
          </a:p>
          <a:p>
            <a:pPr lvl="0" algn="just">
              <a:buClr>
                <a:srgbClr val="C3DCFF"/>
              </a:buClr>
            </a:pPr>
            <a:endParaRPr lang="el-GR" dirty="0">
              <a:latin typeface="Times New Roman" pitchFamily="18" charset="0"/>
              <a:cs typeface="Times New Roman" pitchFamily="18" charset="0"/>
            </a:endParaRPr>
          </a:p>
          <a:p>
            <a:pPr lvl="0" algn="just">
              <a:buClr>
                <a:srgbClr val="C3DCFF"/>
              </a:buClr>
            </a:pPr>
            <a:endParaRPr lang="el-GR" dirty="0">
              <a:latin typeface="Times New Roman" pitchFamily="18" charset="0"/>
              <a:cs typeface="Times New Roman" pitchFamily="18" charset="0"/>
            </a:endParaRPr>
          </a:p>
          <a:p>
            <a:pPr lvl="0" algn="just">
              <a:buClr>
                <a:srgbClr val="C3DCFF"/>
              </a:buClr>
            </a:pPr>
            <a:endParaRPr lang="en-US" dirty="0">
              <a:latin typeface="Times New Roman" pitchFamily="18" charset="0"/>
              <a:cs typeface="Times New Roman" pitchFamily="18" charset="0"/>
            </a:endParaRPr>
          </a:p>
          <a:p>
            <a:pPr lvl="0" algn="just">
              <a:buClr>
                <a:srgbClr val="C3DCFF"/>
              </a:buClr>
            </a:pPr>
            <a:endParaRPr lang="en-US" dirty="0">
              <a:latin typeface="Times New Roman" pitchFamily="18" charset="0"/>
              <a:cs typeface="Times New Roman" pitchFamily="18" charset="0"/>
            </a:endParaRPr>
          </a:p>
          <a:p>
            <a:pPr lvl="0" algn="just">
              <a:buClr>
                <a:srgbClr val="C3DCFF"/>
              </a:buClr>
            </a:pPr>
            <a:endParaRPr lang="en-US" dirty="0">
              <a:latin typeface="Times New Roman" pitchFamily="18" charset="0"/>
              <a:cs typeface="Times New Roman" pitchFamily="18" charset="0"/>
            </a:endParaRPr>
          </a:p>
          <a:p>
            <a:pPr lvl="0" algn="just">
              <a:spcAft>
                <a:spcPts val="600"/>
              </a:spcAft>
              <a:buClr>
                <a:srgbClr val="C3DCFF"/>
              </a:buClr>
            </a:pPr>
            <a:endParaRPr lang="en-US" dirty="0">
              <a:latin typeface="Times New Roman" pitchFamily="18" charset="0"/>
              <a:cs typeface="Times New Roman" pitchFamily="18" charset="0"/>
            </a:endParaRPr>
          </a:p>
        </p:txBody>
      </p:sp>
      <p:sp>
        <p:nvSpPr>
          <p:cNvPr id="4" name="TextBox 3">
            <a:extLst>
              <a:ext uri="{FF2B5EF4-FFF2-40B4-BE49-F238E27FC236}">
                <a16:creationId xmlns:a16="http://schemas.microsoft.com/office/drawing/2014/main" id="{C59DE048-3B11-64E8-5F5B-4F3D7DC3580C}"/>
              </a:ext>
            </a:extLst>
          </p:cNvPr>
          <p:cNvSpPr txBox="1"/>
          <p:nvPr/>
        </p:nvSpPr>
        <p:spPr>
          <a:xfrm>
            <a:off x="0" y="404664"/>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Βέλος: Δεξιό 1">
            <a:extLst>
              <a:ext uri="{FF2B5EF4-FFF2-40B4-BE49-F238E27FC236}">
                <a16:creationId xmlns:a16="http://schemas.microsoft.com/office/drawing/2014/main" id="{901B733E-4CB0-F6FC-77BD-8D83ACA5B6C2}"/>
              </a:ext>
            </a:extLst>
          </p:cNvPr>
          <p:cNvSpPr/>
          <p:nvPr/>
        </p:nvSpPr>
        <p:spPr>
          <a:xfrm>
            <a:off x="6156176" y="4941168"/>
            <a:ext cx="324036" cy="288032"/>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461193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p:cNvSpPr txBox="1">
            <a:spLocks/>
          </p:cNvSpPr>
          <p:nvPr/>
        </p:nvSpPr>
        <p:spPr>
          <a:xfrm>
            <a:off x="323528" y="1500212"/>
            <a:ext cx="8496944" cy="5357785"/>
          </a:xfrm>
          <a:prstGeom prst="rect">
            <a:avLst/>
          </a:prstGeom>
          <a:ln w="38100">
            <a:noFill/>
          </a:ln>
          <a:effectLst>
            <a:glow rad="63500">
              <a:schemeClr val="accent1">
                <a:satMod val="175000"/>
                <a:alpha val="40000"/>
              </a:schemeClr>
            </a:glow>
          </a:effectLst>
        </p:spPr>
        <p:txBody>
          <a:bodyPr vert="horz" anchor="t">
            <a:normAutofit/>
          </a:bodyPr>
          <a:lstStyle/>
          <a:p>
            <a:pPr lvl="0" algn="just">
              <a:buClr>
                <a:srgbClr val="C3DCFF"/>
              </a:buClr>
            </a:pPr>
            <a:endParaRPr lang="en-US" sz="400" dirty="0">
              <a:solidFill>
                <a:prstClr val="black"/>
              </a:solidFill>
              <a:latin typeface="Times New Roman" pitchFamily="18" charset="0"/>
              <a:cs typeface="Times New Roman" pitchFamily="18" charset="0"/>
            </a:endParaRPr>
          </a:p>
          <a:p>
            <a:pPr lvl="0" algn="just">
              <a:buClr>
                <a:srgbClr val="C3DCFF"/>
              </a:buClr>
            </a:pPr>
            <a:r>
              <a:rPr lang="en-US" sz="2400" b="1" dirty="0">
                <a:solidFill>
                  <a:prstClr val="black"/>
                </a:solidFill>
                <a:latin typeface="Times New Roman" pitchFamily="18" charset="0"/>
                <a:cs typeface="Times New Roman" pitchFamily="18" charset="0"/>
              </a:rPr>
              <a:t> </a:t>
            </a:r>
            <a:r>
              <a:rPr lang="el-GR" sz="2400" b="1" dirty="0">
                <a:solidFill>
                  <a:prstClr val="black"/>
                </a:solidFill>
                <a:latin typeface="Times New Roman" pitchFamily="18" charset="0"/>
                <a:cs typeface="Times New Roman" pitchFamily="18" charset="0"/>
              </a:rPr>
              <a:t>Αλγόριθμοι </a:t>
            </a:r>
            <a:r>
              <a:rPr lang="en-US" sz="2400" b="1" dirty="0">
                <a:solidFill>
                  <a:prstClr val="black"/>
                </a:solidFill>
                <a:latin typeface="Times New Roman" pitchFamily="18" charset="0"/>
                <a:cs typeface="Times New Roman" pitchFamily="18" charset="0"/>
              </a:rPr>
              <a:t>AI </a:t>
            </a:r>
            <a:r>
              <a:rPr lang="el-GR" sz="2400" b="1" dirty="0">
                <a:solidFill>
                  <a:prstClr val="black"/>
                </a:solidFill>
                <a:latin typeface="Times New Roman" pitchFamily="18" charset="0"/>
                <a:cs typeface="Times New Roman" pitchFamily="18" charset="0"/>
              </a:rPr>
              <a:t>στην Κυβερνοασφάλεια</a:t>
            </a:r>
            <a:endParaRPr lang="el-GR" sz="2400" dirty="0">
              <a:solidFill>
                <a:prstClr val="black"/>
              </a:solidFill>
              <a:latin typeface="Times New Roman" pitchFamily="18" charset="0"/>
              <a:cs typeface="Times New Roman" pitchFamily="18" charset="0"/>
            </a:endParaRPr>
          </a:p>
          <a:p>
            <a:pPr marL="342900" lvl="0" indent="-342900" algn="just">
              <a:buClr>
                <a:srgbClr val="C00000"/>
              </a:buClr>
              <a:buFont typeface="Wingdings" panose="05000000000000000000" pitchFamily="2" charset="2"/>
              <a:buChar char="q"/>
            </a:pPr>
            <a:r>
              <a:rPr lang="el-GR" sz="2000" dirty="0">
                <a:solidFill>
                  <a:prstClr val="black"/>
                </a:solidFill>
                <a:latin typeface="Times New Roman" pitchFamily="18" charset="0"/>
                <a:cs typeface="Times New Roman" pitchFamily="18" charset="0"/>
              </a:rPr>
              <a:t>Ο όγκος των απειλών κακόβουλου λογισμικού (phishing, ransomware, dark web, κλπ.) που παρατηρήθηκε το έτος 2020 ήταν κατά Μ.Ο. 419 απειλές/</a:t>
            </a:r>
            <a:r>
              <a:rPr lang="el-GR" sz="2000" dirty="0" err="1">
                <a:solidFill>
                  <a:prstClr val="black"/>
                </a:solidFill>
                <a:latin typeface="Times New Roman" pitchFamily="18" charset="0"/>
                <a:cs typeface="Times New Roman" pitchFamily="18" charset="0"/>
              </a:rPr>
              <a:t>min</a:t>
            </a:r>
            <a:r>
              <a:rPr lang="el-GR" sz="2000" dirty="0">
                <a:solidFill>
                  <a:prstClr val="black"/>
                </a:solidFill>
                <a:latin typeface="Times New Roman" pitchFamily="18" charset="0"/>
                <a:cs typeface="Times New Roman" pitchFamily="18" charset="0"/>
              </a:rPr>
              <a:t> </a:t>
            </a:r>
          </a:p>
          <a:p>
            <a:pPr marL="342900" lvl="0" indent="-342900" algn="just">
              <a:buClr>
                <a:srgbClr val="C00000"/>
              </a:buClr>
              <a:buFont typeface="Wingdings" panose="05000000000000000000" pitchFamily="2" charset="2"/>
              <a:buChar char="q"/>
            </a:pPr>
            <a:r>
              <a:rPr lang="el-GR" sz="2000" dirty="0">
                <a:solidFill>
                  <a:prstClr val="black"/>
                </a:solidFill>
                <a:latin typeface="Times New Roman" pitchFamily="18" charset="0"/>
                <a:cs typeface="Times New Roman" pitchFamily="18" charset="0"/>
              </a:rPr>
              <a:t>Εγκληματίες στον κυβερνοχώρο εκμεταλλεύονται στο έπακρο </a:t>
            </a:r>
          </a:p>
          <a:p>
            <a:pPr marL="800100" lvl="1" indent="-342900" algn="jus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Την πανδημία Covid-19 </a:t>
            </a:r>
          </a:p>
          <a:p>
            <a:pPr marL="800100" lvl="1" indent="-342900" algn="jus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Την αυξανόμενη διαδικτυακή εξάρτηση των ατόμων και των εταιρειών.</a:t>
            </a:r>
            <a:endParaRPr lang="el-GR" sz="20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endParaRPr>
          </a:p>
          <a:p>
            <a:pPr lvl="0" algn="just">
              <a:buClr>
                <a:srgbClr val="C3DCFF"/>
              </a:buClr>
            </a:pPr>
            <a:endParaRPr lang="en-US" sz="2000" dirty="0">
              <a:solidFill>
                <a:prstClr val="black"/>
              </a:solidFill>
              <a:latin typeface="Times New Roman" pitchFamily="18" charset="0"/>
              <a:cs typeface="Times New Roman" pitchFamily="18" charset="0"/>
            </a:endParaRPr>
          </a:p>
          <a:p>
            <a:pPr algn="l">
              <a:buClr>
                <a:srgbClr val="C3DCFF"/>
              </a:buClr>
            </a:pPr>
            <a:endParaRPr lang="en-US" sz="800" dirty="0">
              <a:ln>
                <a:noFill/>
              </a:ln>
              <a:solidFill>
                <a:prstClr val="black"/>
              </a:solidFill>
              <a:latin typeface="Times New Roman" pitchFamily="18" charset="0"/>
              <a:cs typeface="Times New Roman" pitchFamily="18" charset="0"/>
            </a:endParaRPr>
          </a:p>
          <a:p>
            <a:pPr lvl="0" algn="l">
              <a:buClr>
                <a:srgbClr val="C3DCFF"/>
              </a:buClr>
            </a:pPr>
            <a:r>
              <a:rPr lang="el-GR" sz="2400" b="1" i="1" dirty="0">
                <a:ln>
                  <a:noFill/>
                </a:ln>
                <a:solidFill>
                  <a:prstClr val="black"/>
                </a:solidFill>
                <a:latin typeface="Times New Roman" pitchFamily="18" charset="0"/>
                <a:cs typeface="Times New Roman" pitchFamily="18" charset="0"/>
              </a:rPr>
              <a:t> Μηχανική Μάθηση (ML) και Βαθιά Μάθηση (DL)</a:t>
            </a:r>
          </a:p>
          <a:p>
            <a:pPr algn="just">
              <a:buClr>
                <a:srgbClr val="C3DCFF"/>
              </a:buClr>
            </a:pPr>
            <a:r>
              <a:rPr lang="el-GR" sz="2000" dirty="0">
                <a:ln>
                  <a:noFill/>
                </a:ln>
                <a:solidFill>
                  <a:prstClr val="black"/>
                </a:solidFill>
                <a:latin typeface="Times New Roman" pitchFamily="18" charset="0"/>
                <a:cs typeface="Times New Roman" pitchFamily="18" charset="0"/>
              </a:rPr>
              <a:t>Οι εφαρμογές ML έχουν παίξει μεγάλο ρόλο</a:t>
            </a:r>
            <a:r>
              <a:rPr lang="en-US" sz="2000" dirty="0">
                <a:ln>
                  <a:noFill/>
                </a:ln>
                <a:solidFill>
                  <a:prstClr val="black"/>
                </a:solidFill>
                <a:latin typeface="Times New Roman" pitchFamily="18" charset="0"/>
                <a:cs typeface="Times New Roman" pitchFamily="18" charset="0"/>
              </a:rPr>
              <a:t>:</a:t>
            </a:r>
            <a:r>
              <a:rPr lang="el-GR" sz="2000" dirty="0">
                <a:ln>
                  <a:noFill/>
                </a:ln>
                <a:solidFill>
                  <a:prstClr val="black"/>
                </a:solidFill>
                <a:latin typeface="Times New Roman" pitchFamily="18" charset="0"/>
                <a:cs typeface="Times New Roman" pitchFamily="18" charset="0"/>
              </a:rPr>
              <a:t> </a:t>
            </a:r>
          </a:p>
          <a:p>
            <a:pPr marL="342900" indent="-342900" algn="just">
              <a:buClr>
                <a:srgbClr val="C00000"/>
              </a:buClr>
              <a:buFont typeface="Wingdings" panose="05000000000000000000" pitchFamily="2" charset="2"/>
              <a:buChar char="v"/>
            </a:pPr>
            <a:r>
              <a:rPr lang="el-GR" sz="2000" dirty="0">
                <a:ln>
                  <a:noFill/>
                </a:ln>
                <a:solidFill>
                  <a:prstClr val="black"/>
                </a:solidFill>
                <a:latin typeface="Times New Roman" pitchFamily="18" charset="0"/>
                <a:cs typeface="Times New Roman" pitchFamily="18" charset="0"/>
              </a:rPr>
              <a:t>σε εργασίες που σχετίζονται με την ασφάλεια στον κυβερνοχώρο για μεγάλο χρονικό διάστημα, αλλά υπάρχουν αρκετά μειονεκτήματα σε αυτές. </a:t>
            </a:r>
          </a:p>
          <a:p>
            <a:pPr algn="just">
              <a:buClr>
                <a:srgbClr val="C3DCFF"/>
              </a:buClr>
            </a:pPr>
            <a:endParaRPr lang="el-GR" sz="2000" dirty="0">
              <a:solidFill>
                <a:prstClr val="black"/>
              </a:solidFill>
              <a:latin typeface="Times New Roman" pitchFamily="18" charset="0"/>
              <a:cs typeface="Times New Roman" pitchFamily="18" charset="0"/>
            </a:endParaRPr>
          </a:p>
          <a:p>
            <a:pPr algn="just">
              <a:buClr>
                <a:srgbClr val="C3DCFF"/>
              </a:buClr>
            </a:pPr>
            <a:r>
              <a:rPr lang="el-GR" sz="2000" dirty="0">
                <a:solidFill>
                  <a:prstClr val="black"/>
                </a:solidFill>
                <a:latin typeface="Times New Roman" pitchFamily="18" charset="0"/>
                <a:cs typeface="Times New Roman" pitchFamily="18" charset="0"/>
              </a:rPr>
              <a:t>Λ</a:t>
            </a:r>
            <a:r>
              <a:rPr lang="el-GR" sz="2000" dirty="0">
                <a:ln>
                  <a:noFill/>
                </a:ln>
                <a:solidFill>
                  <a:prstClr val="black"/>
                </a:solidFill>
                <a:latin typeface="Times New Roman" pitchFamily="18" charset="0"/>
                <a:cs typeface="Times New Roman" pitchFamily="18" charset="0"/>
              </a:rPr>
              <a:t>ύση</a:t>
            </a:r>
            <a:r>
              <a:rPr lang="en-US" sz="2000" dirty="0">
                <a:ln>
                  <a:noFill/>
                </a:ln>
                <a:solidFill>
                  <a:prstClr val="black"/>
                </a:solidFill>
                <a:latin typeface="Times New Roman" pitchFamily="18" charset="0"/>
                <a:cs typeface="Times New Roman" pitchFamily="18" charset="0"/>
              </a:rPr>
              <a:t>:</a:t>
            </a:r>
            <a:r>
              <a:rPr lang="el-GR" sz="2000" dirty="0">
                <a:ln>
                  <a:noFill/>
                </a:ln>
                <a:solidFill>
                  <a:prstClr val="black"/>
                </a:solidFill>
                <a:latin typeface="Times New Roman" pitchFamily="18" charset="0"/>
                <a:cs typeface="Times New Roman" pitchFamily="18" charset="0"/>
              </a:rPr>
              <a:t> </a:t>
            </a:r>
          </a:p>
          <a:p>
            <a:pPr marL="342900" indent="-342900" algn="just">
              <a:buClr>
                <a:srgbClr val="C00000"/>
              </a:buClr>
              <a:buFont typeface="Wingdings" panose="05000000000000000000" pitchFamily="2" charset="2"/>
              <a:buChar char="v"/>
            </a:pPr>
            <a:r>
              <a:rPr lang="el-GR" sz="2000" dirty="0">
                <a:ln>
                  <a:noFill/>
                </a:ln>
                <a:solidFill>
                  <a:prstClr val="black"/>
                </a:solidFill>
                <a:latin typeface="Times New Roman" pitchFamily="18" charset="0"/>
                <a:cs typeface="Times New Roman" pitchFamily="18" charset="0"/>
              </a:rPr>
              <a:t>οι μέθοδοι DL, που στην ουσία είναι ένας υποτομέας της ML που  χρησιμοποιεί  τεχνητά  νευρωνικά  δίκτυα (Artificial Neural Network - ANN)  κατά  τη  </a:t>
            </a:r>
            <a:r>
              <a:rPr lang="el-GR" sz="2000" dirty="0">
                <a:solidFill>
                  <a:prstClr val="black"/>
                </a:solidFill>
                <a:latin typeface="Times New Roman" pitchFamily="18" charset="0"/>
                <a:cs typeface="Times New Roman" pitchFamily="18" charset="0"/>
              </a:rPr>
              <a:t>λήψη αποφάσεων. </a:t>
            </a:r>
          </a:p>
          <a:p>
            <a:pPr lvl="0" algn="just">
              <a:buClr>
                <a:srgbClr val="C3DCFF"/>
              </a:buClr>
            </a:pPr>
            <a:endParaRPr lang="en-US" sz="2000" dirty="0">
              <a:solidFill>
                <a:prstClr val="black"/>
              </a:solidFill>
              <a:latin typeface="Times New Roman" pitchFamily="18" charset="0"/>
              <a:cs typeface="Times New Roman" pitchFamily="18" charset="0"/>
            </a:endParaRPr>
          </a:p>
        </p:txBody>
      </p:sp>
      <p:sp>
        <p:nvSpPr>
          <p:cNvPr id="2" name="TextBox 1">
            <a:extLst>
              <a:ext uri="{FF2B5EF4-FFF2-40B4-BE49-F238E27FC236}">
                <a16:creationId xmlns:a16="http://schemas.microsoft.com/office/drawing/2014/main" id="{5FEDC7BA-B741-C497-77B7-F7C2F3418210}"/>
              </a:ext>
            </a:extLst>
          </p:cNvPr>
          <p:cNvSpPr txBox="1"/>
          <p:nvPr/>
        </p:nvSpPr>
        <p:spPr>
          <a:xfrm>
            <a:off x="0" y="116632"/>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354987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p:cNvSpPr txBox="1">
            <a:spLocks/>
          </p:cNvSpPr>
          <p:nvPr/>
        </p:nvSpPr>
        <p:spPr>
          <a:xfrm>
            <a:off x="323764" y="1455590"/>
            <a:ext cx="8784468" cy="5213770"/>
          </a:xfrm>
          <a:prstGeom prst="rect">
            <a:avLst/>
          </a:prstGeom>
          <a:ln w="38100">
            <a:noFill/>
          </a:ln>
          <a:effectLst>
            <a:glow rad="63500">
              <a:schemeClr val="accent1">
                <a:satMod val="175000"/>
                <a:alpha val="40000"/>
              </a:schemeClr>
            </a:glow>
          </a:effectLst>
        </p:spPr>
        <p:txBody>
          <a:bodyPr vert="horz" anchor="t">
            <a:normAutofit/>
          </a:bodyPr>
          <a:lstStyle/>
          <a:p>
            <a:pPr lvl="0" algn="just">
              <a:buClr>
                <a:srgbClr val="C3DCFF"/>
              </a:buClr>
            </a:pPr>
            <a:endParaRPr lang="en-US" sz="400" dirty="0">
              <a:solidFill>
                <a:prstClr val="black"/>
              </a:solidFill>
              <a:latin typeface="Times New Roman" pitchFamily="18" charset="0"/>
              <a:cs typeface="Times New Roman" pitchFamily="18" charset="0"/>
            </a:endParaRPr>
          </a:p>
          <a:p>
            <a:pPr marR="36576" lvl="0" algn="just">
              <a:buClr>
                <a:srgbClr val="C3DCFF"/>
              </a:buClr>
              <a:buSzPct val="80000"/>
            </a:pPr>
            <a:endParaRPr lang="el-GR" sz="800" dirty="0">
              <a:solidFill>
                <a:prstClr val="black"/>
              </a:solidFill>
              <a:latin typeface="Times New Roman" pitchFamily="18" charset="0"/>
              <a:cs typeface="Times New Roman" pitchFamily="18" charset="0"/>
            </a:endParaRPr>
          </a:p>
          <a:p>
            <a:pPr marR="36576" lvl="0" algn="just">
              <a:spcAft>
                <a:spcPts val="300"/>
              </a:spcAft>
              <a:buClr>
                <a:srgbClr val="C3DCFF"/>
              </a:buClr>
              <a:buSzPct val="80000"/>
            </a:pPr>
            <a:r>
              <a:rPr lang="el-GR" sz="2000" b="1" i="1" dirty="0">
                <a:solidFill>
                  <a:prstClr val="black"/>
                </a:solidFill>
                <a:latin typeface="Times New Roman" pitchFamily="18" charset="0"/>
                <a:cs typeface="Times New Roman" pitchFamily="18" charset="0"/>
              </a:rPr>
              <a:t>Α) Προσεγγίσεις της Μηχανικής Μάθησης (ML)</a:t>
            </a:r>
          </a:p>
          <a:p>
            <a:pPr algn="just">
              <a:spcAft>
                <a:spcPts val="300"/>
              </a:spcAft>
            </a:pPr>
            <a:r>
              <a:rPr lang="el-GR" sz="2000" dirty="0">
                <a:solidFill>
                  <a:prstClr val="black"/>
                </a:solidFill>
                <a:latin typeface="Times New Roman" pitchFamily="18" charset="0"/>
                <a:cs typeface="Times New Roman" pitchFamily="18" charset="0"/>
              </a:rPr>
              <a:t>Οι τεχνικές ML που χρησιμοποιούνται στην κυβερνοασφάλεια είναι ένα </a:t>
            </a:r>
          </a:p>
          <a:p>
            <a:pPr marL="342900" indent="-342900" algn="just">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Η ικανότητα μάθησης επιτρέπει στα συστήματα υπολογιστών να βελτιώνουν την απόδοσή τους </a:t>
            </a:r>
          </a:p>
          <a:p>
            <a:pPr marL="342900" indent="-342900" algn="just">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Δυναμικό και αξιόπιστο εργαλείο. </a:t>
            </a:r>
          </a:p>
          <a:p>
            <a:pPr marL="342900" indent="-342900" algn="just">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Έτσι να δημιουργούν μοντέλα εκτέλεσης από προηγούμενα δεδομένα</a:t>
            </a:r>
          </a:p>
          <a:p>
            <a:pPr marL="342900" indent="-342900" algn="just">
              <a:buClr>
                <a:srgbClr val="C00000"/>
              </a:buClr>
              <a:buFont typeface="Wingdings" panose="05000000000000000000" pitchFamily="2" charset="2"/>
              <a:buChar char="v"/>
            </a:pPr>
            <a:endParaRPr lang="en-US" sz="2000" dirty="0">
              <a:solidFill>
                <a:prstClr val="black"/>
              </a:solidFill>
              <a:latin typeface="Times New Roman" pitchFamily="18" charset="0"/>
              <a:cs typeface="Times New Roman" pitchFamily="18" charset="0"/>
            </a:endParaRPr>
          </a:p>
          <a:p>
            <a:pPr marR="36576" lvl="0" algn="just">
              <a:buClr>
                <a:srgbClr val="C3DCFF"/>
              </a:buClr>
              <a:buSzPct val="80000"/>
            </a:pPr>
            <a:endParaRPr lang="el-GR" sz="800" dirty="0">
              <a:solidFill>
                <a:prstClr val="black"/>
              </a:solidFill>
              <a:latin typeface="Times New Roman" pitchFamily="18" charset="0"/>
              <a:cs typeface="Times New Roman" pitchFamily="18" charset="0"/>
            </a:endParaRPr>
          </a:p>
          <a:p>
            <a:pPr marR="36576" lvl="0" algn="just">
              <a:spcAft>
                <a:spcPts val="300"/>
              </a:spcAft>
              <a:buClr>
                <a:srgbClr val="C3DCFF"/>
              </a:buClr>
              <a:buSzPct val="80000"/>
            </a:pPr>
            <a:r>
              <a:rPr lang="el-GR" sz="2000" b="1" i="1" dirty="0">
                <a:solidFill>
                  <a:prstClr val="black"/>
                </a:solidFill>
                <a:latin typeface="Times New Roman" pitchFamily="18" charset="0"/>
                <a:cs typeface="Times New Roman" pitchFamily="18" charset="0"/>
              </a:rPr>
              <a:t>Β) Προσεγγίσεις της Βαθιάς Μάθησης (DL)</a:t>
            </a:r>
          </a:p>
          <a:p>
            <a:pPr>
              <a:spcAft>
                <a:spcPts val="300"/>
              </a:spcAft>
            </a:pPr>
            <a:r>
              <a:rPr lang="el-GR" sz="2000" dirty="0">
                <a:solidFill>
                  <a:prstClr val="black"/>
                </a:solidFill>
                <a:latin typeface="Times New Roman" pitchFamily="18" charset="0"/>
                <a:cs typeface="Times New Roman" pitchFamily="18" charset="0"/>
              </a:rPr>
              <a:t>Στη DL η επιλογή χαρακτηριστικών είναι αυτοματοποιημένη σε αντίθεση με τη ML </a:t>
            </a:r>
          </a:p>
          <a:p>
            <a:pPr algn="just">
              <a:spcAft>
                <a:spcPts val="300"/>
              </a:spcAft>
            </a:pPr>
            <a:r>
              <a:rPr lang="el-GR" sz="2000" dirty="0">
                <a:solidFill>
                  <a:prstClr val="black"/>
                </a:solidFill>
                <a:latin typeface="Times New Roman" pitchFamily="18" charset="0"/>
                <a:cs typeface="Times New Roman" pitchFamily="18" charset="0"/>
              </a:rPr>
              <a:t>Ο σκοπός των παρακάτω προσεγγίσεων DL είναι</a:t>
            </a:r>
            <a:r>
              <a:rPr lang="en-US" sz="2000" dirty="0">
                <a:solidFill>
                  <a:prstClr val="black"/>
                </a:solidFill>
                <a:latin typeface="Times New Roman" pitchFamily="18" charset="0"/>
                <a:cs typeface="Times New Roman" pitchFamily="18" charset="0"/>
              </a:rPr>
              <a:t>:</a:t>
            </a:r>
            <a:r>
              <a:rPr lang="el-GR" sz="2000" dirty="0">
                <a:solidFill>
                  <a:prstClr val="black"/>
                </a:solidFill>
                <a:latin typeface="Times New Roman" pitchFamily="18" charset="0"/>
                <a:cs typeface="Times New Roman" pitchFamily="18" charset="0"/>
              </a:rPr>
              <a:t> </a:t>
            </a:r>
          </a:p>
          <a:p>
            <a:pPr marL="342900" indent="-342900" algn="just">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να αποκτήσουν μια βαθύτερη κατανόηση των δεδομένων εισόδου, και </a:t>
            </a:r>
          </a:p>
          <a:p>
            <a:pPr marL="342900" indent="-342900" algn="just">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να αποκτήσουν χαρακτηριστικά δεδομένων που δεν θα μπορούσαν ενδεχομένως να ανιχνευθούν από τον άνθρωπο</a:t>
            </a:r>
            <a:endParaRPr lang="en-US" sz="1200" kern="100" dirty="0">
              <a:solidFill>
                <a:srgbClr val="000000"/>
              </a:solidFill>
              <a:latin typeface="Times New Roman" panose="02020603050405020304" pitchFamily="18" charset="0"/>
              <a:ea typeface="NSimSun" panose="02010609030101010101" pitchFamily="49" charset="-122"/>
              <a:cs typeface="Times New Roman" panose="02020603050405020304" pitchFamily="18" charset="0"/>
            </a:endParaRPr>
          </a:p>
        </p:txBody>
      </p:sp>
      <p:sp>
        <p:nvSpPr>
          <p:cNvPr id="2" name="TextBox 1">
            <a:extLst>
              <a:ext uri="{FF2B5EF4-FFF2-40B4-BE49-F238E27FC236}">
                <a16:creationId xmlns:a16="http://schemas.microsoft.com/office/drawing/2014/main" id="{3DF2E46B-FE56-C624-D677-6E7B5D791315}"/>
              </a:ext>
            </a:extLst>
          </p:cNvPr>
          <p:cNvSpPr txBox="1"/>
          <p:nvPr/>
        </p:nvSpPr>
        <p:spPr>
          <a:xfrm>
            <a:off x="-35768" y="188640"/>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475668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383574-1FE0-4F53-5FFA-2DE3C79EECB3}"/>
              </a:ext>
            </a:extLst>
          </p:cNvPr>
          <p:cNvSpPr>
            <a:spLocks noGrp="1"/>
          </p:cNvSpPr>
          <p:nvPr>
            <p:ph type="title"/>
          </p:nvPr>
        </p:nvSpPr>
        <p:spPr/>
        <p:txBody>
          <a:bodyPr/>
          <a:lstStyle/>
          <a:p>
            <a:r>
              <a:rPr lang="el-GR"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3 ΕΦΑΡΜΟΓΕΣ ΤΗΣ </a:t>
            </a:r>
            <a:r>
              <a:rPr lang="en-GB"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AI </a:t>
            </a:r>
            <a:r>
              <a:rPr lang="el-GR"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ΣΤΗΝ ΚΥΒΕΡΝΟΑΣΦΑΛΕΙ</a:t>
            </a:r>
            <a:r>
              <a:rPr lang="en-US"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A</a:t>
            </a:r>
            <a:r>
              <a:rPr lang="el-GR"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 </a:t>
            </a:r>
          </a:p>
        </p:txBody>
      </p:sp>
      <p:pic>
        <p:nvPicPr>
          <p:cNvPr id="4" name="Θέση περιεχομένου 3">
            <a:extLst>
              <a:ext uri="{FF2B5EF4-FFF2-40B4-BE49-F238E27FC236}">
                <a16:creationId xmlns:a16="http://schemas.microsoft.com/office/drawing/2014/main" id="{20550D11-D33A-80A1-DA8D-E26C12AC7346}"/>
              </a:ext>
            </a:extLst>
          </p:cNvPr>
          <p:cNvPicPr>
            <a:picLocks noGrp="1" noChangeAspect="1"/>
          </p:cNvPicPr>
          <p:nvPr>
            <p:ph idx="1"/>
          </p:nvPr>
        </p:nvPicPr>
        <p:blipFill>
          <a:blip r:embed="rId2"/>
          <a:stretch>
            <a:fillRect/>
          </a:stretch>
        </p:blipFill>
        <p:spPr>
          <a:xfrm>
            <a:off x="1159030" y="1772815"/>
            <a:ext cx="7085378" cy="4453101"/>
          </a:xfrm>
          <a:prstGeom prst="rect">
            <a:avLst/>
          </a:prstGeom>
        </p:spPr>
      </p:pic>
      <p:sp>
        <p:nvSpPr>
          <p:cNvPr id="6" name="TextBox 5">
            <a:extLst>
              <a:ext uri="{FF2B5EF4-FFF2-40B4-BE49-F238E27FC236}">
                <a16:creationId xmlns:a16="http://schemas.microsoft.com/office/drawing/2014/main" id="{9CF69449-A43E-D88C-BAE5-E555D2BC8933}"/>
              </a:ext>
            </a:extLst>
          </p:cNvPr>
          <p:cNvSpPr txBox="1"/>
          <p:nvPr/>
        </p:nvSpPr>
        <p:spPr>
          <a:xfrm>
            <a:off x="3635896" y="6488668"/>
            <a:ext cx="4132186" cy="369332"/>
          </a:xfrm>
          <a:prstGeom prst="rect">
            <a:avLst/>
          </a:prstGeom>
          <a:noFill/>
        </p:spPr>
        <p:txBody>
          <a:bodyPr wrap="square" rtlCol="0">
            <a:spAutoFit/>
          </a:bodyPr>
          <a:lstStyle/>
          <a:p>
            <a:r>
              <a:rPr lang="el-GR" dirty="0"/>
              <a:t>Σχέση μεταξύ AI</a:t>
            </a:r>
            <a:r>
              <a:rPr lang="en-US" dirty="0"/>
              <a:t>,</a:t>
            </a:r>
            <a:r>
              <a:rPr lang="el-GR" dirty="0"/>
              <a:t> ML</a:t>
            </a:r>
            <a:r>
              <a:rPr lang="en-US" dirty="0"/>
              <a:t>, </a:t>
            </a:r>
            <a:r>
              <a:rPr lang="el-GR" dirty="0"/>
              <a:t>DL</a:t>
            </a:r>
          </a:p>
        </p:txBody>
      </p:sp>
    </p:spTree>
    <p:extLst>
      <p:ext uri="{BB962C8B-B14F-4D97-AF65-F5344CB8AC3E}">
        <p14:creationId xmlns:p14="http://schemas.microsoft.com/office/powerpoint/2010/main" val="3119573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386019A-73CD-39DC-F478-22283C986573}"/>
              </a:ext>
            </a:extLst>
          </p:cNvPr>
          <p:cNvSpPr>
            <a:spLocks noGrp="1"/>
          </p:cNvSpPr>
          <p:nvPr>
            <p:ph type="title"/>
          </p:nvPr>
        </p:nvSpPr>
        <p:spPr/>
        <p:txBody>
          <a:bodyPr/>
          <a:lstStyle/>
          <a:p>
            <a:pPr mar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3.ΕΦΑΡΜΟΓΕΣ ΤΗΣ ΑΙ ΣΤΗΝ ΚΥΒΕΡΝΟΑΣΦΑΛΕΙΑ </a:t>
            </a:r>
          </a:p>
        </p:txBody>
      </p:sp>
      <p:sp>
        <p:nvSpPr>
          <p:cNvPr id="3" name="Θέση περιεχομένου 2">
            <a:extLst>
              <a:ext uri="{FF2B5EF4-FFF2-40B4-BE49-F238E27FC236}">
                <a16:creationId xmlns:a16="http://schemas.microsoft.com/office/drawing/2014/main" id="{045D6DD6-C2A1-7106-8454-75DE2F7ED8E7}"/>
              </a:ext>
            </a:extLst>
          </p:cNvPr>
          <p:cNvSpPr>
            <a:spLocks noGrp="1"/>
          </p:cNvSpPr>
          <p:nvPr>
            <p:ph idx="1"/>
          </p:nvPr>
        </p:nvSpPr>
        <p:spPr>
          <a:xfrm>
            <a:off x="457200" y="2492896"/>
            <a:ext cx="8229600" cy="3961912"/>
          </a:xfrm>
        </p:spPr>
        <p:txBody>
          <a:bodyPr/>
          <a:lstStyle/>
          <a:p>
            <a:pPr marL="0" marR="36576" indent="0" algn="just">
              <a:spcAft>
                <a:spcPts val="600"/>
              </a:spcAft>
              <a:buClr>
                <a:srgbClr val="C3DCFF"/>
              </a:buClr>
              <a:buNone/>
            </a:pPr>
            <a:r>
              <a:rPr lang="el-GR" sz="2400" b="1" i="1" dirty="0">
                <a:solidFill>
                  <a:prstClr val="black"/>
                </a:solidFill>
                <a:latin typeface="Times New Roman" pitchFamily="18" charset="0"/>
                <a:cs typeface="Times New Roman" pitchFamily="18" charset="0"/>
              </a:rPr>
              <a:t>Προσεγγίσεις της Μηχανικής Μάθησης (ML)</a:t>
            </a:r>
          </a:p>
          <a:p>
            <a:pPr>
              <a:spcAft>
                <a:spcPts val="600"/>
              </a:spcAft>
              <a:buClr>
                <a:srgbClr val="FF0000"/>
              </a:buClr>
              <a:buFont typeface="Wingdings" panose="05000000000000000000" pitchFamily="2" charset="2"/>
              <a:buChar char="v"/>
            </a:pPr>
            <a:r>
              <a:rPr lang="el-GR" sz="2400" dirty="0" err="1"/>
              <a:t>Νευρωνικά</a:t>
            </a:r>
            <a:r>
              <a:rPr lang="el-GR" sz="2400" dirty="0"/>
              <a:t> Δίκτυα – </a:t>
            </a:r>
            <a:r>
              <a:rPr lang="en-US" sz="2400" dirty="0"/>
              <a:t>Neural Networks – NN</a:t>
            </a:r>
            <a:endParaRPr lang="el-GR" sz="2400" dirty="0"/>
          </a:p>
          <a:p>
            <a:pPr>
              <a:spcAft>
                <a:spcPts val="600"/>
              </a:spcAft>
              <a:buClr>
                <a:srgbClr val="FF0000"/>
              </a:buClr>
              <a:buFont typeface="Wingdings" panose="05000000000000000000" pitchFamily="2" charset="2"/>
              <a:buChar char="v"/>
            </a:pPr>
            <a:r>
              <a:rPr lang="en-GB" sz="2400" dirty="0"/>
              <a:t>Support Vector Machines – SVM</a:t>
            </a:r>
            <a:endParaRPr lang="el-GR" sz="2400" dirty="0"/>
          </a:p>
          <a:p>
            <a:pPr>
              <a:spcAft>
                <a:spcPts val="600"/>
              </a:spcAft>
              <a:buClr>
                <a:srgbClr val="FF0000"/>
              </a:buClr>
              <a:buFont typeface="Wingdings" panose="05000000000000000000" pitchFamily="2" charset="2"/>
              <a:buChar char="v"/>
            </a:pPr>
            <a:r>
              <a:rPr lang="el-GR" sz="2400" dirty="0"/>
              <a:t>Μοντέλο </a:t>
            </a:r>
            <a:r>
              <a:rPr lang="en-GB" sz="2400" dirty="0"/>
              <a:t>Markov</a:t>
            </a:r>
            <a:endParaRPr lang="el-GR" sz="2400" dirty="0"/>
          </a:p>
          <a:p>
            <a:pPr>
              <a:spcAft>
                <a:spcPts val="600"/>
              </a:spcAft>
              <a:buClr>
                <a:srgbClr val="C00000"/>
              </a:buClr>
              <a:buFont typeface="Wingdings" panose="05000000000000000000" pitchFamily="2" charset="2"/>
              <a:buChar char="v"/>
            </a:pPr>
            <a:r>
              <a:rPr lang="el-GR" sz="2400" dirty="0">
                <a:solidFill>
                  <a:schemeClr val="tx1">
                    <a:lumMod val="95000"/>
                    <a:lumOff val="5000"/>
                  </a:schemeClr>
                </a:solidFill>
              </a:rPr>
              <a:t>Δέντρα Απόφασης - </a:t>
            </a:r>
            <a:r>
              <a:rPr lang="el-GR" sz="2400" dirty="0" err="1">
                <a:solidFill>
                  <a:schemeClr val="tx1">
                    <a:lumMod val="95000"/>
                    <a:lumOff val="5000"/>
                  </a:schemeClr>
                </a:solidFill>
              </a:rPr>
              <a:t>Decision</a:t>
            </a:r>
            <a:r>
              <a:rPr lang="el-GR" sz="2400" dirty="0">
                <a:solidFill>
                  <a:schemeClr val="tx1">
                    <a:lumMod val="95000"/>
                    <a:lumOff val="5000"/>
                  </a:schemeClr>
                </a:solidFill>
              </a:rPr>
              <a:t> </a:t>
            </a:r>
            <a:r>
              <a:rPr lang="el-GR" sz="2400" dirty="0" err="1">
                <a:solidFill>
                  <a:schemeClr val="tx1">
                    <a:lumMod val="95000"/>
                    <a:lumOff val="5000"/>
                  </a:schemeClr>
                </a:solidFill>
              </a:rPr>
              <a:t>Trees</a:t>
            </a:r>
            <a:r>
              <a:rPr lang="el-GR" sz="2400" dirty="0">
                <a:solidFill>
                  <a:schemeClr val="tx1">
                    <a:lumMod val="95000"/>
                    <a:lumOff val="5000"/>
                  </a:schemeClr>
                </a:solidFill>
              </a:rPr>
              <a:t> – DT</a:t>
            </a:r>
          </a:p>
        </p:txBody>
      </p:sp>
    </p:spTree>
    <p:extLst>
      <p:ext uri="{BB962C8B-B14F-4D97-AF65-F5344CB8AC3E}">
        <p14:creationId xmlns:p14="http://schemas.microsoft.com/office/powerpoint/2010/main" val="1330474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p:cNvSpPr txBox="1">
            <a:spLocks/>
          </p:cNvSpPr>
          <p:nvPr/>
        </p:nvSpPr>
        <p:spPr>
          <a:xfrm>
            <a:off x="395536" y="1628800"/>
            <a:ext cx="8424936" cy="5229200"/>
          </a:xfrm>
          <a:prstGeom prst="rect">
            <a:avLst/>
          </a:prstGeom>
          <a:ln w="38100">
            <a:noFill/>
          </a:ln>
          <a:effectLst>
            <a:glow rad="63500">
              <a:schemeClr val="accent1">
                <a:satMod val="175000"/>
                <a:alpha val="40000"/>
              </a:schemeClr>
            </a:glow>
          </a:effectLst>
        </p:spPr>
        <p:txBody>
          <a:bodyPr vert="horz" anchor="t">
            <a:normAutofit fontScale="85000" lnSpcReduction="20000"/>
          </a:bodyPr>
          <a:lstStyle/>
          <a:p>
            <a:pPr lvl="0" algn="just">
              <a:lnSpc>
                <a:spcPct val="120000"/>
              </a:lnSpc>
              <a:spcBef>
                <a:spcPts val="600"/>
              </a:spcBef>
              <a:spcAft>
                <a:spcPts val="600"/>
              </a:spcAft>
              <a:buClr>
                <a:srgbClr val="C3DCFF"/>
              </a:buClr>
            </a:pPr>
            <a:r>
              <a:rPr lang="el-GR" sz="2400" b="1" dirty="0">
                <a:solidFill>
                  <a:prstClr val="black"/>
                </a:solidFill>
                <a:latin typeface="Times New Roman" pitchFamily="18" charset="0"/>
                <a:cs typeface="Times New Roman" pitchFamily="18" charset="0"/>
              </a:rPr>
              <a:t>Χρήση Μεθόδων ΑΙ στην Ασφάλεια του Κυβερνοχώρου</a:t>
            </a:r>
            <a:endParaRPr lang="el-GR" sz="2400" dirty="0">
              <a:solidFill>
                <a:prstClr val="black"/>
              </a:solidFill>
              <a:latin typeface="Times New Roman" pitchFamily="18" charset="0"/>
              <a:cs typeface="Times New Roman" pitchFamily="18" charset="0"/>
            </a:endParaRPr>
          </a:p>
          <a:p>
            <a:pPr lvl="0" algn="just">
              <a:lnSpc>
                <a:spcPct val="120000"/>
              </a:lnSpc>
              <a:spcAft>
                <a:spcPts val="300"/>
              </a:spcAft>
              <a:buClr>
                <a:srgbClr val="C3DCFF"/>
              </a:buClr>
            </a:pPr>
            <a:r>
              <a:rPr lang="el-GR" sz="2000" dirty="0">
                <a:solidFill>
                  <a:prstClr val="black"/>
                </a:solidFill>
                <a:latin typeface="Times New Roman" pitchFamily="18" charset="0"/>
                <a:cs typeface="Times New Roman" pitchFamily="18" charset="0"/>
              </a:rPr>
              <a:t>Κύριος σκοπός της τεχνητής νοημοσύνης είναι να εκπαιδεύσει τις μηχανές ώστε να προσομοιώνουν ανθρώπινες δεξιότητες, όπως</a:t>
            </a:r>
            <a:r>
              <a:rPr lang="en-US" sz="2000" dirty="0">
                <a:solidFill>
                  <a:prstClr val="black"/>
                </a:solidFill>
                <a:latin typeface="Times New Roman" pitchFamily="18" charset="0"/>
                <a:cs typeface="Times New Roman" pitchFamily="18" charset="0"/>
              </a:rPr>
              <a:t>:</a:t>
            </a:r>
            <a:endParaRPr lang="el-GR" sz="2000" dirty="0">
              <a:solidFill>
                <a:prstClr val="black"/>
              </a:solidFill>
              <a:latin typeface="Times New Roman" pitchFamily="18" charset="0"/>
              <a:cs typeface="Times New Roman" pitchFamily="18" charset="0"/>
            </a:endParaRP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η μάθηση,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ο εξορθολογισμός,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η σκέψη και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η διαχείριση. </a:t>
            </a:r>
          </a:p>
          <a:p>
            <a:pPr lvl="0" algn="just">
              <a:lnSpc>
                <a:spcPct val="120000"/>
              </a:lnSpc>
              <a:buClr>
                <a:srgbClr val="0033CC"/>
              </a:buClr>
            </a:pPr>
            <a:endParaRPr lang="el-GR" sz="2000" dirty="0">
              <a:solidFill>
                <a:prstClr val="black"/>
              </a:solidFill>
              <a:latin typeface="Times New Roman" pitchFamily="18" charset="0"/>
              <a:cs typeface="Times New Roman" pitchFamily="18" charset="0"/>
            </a:endParaRPr>
          </a:p>
          <a:p>
            <a:pPr lvl="0" algn="just">
              <a:lnSpc>
                <a:spcPct val="120000"/>
              </a:lnSpc>
              <a:spcAft>
                <a:spcPts val="300"/>
              </a:spcAft>
              <a:buClr>
                <a:srgbClr val="C3DCFF"/>
              </a:buClr>
            </a:pPr>
            <a:r>
              <a:rPr lang="el-GR" sz="2000" dirty="0">
                <a:solidFill>
                  <a:prstClr val="black"/>
                </a:solidFill>
                <a:latin typeface="Times New Roman" pitchFamily="18" charset="0"/>
                <a:cs typeface="Times New Roman" pitchFamily="18" charset="0"/>
              </a:rPr>
              <a:t>Μερικές από τις τεχνικές AI περιλαμβάνουν</a:t>
            </a:r>
            <a:r>
              <a:rPr lang="en-US" sz="2000" dirty="0">
                <a:solidFill>
                  <a:prstClr val="black"/>
                </a:solidFill>
                <a:latin typeface="Times New Roman" pitchFamily="18" charset="0"/>
                <a:cs typeface="Times New Roman" pitchFamily="18" charset="0"/>
              </a:rPr>
              <a:t>:</a:t>
            </a:r>
            <a:r>
              <a:rPr lang="el-GR" sz="2000" dirty="0">
                <a:solidFill>
                  <a:prstClr val="black"/>
                </a:solidFill>
                <a:latin typeface="Times New Roman" pitchFamily="18" charset="0"/>
                <a:cs typeface="Times New Roman" pitchFamily="18" charset="0"/>
              </a:rPr>
              <a:t>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 δημιουργία φυσικής γλώσσας,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τα έμπειρα συστήματα,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τους ευφυείς πράκτορες,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 βαθιά μάθηση,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 μηχανική μάθηση,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την αναγνώριση ομιλίας,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την ανάλυση κειμένου και </a:t>
            </a:r>
          </a:p>
          <a:p>
            <a:pPr marL="342900" lvl="0" indent="-342900" algn="just">
              <a:lnSpc>
                <a:spcPct val="120000"/>
              </a:lnSpc>
              <a:spcAft>
                <a:spcPts val="300"/>
              </a:spcAft>
              <a:buClr>
                <a:srgbClr val="C00000"/>
              </a:buClr>
              <a:buFont typeface="Wingdings" panose="05000000000000000000" pitchFamily="2" charset="2"/>
              <a:buChar char="v"/>
            </a:pPr>
            <a:r>
              <a:rPr lang="el-GR" sz="2000" dirty="0">
                <a:solidFill>
                  <a:prstClr val="black"/>
                </a:solidFill>
                <a:latin typeface="Times New Roman" pitchFamily="18" charset="0"/>
                <a:cs typeface="Times New Roman" pitchFamily="18" charset="0"/>
              </a:rPr>
              <a:t>το Νευρογλωσσικό Προγραμματισμό.</a:t>
            </a:r>
          </a:p>
          <a:p>
            <a:pPr algn="just"/>
            <a:endParaRPr lang="el-GR"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l-GR"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endParaRPr>
          </a:p>
          <a:p>
            <a:pPr algn="just"/>
            <a:endParaRPr lang="el-GR" kern="100" dirty="0">
              <a:latin typeface="Liberation Serif"/>
              <a:ea typeface="NSimSun" panose="02010609030101010101" pitchFamily="49" charset="-122"/>
              <a:cs typeface="Lucida Sans" panose="020B0602030504020204" pitchFamily="34" charset="0"/>
            </a:endParaRPr>
          </a:p>
        </p:txBody>
      </p:sp>
      <p:sp>
        <p:nvSpPr>
          <p:cNvPr id="2" name="TextBox 1">
            <a:extLst>
              <a:ext uri="{FF2B5EF4-FFF2-40B4-BE49-F238E27FC236}">
                <a16:creationId xmlns:a16="http://schemas.microsoft.com/office/drawing/2014/main" id="{65E5605D-2EBD-C34F-51E3-FAF2CC004E9C}"/>
              </a:ext>
            </a:extLst>
          </p:cNvPr>
          <p:cNvSpPr txBox="1"/>
          <p:nvPr/>
        </p:nvSpPr>
        <p:spPr>
          <a:xfrm>
            <a:off x="0" y="116632"/>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95719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p:cNvSpPr txBox="1">
            <a:spLocks/>
          </p:cNvSpPr>
          <p:nvPr/>
        </p:nvSpPr>
        <p:spPr>
          <a:xfrm>
            <a:off x="395536" y="1556792"/>
            <a:ext cx="8352928" cy="5328592"/>
          </a:xfrm>
          <a:prstGeom prst="rect">
            <a:avLst/>
          </a:prstGeom>
          <a:ln w="38100">
            <a:noFill/>
          </a:ln>
          <a:effectLst>
            <a:glow rad="63500">
              <a:schemeClr val="accent1">
                <a:satMod val="175000"/>
                <a:alpha val="40000"/>
              </a:schemeClr>
            </a:glow>
          </a:effectLst>
        </p:spPr>
        <p:txBody>
          <a:bodyPr vert="horz" anchor="t">
            <a:normAutofit fontScale="92500" lnSpcReduction="10000"/>
          </a:bodyPr>
          <a:lstStyle/>
          <a:p>
            <a:pPr lvl="0" algn="just">
              <a:buClr>
                <a:srgbClr val="C3DCFF"/>
              </a:buClr>
            </a:pPr>
            <a:endParaRPr lang="en-US" sz="400" dirty="0">
              <a:solidFill>
                <a:prstClr val="black"/>
              </a:solidFill>
              <a:latin typeface="Times New Roman" pitchFamily="18" charset="0"/>
              <a:cs typeface="Times New Roman" pitchFamily="18" charset="0"/>
            </a:endParaRPr>
          </a:p>
          <a:p>
            <a:pPr lvl="0" algn="l">
              <a:lnSpc>
                <a:spcPct val="110000"/>
              </a:lnSpc>
              <a:spcAft>
                <a:spcPts val="600"/>
              </a:spcAft>
              <a:buClr>
                <a:srgbClr val="C3DCFF"/>
              </a:buClr>
            </a:pPr>
            <a:r>
              <a:rPr lang="el-GR" sz="2400" b="1" i="1" dirty="0">
                <a:ln>
                  <a:noFill/>
                </a:ln>
                <a:solidFill>
                  <a:prstClr val="black"/>
                </a:solidFill>
                <a:latin typeface="Times New Roman" pitchFamily="18" charset="0"/>
                <a:cs typeface="Times New Roman" pitchFamily="18" charset="0"/>
              </a:rPr>
              <a:t>Εφαρμογή Τεχνολογιών </a:t>
            </a:r>
            <a:r>
              <a:rPr lang="en-US" sz="2400" b="1" i="1" dirty="0">
                <a:solidFill>
                  <a:prstClr val="black"/>
                </a:solidFill>
                <a:latin typeface="Times New Roman" pitchFamily="18" charset="0"/>
                <a:cs typeface="Times New Roman" pitchFamily="18" charset="0"/>
              </a:rPr>
              <a:t>AI </a:t>
            </a:r>
            <a:r>
              <a:rPr lang="el-GR" sz="2400" b="1" i="1" dirty="0">
                <a:ln>
                  <a:noFill/>
                </a:ln>
                <a:solidFill>
                  <a:prstClr val="black"/>
                </a:solidFill>
                <a:latin typeface="Times New Roman" pitchFamily="18" charset="0"/>
                <a:cs typeface="Times New Roman" pitchFamily="18" charset="0"/>
              </a:rPr>
              <a:t>στην Κυβερνοασφάλεια</a:t>
            </a:r>
          </a:p>
          <a:p>
            <a:pPr marL="342900" lvl="0" indent="-342900" algn="just">
              <a:lnSpc>
                <a:spcPct val="110000"/>
              </a:lnSpc>
              <a:spcAft>
                <a:spcPts val="600"/>
              </a:spcAft>
              <a:buClr>
                <a:srgbClr val="C00000"/>
              </a:buClr>
              <a:buFont typeface="Wingdings" panose="05000000000000000000" pitchFamily="2" charset="2"/>
              <a:buChar char="q"/>
            </a:pPr>
            <a:r>
              <a:rPr lang="el-GR" dirty="0">
                <a:ln>
                  <a:noFill/>
                </a:ln>
                <a:solidFill>
                  <a:prstClr val="black"/>
                </a:solidFill>
                <a:latin typeface="Times New Roman" pitchFamily="18" charset="0"/>
                <a:cs typeface="Times New Roman" pitchFamily="18" charset="0"/>
              </a:rPr>
              <a:t>Η </a:t>
            </a:r>
            <a:r>
              <a:rPr lang="el-GR" dirty="0">
                <a:solidFill>
                  <a:prstClr val="black"/>
                </a:solidFill>
                <a:latin typeface="Times New Roman" pitchFamily="18" charset="0"/>
                <a:cs typeface="Times New Roman" pitchFamily="18" charset="0"/>
              </a:rPr>
              <a:t>τεχνολογία </a:t>
            </a:r>
            <a:r>
              <a:rPr lang="el-GR" dirty="0" err="1">
                <a:ln>
                  <a:noFill/>
                </a:ln>
                <a:solidFill>
                  <a:prstClr val="black"/>
                </a:solidFill>
                <a:latin typeface="Times New Roman" pitchFamily="18" charset="0"/>
                <a:cs typeface="Times New Roman" pitchFamily="18" charset="0"/>
              </a:rPr>
              <a:t>Big</a:t>
            </a:r>
            <a:r>
              <a:rPr lang="el-GR" dirty="0">
                <a:ln>
                  <a:noFill/>
                </a:ln>
                <a:solidFill>
                  <a:prstClr val="black"/>
                </a:solidFill>
                <a:latin typeface="Times New Roman" pitchFamily="18" charset="0"/>
                <a:cs typeface="Times New Roman" pitchFamily="18" charset="0"/>
              </a:rPr>
              <a:t> Data εφαρμόζεται στην κυβερνοασφάλεια συνήθως για τον εντοπισμό εισβολής και απάτης που βασίζονται σε ανωμαλίες. </a:t>
            </a:r>
          </a:p>
          <a:p>
            <a:pPr marL="342900" lvl="0" indent="-342900" algn="just">
              <a:lnSpc>
                <a:spcPct val="110000"/>
              </a:lnSpc>
              <a:spcAft>
                <a:spcPts val="600"/>
              </a:spcAft>
              <a:buClr>
                <a:srgbClr val="C00000"/>
              </a:buClr>
              <a:buFont typeface="Wingdings" panose="05000000000000000000" pitchFamily="2" charset="2"/>
              <a:buChar char="q"/>
            </a:pPr>
            <a:r>
              <a:rPr lang="el-GR" dirty="0">
                <a:ln>
                  <a:noFill/>
                </a:ln>
                <a:solidFill>
                  <a:prstClr val="black"/>
                </a:solidFill>
                <a:latin typeface="Times New Roman" pitchFamily="18" charset="0"/>
                <a:cs typeface="Times New Roman" pitchFamily="18" charset="0"/>
              </a:rPr>
              <a:t>Η τεχνολογία Blockchain έχει προκαλέσει σημαντική προσοχή μεταξύ των επαγγελματιών του κλάδου και προγραμματιστών, λόγω της εξαιρετικής ασφάλειας που προσφέρει στο IoT, αποθετήριο δεδομένων και κατανομή, προστασία δικτύου, ιδιωτικά δεδομένα χρήστη, ελιγμός και εξυπηρέτηση του παγκόσμιου ιστού. </a:t>
            </a:r>
            <a:endParaRPr lang="en-US" dirty="0">
              <a:ln>
                <a:noFill/>
              </a:ln>
              <a:solidFill>
                <a:prstClr val="black"/>
              </a:solidFill>
              <a:latin typeface="Times New Roman" pitchFamily="18" charset="0"/>
              <a:cs typeface="Times New Roman" pitchFamily="18" charset="0"/>
            </a:endParaRPr>
          </a:p>
          <a:p>
            <a:pPr marL="342900" lvl="0" indent="-342900">
              <a:lnSpc>
                <a:spcPct val="110000"/>
              </a:lnSpc>
              <a:spcAft>
                <a:spcPts val="600"/>
              </a:spcAft>
              <a:buClr>
                <a:srgbClr val="C00000"/>
              </a:buClr>
              <a:buFont typeface="Wingdings" panose="05000000000000000000" pitchFamily="2" charset="2"/>
              <a:buChar char="q"/>
            </a:pPr>
            <a:r>
              <a:rPr lang="el-GR" dirty="0">
                <a:ln>
                  <a:noFill/>
                </a:ln>
                <a:solidFill>
                  <a:prstClr val="black"/>
                </a:solidFill>
                <a:latin typeface="Times New Roman" pitchFamily="18" charset="0"/>
                <a:cs typeface="Times New Roman" pitchFamily="18" charset="0"/>
              </a:rPr>
              <a:t>Το Behavioral Analytics χρησιμοποιεί λύσεις ασφαλείας «Αναλύσεις συμπεριφοράς χρηστών και οντοτήτων – UEBA» (User and Entity Behavior Analytics - UEBA).</a:t>
            </a:r>
          </a:p>
          <a:p>
            <a:pPr lvl="0" algn="just">
              <a:lnSpc>
                <a:spcPct val="110000"/>
              </a:lnSpc>
              <a:spcBef>
                <a:spcPts val="1200"/>
              </a:spcBef>
              <a:spcAft>
                <a:spcPts val="300"/>
              </a:spcAft>
            </a:pPr>
            <a:r>
              <a:rPr lang="el-GR" dirty="0">
                <a:solidFill>
                  <a:srgbClr val="000000"/>
                </a:solidFill>
                <a:latin typeface="Times New Roman" panose="02020603050405020304" pitchFamily="18" charset="0"/>
                <a:ea typeface="Microsoft YaHei" panose="020B0503020204020204" pitchFamily="34" charset="-122"/>
              </a:rPr>
              <a:t>Παραδείγματα εφαρμογής τεχνολογιών ΑΙ στην </a:t>
            </a:r>
            <a:r>
              <a:rPr lang="el-GR" dirty="0" err="1">
                <a:solidFill>
                  <a:srgbClr val="000000"/>
                </a:solidFill>
                <a:latin typeface="Times New Roman" panose="02020603050405020304" pitchFamily="18" charset="0"/>
                <a:ea typeface="Microsoft YaHei" panose="020B0503020204020204" pitchFamily="34" charset="-122"/>
              </a:rPr>
              <a:t>Κυβερνοασφάλεια</a:t>
            </a:r>
            <a:r>
              <a:rPr lang="en-US" dirty="0">
                <a:solidFill>
                  <a:srgbClr val="000000"/>
                </a:solidFill>
                <a:latin typeface="Times New Roman" panose="02020603050405020304" pitchFamily="18" charset="0"/>
                <a:ea typeface="Microsoft YaHei" panose="020B0503020204020204" pitchFamily="34" charset="-122"/>
              </a:rPr>
              <a:t>:</a:t>
            </a:r>
            <a:endParaRPr lang="el-GR" dirty="0">
              <a:solidFill>
                <a:srgbClr val="000000"/>
              </a:solidFill>
              <a:latin typeface="Times New Roman" panose="02020603050405020304" pitchFamily="18" charset="0"/>
              <a:ea typeface="Microsoft YaHei" panose="020B0503020204020204" pitchFamily="34" charset="-122"/>
            </a:endParaRP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a:solidFill>
                  <a:srgbClr val="000000"/>
                </a:solidFill>
                <a:latin typeface="Times New Roman" panose="02020603050405020304" pitchFamily="18" charset="0"/>
                <a:ea typeface="Microsoft YaHei" panose="020B0503020204020204" pitchFamily="34" charset="-122"/>
              </a:rPr>
              <a:t>ανίχνευση και πρόληψη εισβολής (</a:t>
            </a:r>
            <a:r>
              <a:rPr lang="el-GR" dirty="0" err="1">
                <a:solidFill>
                  <a:srgbClr val="000000"/>
                </a:solidFill>
                <a:latin typeface="Times New Roman" panose="02020603050405020304" pitchFamily="18" charset="0"/>
                <a:ea typeface="Microsoft YaHei" panose="020B0503020204020204" pitchFamily="34" charset="-122"/>
              </a:rPr>
              <a:t>intrusion</a:t>
            </a:r>
            <a:r>
              <a:rPr lang="el-GR" dirty="0">
                <a:solidFill>
                  <a:srgbClr val="000000"/>
                </a:solidFill>
                <a:latin typeface="Times New Roman" panose="02020603050405020304" pitchFamily="18" charset="0"/>
                <a:ea typeface="Microsoft YaHei" panose="020B0503020204020204" pitchFamily="34" charset="-122"/>
              </a:rPr>
              <a:t> </a:t>
            </a:r>
            <a:r>
              <a:rPr lang="el-GR" dirty="0" err="1">
                <a:solidFill>
                  <a:srgbClr val="000000"/>
                </a:solidFill>
                <a:latin typeface="Times New Roman" panose="02020603050405020304" pitchFamily="18" charset="0"/>
                <a:ea typeface="Microsoft YaHei" panose="020B0503020204020204" pitchFamily="34" charset="-122"/>
              </a:rPr>
              <a:t>detection</a:t>
            </a:r>
            <a:r>
              <a:rPr lang="el-GR" dirty="0">
                <a:solidFill>
                  <a:srgbClr val="000000"/>
                </a:solidFill>
                <a:latin typeface="Times New Roman" panose="02020603050405020304" pitchFamily="18" charset="0"/>
                <a:ea typeface="Microsoft YaHei" panose="020B0503020204020204" pitchFamily="34" charset="-122"/>
              </a:rPr>
              <a:t> and </a:t>
            </a:r>
            <a:r>
              <a:rPr lang="el-GR" dirty="0" err="1">
                <a:solidFill>
                  <a:srgbClr val="000000"/>
                </a:solidFill>
                <a:latin typeface="Times New Roman" panose="02020603050405020304" pitchFamily="18" charset="0"/>
                <a:ea typeface="Microsoft YaHei" panose="020B0503020204020204" pitchFamily="34" charset="-122"/>
              </a:rPr>
              <a:t>prevention</a:t>
            </a:r>
            <a:r>
              <a:rPr lang="el-GR" dirty="0">
                <a:solidFill>
                  <a:srgbClr val="000000"/>
                </a:solidFill>
                <a:latin typeface="Times New Roman" panose="02020603050405020304" pitchFamily="18" charset="0"/>
                <a:ea typeface="Microsoft YaHei" panose="020B0503020204020204" pitchFamily="34" charset="-122"/>
              </a:rPr>
              <a:t>), </a:t>
            </a: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a:solidFill>
                  <a:srgbClr val="000000"/>
                </a:solidFill>
                <a:latin typeface="Times New Roman" panose="02020603050405020304" pitchFamily="18" charset="0"/>
                <a:ea typeface="Microsoft YaHei" panose="020B0503020204020204" pitchFamily="34" charset="-122"/>
              </a:rPr>
              <a:t>επίθεση άρνησης υπηρεσίας (</a:t>
            </a:r>
            <a:r>
              <a:rPr lang="el-GR" dirty="0" err="1">
                <a:solidFill>
                  <a:srgbClr val="000000"/>
                </a:solidFill>
                <a:latin typeface="Times New Roman" panose="02020603050405020304" pitchFamily="18" charset="0"/>
                <a:ea typeface="Microsoft YaHei" panose="020B0503020204020204" pitchFamily="34" charset="-122"/>
              </a:rPr>
              <a:t>denial</a:t>
            </a:r>
            <a:r>
              <a:rPr lang="el-GR" dirty="0">
                <a:solidFill>
                  <a:srgbClr val="000000"/>
                </a:solidFill>
                <a:latin typeface="Times New Roman" panose="02020603050405020304" pitchFamily="18" charset="0"/>
                <a:ea typeface="Microsoft YaHei" panose="020B0503020204020204" pitchFamily="34" charset="-122"/>
              </a:rPr>
              <a:t> of </a:t>
            </a:r>
            <a:r>
              <a:rPr lang="el-GR" dirty="0" err="1">
                <a:solidFill>
                  <a:srgbClr val="000000"/>
                </a:solidFill>
                <a:latin typeface="Times New Roman" panose="02020603050405020304" pitchFamily="18" charset="0"/>
                <a:ea typeface="Microsoft YaHei" panose="020B0503020204020204" pitchFamily="34" charset="-122"/>
              </a:rPr>
              <a:t>service</a:t>
            </a:r>
            <a:r>
              <a:rPr lang="el-GR" dirty="0">
                <a:solidFill>
                  <a:srgbClr val="000000"/>
                </a:solidFill>
                <a:latin typeface="Times New Roman" panose="02020603050405020304" pitchFamily="18" charset="0"/>
                <a:ea typeface="Microsoft YaHei" panose="020B0503020204020204" pitchFamily="34" charset="-122"/>
              </a:rPr>
              <a:t> </a:t>
            </a:r>
            <a:r>
              <a:rPr lang="el-GR" dirty="0" err="1">
                <a:solidFill>
                  <a:srgbClr val="000000"/>
                </a:solidFill>
                <a:latin typeface="Times New Roman" panose="02020603050405020304" pitchFamily="18" charset="0"/>
                <a:ea typeface="Microsoft YaHei" panose="020B0503020204020204" pitchFamily="34" charset="-122"/>
              </a:rPr>
              <a:t>attack</a:t>
            </a:r>
            <a:r>
              <a:rPr lang="el-GR" dirty="0">
                <a:solidFill>
                  <a:srgbClr val="000000"/>
                </a:solidFill>
                <a:latin typeface="Times New Roman" panose="02020603050405020304" pitchFamily="18" charset="0"/>
                <a:ea typeface="Microsoft YaHei" panose="020B0503020204020204" pitchFamily="34" charset="-122"/>
              </a:rPr>
              <a:t>), </a:t>
            </a: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a:solidFill>
                  <a:srgbClr val="000000"/>
                </a:solidFill>
                <a:latin typeface="Times New Roman" panose="02020603050405020304" pitchFamily="18" charset="0"/>
                <a:ea typeface="Microsoft YaHei" panose="020B0503020204020204" pitchFamily="34" charset="-122"/>
              </a:rPr>
              <a:t>ανίχνευση ανεπιθύμητης αλληλογραφίας (</a:t>
            </a:r>
            <a:r>
              <a:rPr lang="el-GR" dirty="0" err="1">
                <a:solidFill>
                  <a:srgbClr val="000000"/>
                </a:solidFill>
                <a:latin typeface="Times New Roman" panose="02020603050405020304" pitchFamily="18" charset="0"/>
                <a:ea typeface="Microsoft YaHei" panose="020B0503020204020204" pitchFamily="34" charset="-122"/>
              </a:rPr>
              <a:t>spam</a:t>
            </a:r>
            <a:r>
              <a:rPr lang="el-GR" dirty="0">
                <a:solidFill>
                  <a:srgbClr val="000000"/>
                </a:solidFill>
                <a:latin typeface="Times New Roman" panose="02020603050405020304" pitchFamily="18" charset="0"/>
                <a:ea typeface="Microsoft YaHei" panose="020B0503020204020204" pitchFamily="34" charset="-122"/>
              </a:rPr>
              <a:t> </a:t>
            </a:r>
            <a:r>
              <a:rPr lang="el-GR" dirty="0" err="1">
                <a:solidFill>
                  <a:srgbClr val="000000"/>
                </a:solidFill>
                <a:latin typeface="Times New Roman" panose="02020603050405020304" pitchFamily="18" charset="0"/>
                <a:ea typeface="Microsoft YaHei" panose="020B0503020204020204" pitchFamily="34" charset="-122"/>
              </a:rPr>
              <a:t>detection</a:t>
            </a:r>
            <a:r>
              <a:rPr lang="el-GR" dirty="0">
                <a:solidFill>
                  <a:srgbClr val="000000"/>
                </a:solidFill>
                <a:latin typeface="Times New Roman" panose="02020603050405020304" pitchFamily="18" charset="0"/>
                <a:ea typeface="Microsoft YaHei" panose="020B0503020204020204" pitchFamily="34" charset="-122"/>
              </a:rPr>
              <a:t>),</a:t>
            </a: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a:solidFill>
                  <a:srgbClr val="000000"/>
                </a:solidFill>
                <a:latin typeface="Times New Roman" panose="02020603050405020304" pitchFamily="18" charset="0"/>
                <a:ea typeface="Microsoft YaHei" panose="020B0503020204020204" pitchFamily="34" charset="-122"/>
              </a:rPr>
              <a:t>ανίχνευση σκουληκιών υπολογιστή (</a:t>
            </a:r>
            <a:r>
              <a:rPr lang="el-GR" dirty="0" err="1">
                <a:solidFill>
                  <a:srgbClr val="000000"/>
                </a:solidFill>
                <a:latin typeface="Times New Roman" panose="02020603050405020304" pitchFamily="18" charset="0"/>
                <a:ea typeface="Microsoft YaHei" panose="020B0503020204020204" pitchFamily="34" charset="-122"/>
              </a:rPr>
              <a:t>computer</a:t>
            </a:r>
            <a:r>
              <a:rPr lang="el-GR" dirty="0">
                <a:solidFill>
                  <a:srgbClr val="000000"/>
                </a:solidFill>
                <a:latin typeface="Times New Roman" panose="02020603050405020304" pitchFamily="18" charset="0"/>
                <a:ea typeface="Microsoft YaHei" panose="020B0503020204020204" pitchFamily="34" charset="-122"/>
              </a:rPr>
              <a:t> </a:t>
            </a:r>
            <a:r>
              <a:rPr lang="el-GR" dirty="0" err="1">
                <a:solidFill>
                  <a:srgbClr val="000000"/>
                </a:solidFill>
                <a:latin typeface="Times New Roman" panose="02020603050405020304" pitchFamily="18" charset="0"/>
                <a:ea typeface="Microsoft YaHei" panose="020B0503020204020204" pitchFamily="34" charset="-122"/>
              </a:rPr>
              <a:t>worm</a:t>
            </a:r>
            <a:r>
              <a:rPr lang="el-GR" dirty="0">
                <a:solidFill>
                  <a:srgbClr val="000000"/>
                </a:solidFill>
                <a:latin typeface="Times New Roman" panose="02020603050405020304" pitchFamily="18" charset="0"/>
                <a:ea typeface="Microsoft YaHei" panose="020B0503020204020204" pitchFamily="34" charset="-122"/>
              </a:rPr>
              <a:t> </a:t>
            </a:r>
            <a:r>
              <a:rPr lang="el-GR" dirty="0" err="1">
                <a:solidFill>
                  <a:srgbClr val="000000"/>
                </a:solidFill>
                <a:latin typeface="Times New Roman" panose="02020603050405020304" pitchFamily="18" charset="0"/>
                <a:ea typeface="Microsoft YaHei" panose="020B0503020204020204" pitchFamily="34" charset="-122"/>
              </a:rPr>
              <a:t>detection</a:t>
            </a:r>
            <a:r>
              <a:rPr lang="el-GR" dirty="0">
                <a:solidFill>
                  <a:srgbClr val="000000"/>
                </a:solidFill>
                <a:latin typeface="Times New Roman" panose="02020603050405020304" pitchFamily="18" charset="0"/>
                <a:ea typeface="Microsoft YaHei" panose="020B0503020204020204" pitchFamily="34" charset="-122"/>
              </a:rPr>
              <a:t>),  </a:t>
            </a: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err="1">
                <a:solidFill>
                  <a:srgbClr val="000000"/>
                </a:solidFill>
                <a:latin typeface="Times New Roman" panose="02020603050405020304" pitchFamily="18" charset="0"/>
                <a:ea typeface="Microsoft YaHei" panose="020B0503020204020204" pitchFamily="34" charset="-122"/>
              </a:rPr>
              <a:t>botnets</a:t>
            </a:r>
            <a:r>
              <a:rPr lang="el-GR" dirty="0">
                <a:solidFill>
                  <a:srgbClr val="000000"/>
                </a:solidFill>
                <a:latin typeface="Times New Roman" panose="02020603050405020304" pitchFamily="18" charset="0"/>
                <a:ea typeface="Microsoft YaHei" panose="020B0503020204020204" pitchFamily="34" charset="-122"/>
              </a:rPr>
              <a:t>, </a:t>
            </a:r>
          </a:p>
          <a:p>
            <a:pPr marL="342900" lvl="0" indent="-342900" algn="just">
              <a:lnSpc>
                <a:spcPct val="110000"/>
              </a:lnSpc>
              <a:spcBef>
                <a:spcPts val="300"/>
              </a:spcBef>
              <a:spcAft>
                <a:spcPts val="300"/>
              </a:spcAft>
              <a:buClr>
                <a:srgbClr val="C00000"/>
              </a:buClr>
              <a:buFont typeface="Wingdings" panose="05000000000000000000" pitchFamily="2" charset="2"/>
              <a:buChar char="v"/>
            </a:pPr>
            <a:r>
              <a:rPr lang="el-GR" dirty="0">
                <a:solidFill>
                  <a:srgbClr val="000000"/>
                </a:solidFill>
                <a:latin typeface="Times New Roman" panose="02020603050405020304" pitchFamily="18" charset="0"/>
                <a:ea typeface="Microsoft YaHei" panose="020B0503020204020204" pitchFamily="34" charset="-122"/>
              </a:rPr>
              <a:t>κ.λπ.</a:t>
            </a:r>
            <a:endParaRPr lang="en-US" dirty="0">
              <a:solidFill>
                <a:srgbClr val="000000"/>
              </a:solidFill>
              <a:latin typeface="Times New Roman" panose="02020603050405020304" pitchFamily="18" charset="0"/>
              <a:ea typeface="Microsoft YaHei" panose="020B0503020204020204" pitchFamily="34" charset="-122"/>
            </a:endParaRPr>
          </a:p>
          <a:p>
            <a:pPr lvl="0" algn="just"/>
            <a:endParaRPr lang="en-US"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lvl="0" algn="just"/>
            <a:endParaRPr lang="en-US" dirty="0">
              <a:solidFill>
                <a:prstClr val="black"/>
              </a:solidFill>
              <a:latin typeface="Times New Roman" pitchFamily="18" charset="0"/>
              <a:cs typeface="Times New Roman" pitchFamily="18" charset="0"/>
            </a:endParaRPr>
          </a:p>
          <a:p>
            <a:pPr lvl="0" algn="just">
              <a:spcAft>
                <a:spcPts val="600"/>
              </a:spcAft>
              <a:buClr>
                <a:srgbClr val="C3DCFF"/>
              </a:buClr>
            </a:pPr>
            <a:endParaRPr lang="en-US" dirty="0">
              <a:solidFill>
                <a:prstClr val="black"/>
              </a:solidFill>
              <a:latin typeface="Times New Roman" pitchFamily="18" charset="0"/>
              <a:cs typeface="Times New Roman" pitchFamily="18" charset="0"/>
            </a:endParaRPr>
          </a:p>
        </p:txBody>
      </p:sp>
      <p:sp>
        <p:nvSpPr>
          <p:cNvPr id="2" name="TextBox 1">
            <a:extLst>
              <a:ext uri="{FF2B5EF4-FFF2-40B4-BE49-F238E27FC236}">
                <a16:creationId xmlns:a16="http://schemas.microsoft.com/office/drawing/2014/main" id="{B365869B-228F-3F69-E8DE-C54059963626}"/>
              </a:ext>
            </a:extLst>
          </p:cNvPr>
          <p:cNvSpPr txBox="1"/>
          <p:nvPr/>
        </p:nvSpPr>
        <p:spPr>
          <a:xfrm>
            <a:off x="0" y="73818"/>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1730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390C01A-49B7-AF50-8D6B-27BE2B546A00}"/>
              </a:ext>
            </a:extLst>
          </p:cNvPr>
          <p:cNvSpPr>
            <a:spLocks noGrp="1"/>
          </p:cNvSpPr>
          <p:nvPr>
            <p:ph type="title"/>
          </p:nvPr>
        </p:nvSpPr>
        <p:spPr/>
        <p:txBody>
          <a:bodyPr/>
          <a:lstStyle/>
          <a:p>
            <a:pPr marL="0" algn="ctr">
              <a:lnSpc>
                <a:spcPct val="110000"/>
              </a:lnSpc>
              <a:buClr>
                <a:srgbClr val="C3DCFF"/>
              </a:buClr>
            </a:pPr>
            <a:r>
              <a:rPr lang="en-GB"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3</a:t>
            </a:r>
            <a:r>
              <a:rPr lang="en-US"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a:t>
            </a:r>
            <a:r>
              <a:rPr lang="el-GR" sz="3600" b="1" dirty="0">
                <a:solidFill>
                  <a:srgbClr val="C00000"/>
                </a:solidFill>
                <a:effectLst>
                  <a:outerShdw blurRad="38100" dist="38100" dir="2700000" algn="tl">
                    <a:srgbClr val="000000">
                      <a:alpha val="43137"/>
                    </a:srgbClr>
                  </a:outerShdw>
                </a:effectLst>
                <a:latin typeface="Times New Roman" pitchFamily="18" charset="0"/>
                <a:ea typeface="+mn-ea"/>
                <a:cs typeface="Times New Roman" pitchFamily="18" charset="0"/>
              </a:rPr>
              <a:t>ΕΦΑΡΜΟΓΕΣ ΤΗΣ ΑΙ ΣΤΗΝ ΚΥΒΕΡΝΟΑΣΦΑΛΕΙΑ </a:t>
            </a:r>
          </a:p>
        </p:txBody>
      </p:sp>
      <p:pic>
        <p:nvPicPr>
          <p:cNvPr id="4" name="Θέση περιεχομένου 3">
            <a:extLst>
              <a:ext uri="{FF2B5EF4-FFF2-40B4-BE49-F238E27FC236}">
                <a16:creationId xmlns:a16="http://schemas.microsoft.com/office/drawing/2014/main" id="{8D27FE20-C5BD-B1DA-A1E9-AC30BA1A59AD}"/>
              </a:ext>
            </a:extLst>
          </p:cNvPr>
          <p:cNvPicPr>
            <a:picLocks noGrp="1" noChangeAspect="1"/>
          </p:cNvPicPr>
          <p:nvPr>
            <p:ph idx="1"/>
          </p:nvPr>
        </p:nvPicPr>
        <p:blipFill>
          <a:blip r:embed="rId2"/>
          <a:stretch>
            <a:fillRect/>
          </a:stretch>
        </p:blipFill>
        <p:spPr>
          <a:xfrm>
            <a:off x="899592" y="1844824"/>
            <a:ext cx="7569724" cy="4356556"/>
          </a:xfrm>
          <a:prstGeom prst="rect">
            <a:avLst/>
          </a:prstGeom>
        </p:spPr>
      </p:pic>
      <p:sp>
        <p:nvSpPr>
          <p:cNvPr id="5" name="TextBox 4">
            <a:extLst>
              <a:ext uri="{FF2B5EF4-FFF2-40B4-BE49-F238E27FC236}">
                <a16:creationId xmlns:a16="http://schemas.microsoft.com/office/drawing/2014/main" id="{44434A44-B10E-AE7F-81D7-09F4E2CDEB96}"/>
              </a:ext>
            </a:extLst>
          </p:cNvPr>
          <p:cNvSpPr txBox="1"/>
          <p:nvPr/>
        </p:nvSpPr>
        <p:spPr>
          <a:xfrm>
            <a:off x="899592" y="6277530"/>
            <a:ext cx="7704856" cy="369332"/>
          </a:xfrm>
          <a:prstGeom prst="rect">
            <a:avLst/>
          </a:prstGeom>
          <a:noFill/>
        </p:spPr>
        <p:txBody>
          <a:bodyPr wrap="square" rtlCol="0">
            <a:spAutoFit/>
          </a:bodyPr>
          <a:lstStyle/>
          <a:p>
            <a:r>
              <a:rPr lang="el-GR" dirty="0"/>
              <a:t>Αρχιτεκτονική συστήματος User and </a:t>
            </a:r>
            <a:r>
              <a:rPr lang="el-GR" dirty="0" err="1"/>
              <a:t>Entity</a:t>
            </a:r>
            <a:r>
              <a:rPr lang="el-GR" dirty="0"/>
              <a:t> </a:t>
            </a:r>
            <a:r>
              <a:rPr lang="el-GR" dirty="0" err="1"/>
              <a:t>Behavior</a:t>
            </a:r>
            <a:r>
              <a:rPr lang="el-GR" dirty="0"/>
              <a:t> </a:t>
            </a:r>
            <a:r>
              <a:rPr lang="el-GR" dirty="0" err="1"/>
              <a:t>Analytics</a:t>
            </a:r>
            <a:r>
              <a:rPr lang="el-GR" dirty="0"/>
              <a:t> (</a:t>
            </a:r>
            <a:r>
              <a:rPr lang="en-GB" dirty="0"/>
              <a:t>UEBA</a:t>
            </a:r>
            <a:r>
              <a:rPr lang="el-GR" dirty="0"/>
              <a:t>)</a:t>
            </a:r>
            <a:r>
              <a:rPr lang="en-GB" dirty="0"/>
              <a:t> </a:t>
            </a:r>
            <a:endParaRPr lang="el-GR" dirty="0"/>
          </a:p>
        </p:txBody>
      </p:sp>
    </p:spTree>
    <p:extLst>
      <p:ext uri="{BB962C8B-B14F-4D97-AF65-F5344CB8AC3E}">
        <p14:creationId xmlns:p14="http://schemas.microsoft.com/office/powerpoint/2010/main" val="1321547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720B6A7-843D-2B90-1CDE-3093AB0DE885}"/>
            </a:ext>
          </a:extLst>
        </p:cNvPr>
        <p:cNvGrpSpPr/>
        <p:nvPr/>
      </p:nvGrpSpPr>
      <p:grpSpPr>
        <a:xfrm>
          <a:off x="0" y="0"/>
          <a:ext cx="0" cy="0"/>
          <a:chOff x="0" y="0"/>
          <a:chExt cx="0" cy="0"/>
        </a:xfrm>
      </p:grpSpPr>
      <p:sp>
        <p:nvSpPr>
          <p:cNvPr id="26627" name="Rectangle 3">
            <a:extLst>
              <a:ext uri="{FF2B5EF4-FFF2-40B4-BE49-F238E27FC236}">
                <a16:creationId xmlns:a16="http://schemas.microsoft.com/office/drawing/2014/main" id="{50AA8BD8-2500-72AF-8F08-414E3F57282A}"/>
              </a:ext>
            </a:extLst>
          </p:cNvPr>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a:extLst>
              <a:ext uri="{FF2B5EF4-FFF2-40B4-BE49-F238E27FC236}">
                <a16:creationId xmlns:a16="http://schemas.microsoft.com/office/drawing/2014/main" id="{CF689D82-09DB-9CF1-2CAB-8E568100745E}"/>
              </a:ext>
            </a:extLst>
          </p:cNvPr>
          <p:cNvSpPr txBox="1">
            <a:spLocks/>
          </p:cNvSpPr>
          <p:nvPr/>
        </p:nvSpPr>
        <p:spPr>
          <a:xfrm>
            <a:off x="107504" y="1383582"/>
            <a:ext cx="9036496" cy="5474418"/>
          </a:xfrm>
          <a:prstGeom prst="rect">
            <a:avLst/>
          </a:prstGeom>
          <a:ln w="38100">
            <a:noFill/>
          </a:ln>
          <a:effectLst>
            <a:glow rad="63500">
              <a:schemeClr val="accent1">
                <a:satMod val="175000"/>
                <a:alpha val="40000"/>
              </a:schemeClr>
            </a:glow>
          </a:effectLst>
        </p:spPr>
        <p:txBody>
          <a:bodyPr vert="horz" anchor="t">
            <a:normAutofit fontScale="92500" lnSpcReduction="10000"/>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4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l-GR" sz="18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1200"/>
              </a:spcAft>
              <a:buClr>
                <a:srgbClr val="C3DCFF"/>
              </a:buClr>
              <a:buSzTx/>
              <a:buFontTx/>
              <a:buNone/>
              <a:tabLst/>
              <a:defRPr/>
            </a:pPr>
            <a:r>
              <a:rPr kumimoji="0" lang="el-GR" sz="1900" b="1" i="1"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Χρήση των Βολικά Ταξινομημένων Μεθόδων ΑΙ ως «Συμπαγών» στην </a:t>
            </a:r>
            <a:r>
              <a:rPr kumimoji="0" lang="el-GR" sz="1900" b="1" i="1"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Κυβερνο</a:t>
            </a:r>
            <a:r>
              <a:rPr lang="el-GR" sz="1900" b="1" i="1" dirty="0">
                <a:solidFill>
                  <a:prstClr val="black"/>
                </a:solidFill>
                <a:latin typeface="Times New Roman" pitchFamily="18" charset="0"/>
                <a:cs typeface="Times New Roman" pitchFamily="18" charset="0"/>
              </a:rPr>
              <a:t>-</a:t>
            </a:r>
            <a:r>
              <a:rPr kumimoji="0" lang="el-GR" sz="1900" b="1" i="1"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Ασφάλεια</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Ο </a:t>
            </a:r>
            <a:r>
              <a:rPr kumimoji="0" lang="el-GR" sz="17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Zamir</a:t>
            </a:r>
            <a:r>
              <a:rPr kumimoji="0" lang="el-GR" sz="17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κ.ά. πρότειναν ένα μοντέλο </a:t>
            </a:r>
            <a:r>
              <a:rPr kumimoji="0" lang="el-GR" sz="17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στοίβαξης</a:t>
            </a:r>
            <a:r>
              <a:rPr kumimoji="0" lang="el-GR" sz="17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για τον εντοπισμό ιστοσελίδων ηλεκτρονικού  ψαρέματος, το οποίο  τροφοδοτήθηκε σε  διάφορους  αλγόριθμους  επιλογής </a:t>
            </a: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χαρακτηριστικών, όπως κέρδος πληροφοριών, αναλογία κέρδους, Relief-F και αναδρομική εξάλειψη χαρακτηριστικών, για να αναλυθούν τα κορυφαία χαρακτηριστικά του συνόλου δεδομένων. </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Οι Dada κ.ά. εξέτασαν την εφαρμογή διαφόρων μεθόδων μηχανικής εκμάθησης για το φλερτάρισμα ανεπιθύμητων μηνυμάτων email</a:t>
            </a:r>
            <a:r>
              <a:rPr lang="el-GR" sz="1700" dirty="0">
                <a:latin typeface="Times New Roman" panose="02020603050405020304" pitchFamily="18" charset="0"/>
                <a:cs typeface="Times New Roman" pitchFamily="18" charset="0"/>
              </a:rPr>
              <a:t>. </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Οι Ubing κ.ά. παρουσίασαν τη βελτίωση στην ακρίβεια της ανίχνευσης ιστοτόπων ηλεκτρονικού ψαρέματος μέσω του αλγόριθμου επιλογής χαρακτηριστικών και της εκμάθησης συνόλου. </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Ο Çavuşoğlu πρότεινε έναν νέο συνδυασμό διαφορετικών τεχνικών μηχανικής εκμάθησης μαζί με μεθόδους επιλογής χαρακτηριστικών που απέδωσαν υψηλή ακρίβεια στην ανίχνευση εισβολής. </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Οι Alkasassbeh και Almseidin, κατέδειξαν τη σημασία της «Ανακάλυψης Γνώσης στις Βάσεις Δεδομένων» (Knowledge Discovery in Databases) για την εκπαίδευση και τη δοκιμή διαφορετικών ταξινομητών μηχανικής μάθησης. </a:t>
            </a:r>
          </a:p>
          <a:p>
            <a:pPr marL="342900" marR="0" lvl="0" indent="-342900" defTabSz="914400" rtl="0" eaLnBrk="1" fontAlgn="auto" latinLnBrk="0" hangingPunct="1">
              <a:lnSpc>
                <a:spcPct val="110000"/>
              </a:lnSpc>
              <a:spcBef>
                <a:spcPts val="0"/>
              </a:spcBef>
              <a:spcAft>
                <a:spcPts val="600"/>
              </a:spcAft>
              <a:buClr>
                <a:srgbClr val="C00000"/>
              </a:buClr>
              <a:buSzTx/>
              <a:buFont typeface="Wingdings" panose="05000000000000000000" pitchFamily="2" charset="2"/>
              <a:buChar char="q"/>
              <a:tabLst/>
              <a:defRPr/>
            </a:pPr>
            <a:r>
              <a:rPr kumimoji="0" lang="el-GR"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rPr>
              <a:t>Οι Rani και Goel παρουσίασαν ένα σχέδιο Expert System που θα μπορούσε να προσδιορίσει το είδος των επιθέσεων που μπορεί να συμβούν σε ένα σύστημα, τα συμπτώματα που εμφανίζει και να προτείνει κατάλληλα αντίμετρα.</a:t>
            </a:r>
            <a:endParaRPr kumimoji="0" lang="en-US" sz="1700" b="0" i="0" u="none" strike="noStrike" kern="1200" cap="none" spc="0" normalizeH="0" baseline="0" noProof="0" dirty="0">
              <a:ln>
                <a:noFill/>
              </a:ln>
              <a:effectLst/>
              <a:uLnTx/>
              <a:uFillTx/>
              <a:latin typeface="Times New Roman" panose="02020603050405020304" pitchFamily="18" charset="0"/>
              <a:ea typeface="+mn-ea"/>
              <a:cs typeface="Times New Roman" pitchFamily="18" charset="0"/>
            </a:endParaRPr>
          </a:p>
          <a:p>
            <a:pPr algn="just"/>
            <a:endParaRPr lang="el-GR"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l-GR"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lnSpc>
                <a:spcPct val="110000"/>
              </a:lnSpc>
              <a:spcAft>
                <a:spcPts val="600"/>
              </a:spcAft>
            </a:pPr>
            <a:endParaRPr lang="en-US" dirty="0">
              <a:solidFill>
                <a:srgbClr val="FF0000"/>
              </a:solidFill>
              <a:latin typeface="Times New Roman" pitchFamily="18" charset="0"/>
              <a:cs typeface="Times New Roman" pitchFamily="18" charset="0"/>
            </a:endParaRPr>
          </a:p>
        </p:txBody>
      </p:sp>
      <p:sp>
        <p:nvSpPr>
          <p:cNvPr id="2" name="TextBox 1">
            <a:extLst>
              <a:ext uri="{FF2B5EF4-FFF2-40B4-BE49-F238E27FC236}">
                <a16:creationId xmlns:a16="http://schemas.microsoft.com/office/drawing/2014/main" id="{17699D71-95C9-625D-C231-F623D47FFD53}"/>
              </a:ext>
            </a:extLst>
          </p:cNvPr>
          <p:cNvSpPr txBox="1"/>
          <p:nvPr/>
        </p:nvSpPr>
        <p:spPr>
          <a:xfrm>
            <a:off x="0" y="116632"/>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16726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A97F52A-96E6-52F5-6670-B1A63F31CB01}"/>
            </a:ext>
          </a:extLst>
        </p:cNvPr>
        <p:cNvGrpSpPr/>
        <p:nvPr/>
      </p:nvGrpSpPr>
      <p:grpSpPr>
        <a:xfrm>
          <a:off x="0" y="0"/>
          <a:ext cx="0" cy="0"/>
          <a:chOff x="0" y="0"/>
          <a:chExt cx="0" cy="0"/>
        </a:xfrm>
      </p:grpSpPr>
      <p:sp>
        <p:nvSpPr>
          <p:cNvPr id="26627" name="Rectangle 3">
            <a:extLst>
              <a:ext uri="{FF2B5EF4-FFF2-40B4-BE49-F238E27FC236}">
                <a16:creationId xmlns:a16="http://schemas.microsoft.com/office/drawing/2014/main" id="{E322444D-3C32-D6F3-4C15-FD595AFAEAAF}"/>
              </a:ext>
            </a:extLst>
          </p:cNvPr>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a:extLst>
              <a:ext uri="{FF2B5EF4-FFF2-40B4-BE49-F238E27FC236}">
                <a16:creationId xmlns:a16="http://schemas.microsoft.com/office/drawing/2014/main" id="{B4F9C6A1-F49A-6D4E-929E-48A977B794DE}"/>
              </a:ext>
            </a:extLst>
          </p:cNvPr>
          <p:cNvSpPr txBox="1">
            <a:spLocks/>
          </p:cNvSpPr>
          <p:nvPr/>
        </p:nvSpPr>
        <p:spPr>
          <a:xfrm>
            <a:off x="251520" y="1383582"/>
            <a:ext cx="8892480" cy="5474418"/>
          </a:xfrm>
          <a:prstGeom prst="rect">
            <a:avLst/>
          </a:prstGeom>
          <a:ln w="38100">
            <a:noFill/>
          </a:ln>
          <a:effectLst>
            <a:glow rad="63500">
              <a:schemeClr val="accent1">
                <a:satMod val="175000"/>
                <a:alpha val="40000"/>
              </a:schemeClr>
            </a:glow>
          </a:effectLst>
        </p:spPr>
        <p:txBody>
          <a:bodyPr vert="horz" anchor="t">
            <a:normAutofit fontScale="85000" lnSpcReduction="20000"/>
          </a:bodyPr>
          <a:lstStyle/>
          <a:p>
            <a:pPr marR="36576" lvl="0" algn="just">
              <a:spcBef>
                <a:spcPts val="600"/>
              </a:spcBef>
              <a:spcAft>
                <a:spcPts val="1200"/>
              </a:spcAft>
              <a:buClr>
                <a:srgbClr val="C3DCFF"/>
              </a:buClr>
              <a:buSzPct val="80000"/>
            </a:pPr>
            <a:r>
              <a:rPr lang="en-US" sz="2400" b="1" i="1" dirty="0">
                <a:solidFill>
                  <a:prstClr val="black"/>
                </a:solidFill>
                <a:latin typeface="Times New Roman" pitchFamily="18" charset="0"/>
                <a:cs typeface="Times New Roman" pitchFamily="18" charset="0"/>
              </a:rPr>
              <a:t> </a:t>
            </a:r>
            <a:r>
              <a:rPr lang="el-GR" sz="2400" b="1" i="1" dirty="0">
                <a:latin typeface="Times New Roman" panose="02020603050405020304" pitchFamily="18" charset="0"/>
                <a:ea typeface="Microsoft YaHei" panose="020B0503020204020204" pitchFamily="34" charset="-122"/>
              </a:rPr>
              <a:t>Προκλήσεις και Μελλοντικό Πεδίο Εφαρμογής</a:t>
            </a:r>
            <a:endParaRPr lang="en-US" sz="2400" i="1" dirty="0">
              <a:solidFill>
                <a:prstClr val="black"/>
              </a:solidFill>
              <a:latin typeface="Times New Roman" pitchFamily="18" charset="0"/>
              <a:cs typeface="Times New Roman" pitchFamily="18" charset="0"/>
            </a:endParaRPr>
          </a:p>
          <a:p>
            <a:pPr marL="342900" marR="36576" lvl="0" indent="-342900">
              <a:lnSpc>
                <a:spcPct val="120000"/>
              </a:lnSpc>
              <a:buClr>
                <a:srgbClr val="C00000"/>
              </a:buClr>
              <a:buSzPct val="100000"/>
              <a:buFont typeface="Wingdings" panose="05000000000000000000" pitchFamily="2" charset="2"/>
              <a:buChar char="q"/>
            </a:pPr>
            <a:r>
              <a:rPr lang="el-GR" sz="1900" dirty="0">
                <a:solidFill>
                  <a:prstClr val="black"/>
                </a:solidFill>
                <a:latin typeface="Times New Roman" pitchFamily="18" charset="0"/>
                <a:cs typeface="Times New Roman" pitchFamily="18" charset="0"/>
              </a:rPr>
              <a:t>Οι σημαντικότερες προκλήσεις στην εφαρμογή της ΑΙ, σε σχέση με την ασφάλεια στον κυβερνοχώρο, μπορεί να είναι οι εξής:</a:t>
            </a:r>
          </a:p>
          <a:p>
            <a:pPr marL="800100" marR="36576" lvl="1" indent="-342900">
              <a:lnSpc>
                <a:spcPct val="120000"/>
              </a:lnSpc>
              <a:spcBef>
                <a:spcPts val="300"/>
              </a:spcBef>
              <a:buClr>
                <a:srgbClr val="C00000"/>
              </a:buClr>
              <a:buSzPct val="100000"/>
              <a:buFont typeface="Wingdings" panose="05000000000000000000" pitchFamily="2" charset="2"/>
              <a:buChar char="v"/>
            </a:pPr>
            <a:r>
              <a:rPr lang="el-GR" sz="1900" dirty="0">
                <a:solidFill>
                  <a:prstClr val="black"/>
                </a:solidFill>
                <a:latin typeface="Times New Roman" pitchFamily="18" charset="0"/>
                <a:cs typeface="Times New Roman" pitchFamily="18" charset="0"/>
              </a:rPr>
              <a:t>Σχεδιασμός συστήματος ΑΙ που δεν έχει αρνητικά αποτελέσματα κατά την εκτέλεση του έργου της </a:t>
            </a:r>
            <a:r>
              <a:rPr lang="el-GR" sz="1900" dirty="0" err="1">
                <a:solidFill>
                  <a:prstClr val="black"/>
                </a:solidFill>
                <a:latin typeface="Times New Roman" pitchFamily="18" charset="0"/>
                <a:cs typeface="Times New Roman" pitchFamily="18" charset="0"/>
              </a:rPr>
              <a:t>κυβερνοασφάλειας</a:t>
            </a:r>
            <a:endPar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endParaRPr>
          </a:p>
          <a:p>
            <a:pPr marL="800100" lvl="1" indent="-342900">
              <a:lnSpc>
                <a:spcPct val="120000"/>
              </a:lnSpc>
              <a:spcBef>
                <a:spcPts val="300"/>
              </a:spcBef>
              <a:buClr>
                <a:srgbClr val="C00000"/>
              </a:buClr>
              <a:buSzPct val="100000"/>
              <a:buFont typeface="Wingdings" panose="05000000000000000000" pitchFamily="2" charset="2"/>
              <a:buChar char="v"/>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Διαβεβαίωση, ότι το δεδομένο σύστημα ΑΙ έχει μια επεκτάσιμη θέα</a:t>
            </a:r>
          </a:p>
          <a:p>
            <a:pPr marL="800100" lvl="1" indent="-342900">
              <a:lnSpc>
                <a:spcPct val="120000"/>
              </a:lnSpc>
              <a:spcBef>
                <a:spcPts val="300"/>
              </a:spcBef>
              <a:buClr>
                <a:srgbClr val="C00000"/>
              </a:buClr>
              <a:buSzPct val="100000"/>
              <a:buFont typeface="Wingdings" panose="05000000000000000000" pitchFamily="2" charset="2"/>
              <a:buChar char="v"/>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Να ξεπεραστεί η κατάσταση όπου, καθώς η έρευνα προχωρά σε νέες τεχνολογίες, η ΑΙ άρχισε να γίνεται πιο έξυπνη και να αυτοαναπτύσσεται, αντικαθιστώντας έτσι τους ανθρώπους.</a:t>
            </a:r>
          </a:p>
          <a:p>
            <a:pPr marL="342900" indent="-342900">
              <a:lnSpc>
                <a:spcPct val="120000"/>
              </a:lnSpc>
              <a:spcBef>
                <a:spcPts val="600"/>
              </a:spcBef>
              <a:buClr>
                <a:srgbClr val="C00000"/>
              </a:buClr>
              <a:buFont typeface="Wingdings" panose="05000000000000000000" pitchFamily="2" charset="2"/>
              <a:buChar char="q"/>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Η ΑΙ παρέχει ένα ευρύ μελλοντικό πεδίο εφαρμογής της στον τομέα της κυβερνοασφάλειας. </a:t>
            </a:r>
            <a:b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b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Και η εφαρμογή ασαφών έμπειρων συστημάτων βασισμένων σε κανόνες (fuzzy rule-based expert systems) είναι ένα θέμα πρωταρχικής έλξης για τους ερευνητές. </a:t>
            </a:r>
          </a:p>
          <a:p>
            <a:pPr marL="342900" indent="-342900">
              <a:lnSpc>
                <a:spcPct val="120000"/>
              </a:lnSpc>
              <a:spcBef>
                <a:spcPts val="600"/>
              </a:spcBef>
              <a:buClr>
                <a:srgbClr val="C00000"/>
              </a:buClr>
              <a:buFont typeface="Wingdings" panose="05000000000000000000" pitchFamily="2" charset="2"/>
              <a:buChar char="q"/>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Το κακόβουλο λογισμικό μολύνει και προκαλεί βλάβες στον κυβερνοχώρο </a:t>
            </a:r>
          </a:p>
          <a:p>
            <a:pPr marL="800100" lvl="1" indent="-342900">
              <a:lnSpc>
                <a:spcPct val="120000"/>
              </a:lnSpc>
              <a:spcBef>
                <a:spcPts val="300"/>
              </a:spcBef>
              <a:spcAft>
                <a:spcPts val="300"/>
              </a:spcAft>
              <a:buClr>
                <a:srgbClr val="C00000"/>
              </a:buClr>
              <a:buFont typeface="Wingdings" panose="05000000000000000000" pitchFamily="2" charset="2"/>
              <a:buChar char="v"/>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Χρησιμοποιούνται προηγμένες επίμονες απειλές</a:t>
            </a:r>
          </a:p>
          <a:p>
            <a:pPr marL="800100" lvl="1" indent="-342900">
              <a:lnSpc>
                <a:spcPct val="120000"/>
              </a:lnSpc>
              <a:spcBef>
                <a:spcPts val="300"/>
              </a:spcBef>
              <a:spcAft>
                <a:spcPts val="300"/>
              </a:spcAft>
              <a:buClr>
                <a:srgbClr val="C00000"/>
              </a:buClr>
              <a:buFont typeface="Wingdings" panose="05000000000000000000" pitchFamily="2" charset="2"/>
              <a:buChar char="v"/>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Αυτό καθορίζει το πεδίο επέκτασης των ευφυών αισθητήρων που μπορούν να παρακολουθούν τις επιβλαβείς τους ενέργειες. </a:t>
            </a:r>
          </a:p>
          <a:p>
            <a:pPr marL="342900" indent="-342900">
              <a:lnSpc>
                <a:spcPct val="120000"/>
              </a:lnSpc>
              <a:spcBef>
                <a:spcPts val="600"/>
              </a:spcBef>
              <a:buClr>
                <a:srgbClr val="C00000"/>
              </a:buClr>
              <a:buFont typeface="Wingdings" panose="05000000000000000000" pitchFamily="2" charset="2"/>
              <a:buChar char="q"/>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Οι τεχνικές εξόρυξης δεδομένων (data mining techniques) έχουν επίσης μεγάλο πεδίο στον εντοπισμό ορισμένων συνδέσεων επίθεσης. </a:t>
            </a:r>
          </a:p>
          <a:p>
            <a:pPr marL="342900" indent="-342900">
              <a:lnSpc>
                <a:spcPct val="120000"/>
              </a:lnSpc>
              <a:spcBef>
                <a:spcPts val="600"/>
              </a:spcBef>
              <a:buClr>
                <a:srgbClr val="C00000"/>
              </a:buClr>
              <a:buFont typeface="Wingdings" panose="05000000000000000000" pitchFamily="2" charset="2"/>
              <a:buChar char="q"/>
            </a:pPr>
            <a:r>
              <a:rPr lang="el-GR" sz="1900" kern="100" dirty="0">
                <a:solidFill>
                  <a:srgbClr val="000000"/>
                </a:solidFill>
                <a:latin typeface="Times New Roman" panose="02020603050405020304" pitchFamily="18" charset="0"/>
                <a:ea typeface="Microsoft YaHei" panose="020B0503020204020204" pitchFamily="34" charset="-122"/>
                <a:cs typeface="Lucida Sans" panose="020B0602030504020204" pitchFamily="34" charset="0"/>
              </a:rPr>
              <a:t>Οι εκτεταμένες εφαρμογές τεχνητής νοημοσύνης (ΑΙ) για την ανίχνευση απειλών στον κυβερνοχώρο έχουν αρχίσει να ξεπερνούν την πρόβλεψη και την απόκριση από ένα ευρύτερο πλαίσιο.</a:t>
            </a:r>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lnSpc>
                <a:spcPct val="110000"/>
              </a:lnSpc>
              <a:spcAft>
                <a:spcPts val="600"/>
              </a:spcAft>
            </a:pPr>
            <a:endParaRPr lang="en-US" dirty="0">
              <a:solidFill>
                <a:srgbClr val="FF0000"/>
              </a:solidFill>
              <a:latin typeface="Times New Roman" pitchFamily="18" charset="0"/>
              <a:cs typeface="Times New Roman" pitchFamily="18" charset="0"/>
            </a:endParaRPr>
          </a:p>
        </p:txBody>
      </p:sp>
      <p:sp>
        <p:nvSpPr>
          <p:cNvPr id="2" name="TextBox 1">
            <a:extLst>
              <a:ext uri="{FF2B5EF4-FFF2-40B4-BE49-F238E27FC236}">
                <a16:creationId xmlns:a16="http://schemas.microsoft.com/office/drawing/2014/main" id="{7A6F6C3C-2997-FA67-2CC8-76F64939E2CF}"/>
              </a:ext>
            </a:extLst>
          </p:cNvPr>
          <p:cNvSpPr txBox="1"/>
          <p:nvPr/>
        </p:nvSpPr>
        <p:spPr>
          <a:xfrm>
            <a:off x="0" y="116632"/>
            <a:ext cx="9144000" cy="1266950"/>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3. ΕΦΑΡΜΟΓΕΣ ΤΗΣ ΑΙ ΣΤΗΝ ΚΥΒΕΡΝΟΑΣΦΑΛΕΙΑ</a:t>
            </a:r>
            <a:endParaRPr lang="en-US"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972320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2920E-18FC-D10C-1DDB-5BADF3765FC9}"/>
              </a:ext>
            </a:extLst>
          </p:cNvPr>
          <p:cNvSpPr>
            <a:spLocks noGrp="1"/>
          </p:cNvSpPr>
          <p:nvPr>
            <p:ph type="title"/>
          </p:nvPr>
        </p:nvSpPr>
        <p:spPr/>
        <p:txBody>
          <a:bodyPr>
            <a:normAutofit/>
          </a:bodyPr>
          <a:lstStyle/>
          <a:p>
            <a:r>
              <a:rPr lang="el-GR" sz="3600" b="1" dirty="0">
                <a:ln>
                  <a:noFill/>
                </a:ln>
                <a:solidFill>
                  <a:srgbClr val="C00000"/>
                </a:solidFill>
                <a:latin typeface="Times New Roman" pitchFamily="18" charset="0"/>
                <a:cs typeface="Times New Roman" pitchFamily="18" charset="0"/>
              </a:rPr>
              <a:t>Σκοπός και Στόχοι</a:t>
            </a:r>
            <a:endParaRPr lang="el-GR" sz="3600" dirty="0">
              <a:solidFill>
                <a:srgbClr val="C00000"/>
              </a:solidFill>
            </a:endParaRPr>
          </a:p>
        </p:txBody>
      </p:sp>
      <p:sp>
        <p:nvSpPr>
          <p:cNvPr id="4" name="TextBox 3">
            <a:extLst>
              <a:ext uri="{FF2B5EF4-FFF2-40B4-BE49-F238E27FC236}">
                <a16:creationId xmlns:a16="http://schemas.microsoft.com/office/drawing/2014/main" id="{D779BB07-B5EB-2CDA-6B85-2F46E3279EAD}"/>
              </a:ext>
            </a:extLst>
          </p:cNvPr>
          <p:cNvSpPr txBox="1"/>
          <p:nvPr/>
        </p:nvSpPr>
        <p:spPr>
          <a:xfrm>
            <a:off x="899592" y="1412776"/>
            <a:ext cx="8039744" cy="5329023"/>
          </a:xfrm>
          <a:prstGeom prst="rect">
            <a:avLst/>
          </a:prstGeom>
          <a:noFill/>
        </p:spPr>
        <p:txBody>
          <a:bodyPr wrap="square" rtlCol="0">
            <a:spAutoFit/>
          </a:bodyPr>
          <a:lstStyle/>
          <a:p>
            <a:pPr marL="285750" indent="-285750">
              <a:lnSpc>
                <a:spcPct val="114000"/>
              </a:lnSpc>
              <a:spcBef>
                <a:spcPts val="600"/>
              </a:spcBef>
              <a:spcAft>
                <a:spcPts val="600"/>
              </a:spcAft>
              <a:buClr>
                <a:srgbClr val="C00000"/>
              </a:buClr>
              <a:buFont typeface="Wingdings" panose="05000000000000000000" pitchFamily="2" charset="2"/>
              <a:buChar char="q"/>
            </a:pPr>
            <a:r>
              <a:rPr lang="el-GR" dirty="0">
                <a:latin typeface="Times New Roman" pitchFamily="18" charset="0"/>
                <a:cs typeface="Times New Roman" pitchFamily="18" charset="0"/>
              </a:rPr>
              <a:t>Ο κυβερνοχώρος δέχεται έναν μεγάλο αριθμό εξελιγμένων απειλών και επιθέσεων από μεμονωμένα άτομα, οργανωμένες ομάδες, ή κυβερνήσεις. Η ασφάλεια στον κυβερνοχώρο αναφέρεται στην προστασία των πληροφοριακών συστημάτων, των δεδομένων τους, και των υπηρεσιών που παρέχουν, από τη μη εξουσιοδοτημένη πρόσβαση, τη βλάβη ή την κακή χρήση.</a:t>
            </a:r>
          </a:p>
          <a:p>
            <a:pPr marL="285750" indent="-285750">
              <a:lnSpc>
                <a:spcPct val="114000"/>
              </a:lnSpc>
              <a:spcBef>
                <a:spcPts val="600"/>
              </a:spcBef>
              <a:spcAft>
                <a:spcPts val="600"/>
              </a:spcAft>
              <a:buClr>
                <a:srgbClr val="C00000"/>
              </a:buClr>
              <a:buFont typeface="Wingdings" panose="05000000000000000000" pitchFamily="2" charset="2"/>
              <a:buChar char="q"/>
            </a:pPr>
            <a:r>
              <a:rPr lang="el-GR" dirty="0">
                <a:latin typeface="Times New Roman" pitchFamily="18" charset="0"/>
                <a:cs typeface="Times New Roman" pitchFamily="18" charset="0"/>
              </a:rPr>
              <a:t>Ο ρόλος της </a:t>
            </a:r>
            <a:r>
              <a:rPr lang="el-GR" dirty="0" err="1">
                <a:latin typeface="Times New Roman" pitchFamily="18" charset="0"/>
                <a:cs typeface="Times New Roman" pitchFamily="18" charset="0"/>
              </a:rPr>
              <a:t>κυβερνοασφάλειας</a:t>
            </a:r>
            <a:r>
              <a:rPr lang="el-GR" dirty="0">
                <a:latin typeface="Times New Roman" pitchFamily="18" charset="0"/>
                <a:cs typeface="Times New Roman" pitchFamily="18" charset="0"/>
              </a:rPr>
              <a:t> είναι ιδιαίτερα σημαντικός και θα πρέπει συνεχώς να αναβαθμίζεται, ώστε να διασφαλίζει την ακεραιότητα, τη διαθεσιμότητα και την εμπιστευτικότητα των δεδομένων, όπως και την προστασία τους από κακόβουλες επιθέσεις. </a:t>
            </a:r>
          </a:p>
          <a:p>
            <a:pPr marL="285750" indent="-285750">
              <a:lnSpc>
                <a:spcPct val="114000"/>
              </a:lnSpc>
              <a:spcBef>
                <a:spcPts val="600"/>
              </a:spcBef>
              <a:spcAft>
                <a:spcPts val="600"/>
              </a:spcAft>
              <a:buClr>
                <a:srgbClr val="C00000"/>
              </a:buClr>
              <a:buFont typeface="Wingdings" panose="05000000000000000000" pitchFamily="2" charset="2"/>
              <a:buChar char="q"/>
            </a:pPr>
            <a:r>
              <a:rPr lang="el-GR" dirty="0">
                <a:latin typeface="Times New Roman" pitchFamily="18" charset="0"/>
                <a:cs typeface="Times New Roman" pitchFamily="18" charset="0"/>
              </a:rPr>
              <a:t>Η χρήση της τεχνητής νοημοσύνης (AI) στην </a:t>
            </a:r>
            <a:r>
              <a:rPr lang="el-GR" dirty="0" err="1">
                <a:latin typeface="Times New Roman" pitchFamily="18" charset="0"/>
                <a:cs typeface="Times New Roman" pitchFamily="18" charset="0"/>
              </a:rPr>
              <a:t>κυβερνοασφάλεια</a:t>
            </a:r>
            <a:r>
              <a:rPr lang="el-GR" dirty="0">
                <a:latin typeface="Times New Roman" pitchFamily="18" charset="0"/>
                <a:cs typeface="Times New Roman" pitchFamily="18" charset="0"/>
              </a:rPr>
              <a:t> είναι ένας τρόπος για την αποτελεσματική αντιμετώπιση τέτοιου είδους προβλημάτων.</a:t>
            </a:r>
            <a:endParaRPr lang="en-US" sz="2000" b="1" dirty="0">
              <a:ln>
                <a:noFill/>
              </a:ln>
              <a:solidFill>
                <a:prstClr val="black"/>
              </a:solidFill>
              <a:latin typeface="Times New Roman" pitchFamily="18" charset="0"/>
              <a:cs typeface="Times New Roman" pitchFamily="18" charset="0"/>
            </a:endParaRPr>
          </a:p>
          <a:p>
            <a:pPr marL="285750" lvl="0" indent="-285750">
              <a:lnSpc>
                <a:spcPct val="114000"/>
              </a:lnSpc>
              <a:spcBef>
                <a:spcPts val="600"/>
              </a:spcBef>
              <a:spcAft>
                <a:spcPts val="600"/>
              </a:spcAft>
              <a:buClr>
                <a:srgbClr val="C00000"/>
              </a:buClr>
              <a:buFont typeface="Wingdings" panose="05000000000000000000" pitchFamily="2" charset="2"/>
              <a:buChar char="q"/>
            </a:pPr>
            <a:r>
              <a:rPr lang="el-GR" sz="1800" dirty="0">
                <a:ln>
                  <a:noFill/>
                </a:ln>
                <a:solidFill>
                  <a:schemeClr val="tx1"/>
                </a:solidFill>
                <a:latin typeface="Times New Roman" pitchFamily="18" charset="0"/>
                <a:cs typeface="Times New Roman" pitchFamily="18" charset="0"/>
              </a:rPr>
              <a:t>Στην παρούσα πτυχιακή εργασία γίνεται μια θεωρητική βιβλιογραφική ανασκόπηση του θέματος, αλλά και της αξιοποίησης της Τεχνητής Νοημοσύνης για την ενίσχυση της </a:t>
            </a:r>
            <a:r>
              <a:rPr lang="el-GR" sz="1800" dirty="0" err="1">
                <a:ln>
                  <a:noFill/>
                </a:ln>
                <a:solidFill>
                  <a:schemeClr val="tx1"/>
                </a:solidFill>
                <a:latin typeface="Times New Roman" pitchFamily="18" charset="0"/>
                <a:cs typeface="Times New Roman" pitchFamily="18" charset="0"/>
              </a:rPr>
              <a:t>κυβερνοασφάλειας</a:t>
            </a:r>
            <a:r>
              <a:rPr lang="el-GR" sz="1800" dirty="0">
                <a:ln>
                  <a:noFill/>
                </a:ln>
                <a:solidFill>
                  <a:schemeClr val="tx1"/>
                </a:solidFill>
                <a:latin typeface="Times New Roman" pitchFamily="18" charset="0"/>
                <a:cs typeface="Times New Roman" pitchFamily="18" charset="0"/>
              </a:rPr>
              <a:t>. </a:t>
            </a:r>
          </a:p>
          <a:p>
            <a:endParaRPr lang="el-GR" dirty="0"/>
          </a:p>
        </p:txBody>
      </p:sp>
    </p:spTree>
    <p:extLst>
      <p:ext uri="{BB962C8B-B14F-4D97-AF65-F5344CB8AC3E}">
        <p14:creationId xmlns:p14="http://schemas.microsoft.com/office/powerpoint/2010/main" val="990951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23C136F-6FE5-268A-E56B-90CF622C632F}"/>
            </a:ext>
          </a:extLst>
        </p:cNvPr>
        <p:cNvGrpSpPr/>
        <p:nvPr/>
      </p:nvGrpSpPr>
      <p:grpSpPr>
        <a:xfrm>
          <a:off x="0" y="0"/>
          <a:ext cx="0" cy="0"/>
          <a:chOff x="0" y="0"/>
          <a:chExt cx="0" cy="0"/>
        </a:xfrm>
      </p:grpSpPr>
      <p:sp>
        <p:nvSpPr>
          <p:cNvPr id="26627" name="Rectangle 3">
            <a:extLst>
              <a:ext uri="{FF2B5EF4-FFF2-40B4-BE49-F238E27FC236}">
                <a16:creationId xmlns:a16="http://schemas.microsoft.com/office/drawing/2014/main" id="{6AB01CAB-130B-2198-C064-FA6FE3B4347E}"/>
              </a:ext>
            </a:extLst>
          </p:cNvPr>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3" name="2 - Θέση περιεχομένου">
            <a:extLst>
              <a:ext uri="{FF2B5EF4-FFF2-40B4-BE49-F238E27FC236}">
                <a16:creationId xmlns:a16="http://schemas.microsoft.com/office/drawing/2014/main" id="{BD6AB9AF-2405-D5EE-956B-20B2F273AD5F}"/>
              </a:ext>
            </a:extLst>
          </p:cNvPr>
          <p:cNvSpPr txBox="1">
            <a:spLocks/>
          </p:cNvSpPr>
          <p:nvPr/>
        </p:nvSpPr>
        <p:spPr>
          <a:xfrm>
            <a:off x="251520" y="908720"/>
            <a:ext cx="8820472" cy="5805263"/>
          </a:xfrm>
          <a:prstGeom prst="rect">
            <a:avLst/>
          </a:prstGeom>
          <a:ln w="38100">
            <a:noFill/>
          </a:ln>
          <a:effectLst>
            <a:glow rad="63500">
              <a:schemeClr val="accent1">
                <a:satMod val="175000"/>
                <a:alpha val="40000"/>
              </a:schemeClr>
            </a:glow>
          </a:effectLst>
        </p:spPr>
        <p:txBody>
          <a:bodyPr vert="horz" anchor="t">
            <a:normAutofit fontScale="92500" lnSpcReduction="20000"/>
          </a:bodyPr>
          <a:lstStyle/>
          <a:p>
            <a:pPr lvl="0" algn="just">
              <a:buClr>
                <a:srgbClr val="C3DCFF"/>
              </a:buClr>
            </a:pPr>
            <a:endParaRPr lang="en-US" sz="400" dirty="0">
              <a:solidFill>
                <a:prstClr val="black"/>
              </a:solidFill>
              <a:latin typeface="Times New Roman" pitchFamily="18" charset="0"/>
              <a:cs typeface="Times New Roman" pitchFamily="18" charset="0"/>
            </a:endParaRPr>
          </a:p>
          <a:p>
            <a:pPr lvl="0">
              <a:lnSpc>
                <a:spcPct val="110000"/>
              </a:lnSpc>
              <a:spcBef>
                <a:spcPts val="600"/>
              </a:spcBef>
              <a:spcAft>
                <a:spcPts val="600"/>
              </a:spcAft>
              <a:buClr>
                <a:srgbClr val="C3DCFF"/>
              </a:buClr>
            </a:pPr>
            <a:endParaRPr lang="en-US" sz="1000" dirty="0">
              <a:solidFill>
                <a:prstClr val="black"/>
              </a:solidFill>
              <a:latin typeface="Times New Roman" pitchFamily="18" charset="0"/>
              <a:cs typeface="Times New Roman" pitchFamily="18" charset="0"/>
            </a:endParaRPr>
          </a:p>
          <a:p>
            <a:pPr marL="342900" marR="36576" indent="-360000">
              <a:lnSpc>
                <a:spcPct val="110000"/>
              </a:lnSpc>
              <a:spcBef>
                <a:spcPts val="600"/>
              </a:spcBef>
              <a:spcAft>
                <a:spcPts val="600"/>
              </a:spcAft>
              <a:buClr>
                <a:srgbClr val="C00000"/>
              </a:buClr>
              <a:buSzPct val="80000"/>
              <a:buFont typeface="Wingdings" panose="05000000000000000000" pitchFamily="2" charset="2"/>
              <a:buChar char="v"/>
            </a:pPr>
            <a:r>
              <a:rPr lang="el-GR" sz="2000" dirty="0">
                <a:solidFill>
                  <a:prstClr val="black"/>
                </a:solidFill>
                <a:latin typeface="Times New Roman" pitchFamily="18" charset="0"/>
                <a:cs typeface="Times New Roman" pitchFamily="18" charset="0"/>
              </a:rPr>
              <a:t>Από τη συγγραφή αυτής της πτυχιακής εργασίας μπορεί να διαπιστωθεί ότι, η τεχνητή νοημοσύνη (ΑΙ) επαναπροσδιορίζει κάθε πτυχή της κυβερνοασφάλειας. </a:t>
            </a:r>
          </a:p>
          <a:p>
            <a:pPr marL="342900" marR="36576" indent="-360000">
              <a:lnSpc>
                <a:spcPct val="110000"/>
              </a:lnSpc>
              <a:spcBef>
                <a:spcPts val="600"/>
              </a:spcBef>
              <a:spcAft>
                <a:spcPts val="600"/>
              </a:spcAft>
              <a:buClr>
                <a:srgbClr val="C00000"/>
              </a:buClr>
              <a:buSzPct val="80000"/>
              <a:buFont typeface="Wingdings" panose="05000000000000000000" pitchFamily="2" charset="2"/>
              <a:buChar char="v"/>
            </a:pPr>
            <a:r>
              <a:rPr lang="el-GR" sz="2000" dirty="0">
                <a:solidFill>
                  <a:prstClr val="black"/>
                </a:solidFill>
                <a:latin typeface="Times New Roman" pitchFamily="18" charset="0"/>
                <a:cs typeface="Times New Roman" pitchFamily="18" charset="0"/>
              </a:rPr>
              <a:t>Οι πρακτικές εφαρμογές των τεχνικών ΑΙ για την ανάλυση και τον εντοπισμό οποιασδήποτε κυβερνοεπίθεσης σε ένα υπολογιστικό σύστημα, έχουν αποδείξει τις πολλά υποσχόμενες δυνατότητές τους, ως προς τη βελτίωση στο πεδίο της κυβερνοασφάλειας. </a:t>
            </a:r>
          </a:p>
          <a:p>
            <a:pPr marL="342900" marR="36576" indent="-360000">
              <a:lnSpc>
                <a:spcPct val="110000"/>
              </a:lnSpc>
              <a:spcBef>
                <a:spcPts val="600"/>
              </a:spcBef>
              <a:spcAft>
                <a:spcPts val="600"/>
              </a:spcAft>
              <a:buClr>
                <a:srgbClr val="C00000"/>
              </a:buClr>
              <a:buSzPct val="80000"/>
              <a:buFont typeface="Wingdings" panose="05000000000000000000" pitchFamily="2" charset="2"/>
              <a:buChar char="v"/>
            </a:pPr>
            <a:r>
              <a:rPr lang="el-GR" sz="2000" dirty="0">
                <a:solidFill>
                  <a:prstClr val="black"/>
                </a:solidFill>
                <a:latin typeface="Times New Roman" pitchFamily="18" charset="0"/>
                <a:cs typeface="Times New Roman" pitchFamily="18" charset="0"/>
              </a:rPr>
              <a:t>Μέσα από αυτές τις διεργασίες αξιοποίησης τεχνικών ΑΙ, φαίνεται να μειώνεται σημαντικά το κόστος εντοπισμού και αντιμετώπισης παραβιάσεων στον κυβερνοχώρο.  </a:t>
            </a:r>
            <a:br>
              <a:rPr lang="el-GR" sz="2000" dirty="0">
                <a:solidFill>
                  <a:prstClr val="black"/>
                </a:solidFill>
                <a:latin typeface="Times New Roman" pitchFamily="18" charset="0"/>
                <a:cs typeface="Times New Roman" pitchFamily="18" charset="0"/>
              </a:rPr>
            </a:br>
            <a:r>
              <a:rPr lang="el-GR" sz="2000" dirty="0">
                <a:solidFill>
                  <a:prstClr val="black"/>
                </a:solidFill>
                <a:latin typeface="Times New Roman" pitchFamily="18" charset="0"/>
                <a:cs typeface="Times New Roman" pitchFamily="18" charset="0"/>
              </a:rPr>
              <a:t>Επίσης, με την παρέμβαση μεθόδων της τεχνητής νοημοσύνης παρατηρείται ότι μειώνεται και ο μέσος χρόνος που απαιτείται για την ανίχνευση της απειλής ή/και της ανωμαλίας, στη συμβατική διαδικασία ανίχνευσης. </a:t>
            </a:r>
          </a:p>
          <a:p>
            <a:pPr marL="342900" marR="36576" indent="-360000">
              <a:lnSpc>
                <a:spcPct val="110000"/>
              </a:lnSpc>
              <a:spcBef>
                <a:spcPts val="600"/>
              </a:spcBef>
              <a:spcAft>
                <a:spcPts val="600"/>
              </a:spcAft>
              <a:buClr>
                <a:srgbClr val="C00000"/>
              </a:buClr>
              <a:buSzPct val="80000"/>
              <a:buFont typeface="Wingdings" panose="05000000000000000000" pitchFamily="2" charset="2"/>
              <a:buChar char="v"/>
            </a:pPr>
            <a:r>
              <a:rPr lang="el-GR" sz="2000" dirty="0">
                <a:solidFill>
                  <a:prstClr val="black"/>
                </a:solidFill>
                <a:latin typeface="Times New Roman" pitchFamily="18" charset="0"/>
                <a:cs typeface="Times New Roman" pitchFamily="18" charset="0"/>
              </a:rPr>
              <a:t>Η ακρίβεια και η αποδοτικότητα των διαδικασιών ανίχνευσης απειλών ή/και εισβολών αναβαθμίζονται με τη βοήθεια μεθόδων ΑΙ. </a:t>
            </a:r>
          </a:p>
          <a:p>
            <a:pPr marL="342900" marR="36576" indent="-360000">
              <a:lnSpc>
                <a:spcPct val="110000"/>
              </a:lnSpc>
              <a:spcBef>
                <a:spcPts val="600"/>
              </a:spcBef>
              <a:spcAft>
                <a:spcPts val="600"/>
              </a:spcAft>
              <a:buClr>
                <a:srgbClr val="C00000"/>
              </a:buClr>
              <a:buSzPct val="80000"/>
              <a:buFont typeface="Wingdings" panose="05000000000000000000" pitchFamily="2" charset="2"/>
              <a:buChar char="v"/>
            </a:pPr>
            <a:r>
              <a:rPr lang="el-GR" sz="2000" dirty="0">
                <a:solidFill>
                  <a:prstClr val="black"/>
                </a:solidFill>
                <a:latin typeface="Times New Roman" pitchFamily="18" charset="0"/>
                <a:cs typeface="Times New Roman" pitchFamily="18" charset="0"/>
              </a:rPr>
              <a:t>Εκτός από τη συμβολή στη διαδικασία ανίχνευσης, τα πληροφοριακά συστήματα μπορούν επίσης να επανασχεδιαστούν αξιοποιώντας την τεχνητή νοημοσύνη για να προειδοποιούν εγκαίρως τον χρήστη για πιθανές κυβερνοεπιθέσεις και απειλές.</a:t>
            </a:r>
            <a:endParaRPr lang="en-US" sz="2000" dirty="0">
              <a:solidFill>
                <a:prstClr val="black"/>
              </a:solidFill>
              <a:latin typeface="Times New Roman" pitchFamily="18" charset="0"/>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endParaRPr lang="en-US" kern="100" dirty="0">
              <a:solidFill>
                <a:srgbClr val="000000"/>
              </a:solidFill>
              <a:latin typeface="Times New Roman" panose="02020603050405020304" pitchFamily="18" charset="0"/>
              <a:ea typeface="Microsoft YaHei" panose="020B0503020204020204" pitchFamily="34" charset="-122"/>
              <a:cs typeface="Times New Roman" pitchFamily="18" charset="0"/>
            </a:endParaRPr>
          </a:p>
          <a:p>
            <a:pPr algn="just">
              <a:lnSpc>
                <a:spcPct val="110000"/>
              </a:lnSpc>
              <a:spcAft>
                <a:spcPts val="600"/>
              </a:spcAft>
            </a:pPr>
            <a:endParaRPr lang="en-US" dirty="0">
              <a:solidFill>
                <a:srgbClr val="FF0000"/>
              </a:solidFill>
              <a:latin typeface="Times New Roman" pitchFamily="18" charset="0"/>
              <a:cs typeface="Times New Roman" pitchFamily="18" charset="0"/>
            </a:endParaRPr>
          </a:p>
        </p:txBody>
      </p:sp>
      <p:sp>
        <p:nvSpPr>
          <p:cNvPr id="4" name="TextBox 3">
            <a:extLst>
              <a:ext uri="{FF2B5EF4-FFF2-40B4-BE49-F238E27FC236}">
                <a16:creationId xmlns:a16="http://schemas.microsoft.com/office/drawing/2014/main" id="{77E3E3A1-9533-16A1-C6A5-6641C2B02C5A}"/>
              </a:ext>
            </a:extLst>
          </p:cNvPr>
          <p:cNvSpPr txBox="1"/>
          <p:nvPr/>
        </p:nvSpPr>
        <p:spPr>
          <a:xfrm>
            <a:off x="0" y="224013"/>
            <a:ext cx="9144000" cy="657552"/>
          </a:xfrm>
          <a:prstGeom prst="rect">
            <a:avLst/>
          </a:prstGeom>
          <a:noFill/>
        </p:spPr>
        <p:txBody>
          <a:bodyPr wrap="square">
            <a:spAutoFit/>
          </a:bodyPr>
          <a:lstStyle/>
          <a:p>
            <a:pPr lvl="0" algn="ctr">
              <a:lnSpc>
                <a:spcPct val="110000"/>
              </a:lnSpc>
              <a:buClr>
                <a:srgbClr val="C3DCFF"/>
              </a:buClr>
            </a:pPr>
            <a:r>
              <a:rPr lang="el-GR" sz="36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ΣΥΜΠΕΡΑΣΜΑΤΑ</a:t>
            </a:r>
            <a:endParaRPr lang="en-US" sz="2800" b="1"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07232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4" name="3 - Ορθογώνιο"/>
          <p:cNvSpPr/>
          <p:nvPr/>
        </p:nvSpPr>
        <p:spPr>
          <a:xfrm>
            <a:off x="323528" y="2921168"/>
            <a:ext cx="8496944" cy="1015663"/>
          </a:xfrm>
          <a:prstGeom prst="rect">
            <a:avLst/>
          </a:prstGeom>
          <a:noFill/>
          <a:ln w="38100">
            <a:noFill/>
          </a:ln>
          <a:effectLst>
            <a:glow rad="101600">
              <a:schemeClr val="accent4">
                <a:satMod val="175000"/>
                <a:alpha val="40000"/>
              </a:schemeClr>
            </a:glow>
          </a:effectLst>
        </p:spPr>
        <p:txBody>
          <a:bodyPr wrap="square" lIns="91440" tIns="45720" rIns="91440" bIns="45720">
            <a:spAutoFit/>
          </a:bodyPr>
          <a:lstStyle/>
          <a:p>
            <a:pPr algn="ctr"/>
            <a:endParaRPr lang="en-US" sz="1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en-US" sz="28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l-GR" sz="3600" b="1" dirty="0">
                <a:ln w="31550" cmpd="sng">
                  <a:noFill/>
                  <a:prstDash val="solid"/>
                </a:ln>
                <a:effectLst/>
              </a:rPr>
              <a:t>Σας ευχαριστώ για το ενδιαφέρον σας!</a:t>
            </a:r>
          </a:p>
          <a:p>
            <a:pPr algn="ctr"/>
            <a:endParaRPr lang="el-GR" sz="1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2920E-18FC-D10C-1DDB-5BADF3765FC9}"/>
              </a:ext>
            </a:extLst>
          </p:cNvPr>
          <p:cNvSpPr>
            <a:spLocks noGrp="1"/>
          </p:cNvSpPr>
          <p:nvPr>
            <p:ph type="title"/>
          </p:nvPr>
        </p:nvSpPr>
        <p:spPr/>
        <p:txBody>
          <a:bodyPr>
            <a:normAutofit/>
          </a:bodyPr>
          <a:lstStyle/>
          <a:p>
            <a:r>
              <a:rPr lang="el-GR" sz="3600" b="1" dirty="0">
                <a:ln>
                  <a:noFill/>
                </a:ln>
                <a:solidFill>
                  <a:srgbClr val="C00000"/>
                </a:solidFill>
                <a:latin typeface="Times New Roman" pitchFamily="18" charset="0"/>
                <a:cs typeface="Times New Roman" pitchFamily="18" charset="0"/>
              </a:rPr>
              <a:t>1. ΚΥΒΕΡΝΟΑΣΦΑΛΕΙΑ</a:t>
            </a:r>
            <a:endParaRPr lang="el-GR" sz="3600" dirty="0">
              <a:solidFill>
                <a:srgbClr val="C00000"/>
              </a:solidFill>
            </a:endParaRPr>
          </a:p>
        </p:txBody>
      </p:sp>
      <p:sp>
        <p:nvSpPr>
          <p:cNvPr id="4" name="TextBox 3">
            <a:extLst>
              <a:ext uri="{FF2B5EF4-FFF2-40B4-BE49-F238E27FC236}">
                <a16:creationId xmlns:a16="http://schemas.microsoft.com/office/drawing/2014/main" id="{D779BB07-B5EB-2CDA-6B85-2F46E3279EAD}"/>
              </a:ext>
            </a:extLst>
          </p:cNvPr>
          <p:cNvSpPr txBox="1"/>
          <p:nvPr/>
        </p:nvSpPr>
        <p:spPr>
          <a:xfrm>
            <a:off x="899592" y="1666526"/>
            <a:ext cx="8039744" cy="4124206"/>
          </a:xfrm>
          <a:prstGeom prst="rect">
            <a:avLst/>
          </a:prstGeom>
          <a:noFill/>
        </p:spPr>
        <p:txBody>
          <a:bodyPr wrap="square" rtlCol="0">
            <a:spAutoFit/>
          </a:bodyPr>
          <a:lstStyle/>
          <a:p>
            <a:pPr lvl="0" algn="l">
              <a:lnSpc>
                <a:spcPct val="150000"/>
              </a:lnSpc>
              <a:spcBef>
                <a:spcPts val="600"/>
              </a:spcBef>
              <a:spcAft>
                <a:spcPts val="600"/>
              </a:spcAft>
              <a:buClr>
                <a:srgbClr val="C3DCFF"/>
              </a:buClr>
            </a:pPr>
            <a:r>
              <a:rPr lang="el-GR" sz="2000" b="1" dirty="0">
                <a:ln>
                  <a:noFill/>
                </a:ln>
                <a:solidFill>
                  <a:prstClr val="black"/>
                </a:solidFill>
                <a:latin typeface="Times New Roman" pitchFamily="18" charset="0"/>
                <a:cs typeface="Times New Roman" pitchFamily="18" charset="0"/>
              </a:rPr>
              <a:t>Ορισμός:</a:t>
            </a:r>
            <a:endParaRPr lang="en-US" sz="2000" b="1" dirty="0">
              <a:ln>
                <a:noFill/>
              </a:ln>
              <a:solidFill>
                <a:prstClr val="black"/>
              </a:solidFill>
              <a:latin typeface="Times New Roman" pitchFamily="18" charset="0"/>
              <a:cs typeface="Times New Roman" pitchFamily="18" charset="0"/>
            </a:endParaRPr>
          </a:p>
          <a:p>
            <a:pPr marL="285750" lvl="0" indent="-285750">
              <a:lnSpc>
                <a:spcPct val="150000"/>
              </a:lnSpc>
              <a:spcBef>
                <a:spcPts val="600"/>
              </a:spcBef>
              <a:spcAft>
                <a:spcPts val="600"/>
              </a:spcAft>
              <a:buClr>
                <a:srgbClr val="C00000"/>
              </a:buClr>
              <a:buFont typeface="Wingdings" panose="05000000000000000000" pitchFamily="2" charset="2"/>
              <a:buChar char="q"/>
            </a:pPr>
            <a:r>
              <a:rPr lang="el-GR" sz="1800" dirty="0" err="1">
                <a:ln>
                  <a:noFill/>
                </a:ln>
                <a:solidFill>
                  <a:schemeClr val="tx1"/>
                </a:solidFill>
                <a:latin typeface="Times New Roman" pitchFamily="18" charset="0"/>
                <a:cs typeface="Times New Roman" pitchFamily="18" charset="0"/>
              </a:rPr>
              <a:t>Κυβερνοασφάλεια</a:t>
            </a:r>
            <a:r>
              <a:rPr lang="el-GR" sz="1800" dirty="0">
                <a:ln>
                  <a:noFill/>
                </a:ln>
                <a:solidFill>
                  <a:schemeClr val="tx1"/>
                </a:solidFill>
                <a:latin typeface="Times New Roman" pitchFamily="18" charset="0"/>
                <a:cs typeface="Times New Roman" pitchFamily="18" charset="0"/>
              </a:rPr>
              <a:t> είναι η τέχνη της προστασίας δικτύων, συσκευών και δεδομένων από μη εξουσιοδοτημένη πρόσβαση ή εγκληματική χρήση, καθώς και η πρακτική της διασφάλισης του απορρήτου, της ακεραιότητας και της διαθεσιμότητας των πληροφοριών. </a:t>
            </a:r>
            <a:endParaRPr lang="en-US" sz="1800" dirty="0">
              <a:ln>
                <a:noFill/>
              </a:ln>
              <a:solidFill>
                <a:schemeClr val="tx1"/>
              </a:solidFill>
              <a:latin typeface="Times New Roman" pitchFamily="18" charset="0"/>
              <a:cs typeface="Times New Roman" pitchFamily="18" charset="0"/>
            </a:endParaRPr>
          </a:p>
          <a:p>
            <a:pPr marL="285750" lvl="0" indent="-285750">
              <a:lnSpc>
                <a:spcPct val="150000"/>
              </a:lnSpc>
              <a:spcBef>
                <a:spcPts val="600"/>
              </a:spcBef>
              <a:spcAft>
                <a:spcPts val="600"/>
              </a:spcAft>
              <a:buClr>
                <a:srgbClr val="C00000"/>
              </a:buClr>
              <a:buFont typeface="Wingdings" panose="05000000000000000000" pitchFamily="2" charset="2"/>
              <a:buChar char="q"/>
            </a:pPr>
            <a:r>
              <a:rPr lang="el-GR" sz="1800" dirty="0">
                <a:ln>
                  <a:noFill/>
                </a:ln>
                <a:solidFill>
                  <a:schemeClr val="tx1"/>
                </a:solidFill>
                <a:latin typeface="Times New Roman" pitchFamily="18" charset="0"/>
                <a:cs typeface="Times New Roman" pitchFamily="18" charset="0"/>
              </a:rPr>
              <a:t>Η ασφάλεια στον κυβερνοχώρο αναφέρεται στην προστασία των πληροφοριακών συστημάτων, των δεδομένων τους, και των υπηρεσιών που παρέχουν, από τη μη εξουσιοδοτημένη πρόσβαση, τη βλάβη ή την κακή χρήση.</a:t>
            </a:r>
          </a:p>
          <a:p>
            <a:endParaRPr lang="el-GR" dirty="0"/>
          </a:p>
        </p:txBody>
      </p:sp>
    </p:spTree>
    <p:extLst>
      <p:ext uri="{BB962C8B-B14F-4D97-AF65-F5344CB8AC3E}">
        <p14:creationId xmlns:p14="http://schemas.microsoft.com/office/powerpoint/2010/main" val="1123817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2920E-18FC-D10C-1DDB-5BADF3765FC9}"/>
              </a:ext>
            </a:extLst>
          </p:cNvPr>
          <p:cNvSpPr>
            <a:spLocks noGrp="1"/>
          </p:cNvSpPr>
          <p:nvPr>
            <p:ph type="title"/>
          </p:nvPr>
        </p:nvSpPr>
        <p:spPr/>
        <p:txBody>
          <a:bodyPr>
            <a:normAutofit/>
          </a:bodyPr>
          <a:lstStyle/>
          <a:p>
            <a:r>
              <a:rPr lang="el-GR" sz="3600" b="1" dirty="0">
                <a:ln>
                  <a:noFill/>
                </a:ln>
                <a:solidFill>
                  <a:srgbClr val="C00000"/>
                </a:solidFill>
                <a:latin typeface="Times New Roman" pitchFamily="18" charset="0"/>
                <a:cs typeface="Times New Roman" pitchFamily="18" charset="0"/>
              </a:rPr>
              <a:t>1. ΚΥΒΕΡΝΟΑΣΦΑΛΕΙΑ</a:t>
            </a:r>
            <a:endParaRPr lang="el-GR" sz="3600" dirty="0">
              <a:solidFill>
                <a:srgbClr val="C00000"/>
              </a:solidFill>
            </a:endParaRPr>
          </a:p>
        </p:txBody>
      </p:sp>
      <p:sp>
        <p:nvSpPr>
          <p:cNvPr id="4" name="TextBox 3">
            <a:extLst>
              <a:ext uri="{FF2B5EF4-FFF2-40B4-BE49-F238E27FC236}">
                <a16:creationId xmlns:a16="http://schemas.microsoft.com/office/drawing/2014/main" id="{D779BB07-B5EB-2CDA-6B85-2F46E3279EAD}"/>
              </a:ext>
            </a:extLst>
          </p:cNvPr>
          <p:cNvSpPr txBox="1"/>
          <p:nvPr/>
        </p:nvSpPr>
        <p:spPr>
          <a:xfrm>
            <a:off x="899592" y="1666526"/>
            <a:ext cx="8039744" cy="5179303"/>
          </a:xfrm>
          <a:prstGeom prst="rect">
            <a:avLst/>
          </a:prstGeom>
          <a:noFill/>
        </p:spPr>
        <p:txBody>
          <a:bodyPr wrap="square" rtlCol="0">
            <a:spAutoFit/>
          </a:bodyPr>
          <a:lstStyle/>
          <a:p>
            <a:pPr lvl="0" algn="l">
              <a:spcBef>
                <a:spcPts val="600"/>
              </a:spcBef>
              <a:spcAft>
                <a:spcPts val="600"/>
              </a:spcAft>
              <a:buClr>
                <a:srgbClr val="C3DCFF"/>
              </a:buClr>
            </a:pPr>
            <a:r>
              <a:rPr lang="el-GR" sz="2000" b="1" dirty="0">
                <a:solidFill>
                  <a:prstClr val="black"/>
                </a:solidFill>
                <a:latin typeface="Times New Roman" pitchFamily="18" charset="0"/>
                <a:cs typeface="Times New Roman" pitchFamily="18" charset="0"/>
              </a:rPr>
              <a:t>Απειλές </a:t>
            </a:r>
            <a:r>
              <a:rPr lang="el-GR" sz="2000" b="1" dirty="0" err="1">
                <a:ln>
                  <a:noFill/>
                </a:ln>
                <a:solidFill>
                  <a:prstClr val="black"/>
                </a:solidFill>
                <a:latin typeface="Times New Roman" pitchFamily="18" charset="0"/>
                <a:cs typeface="Times New Roman" pitchFamily="18" charset="0"/>
              </a:rPr>
              <a:t>Κυβερνοασφάλειας</a:t>
            </a:r>
            <a:r>
              <a:rPr lang="el-GR" sz="2000" b="1" dirty="0">
                <a:ln>
                  <a:noFill/>
                </a:ln>
                <a:solidFill>
                  <a:prstClr val="black"/>
                </a:solidFill>
                <a:latin typeface="Times New Roman" pitchFamily="18" charset="0"/>
                <a:cs typeface="Times New Roman" pitchFamily="18" charset="0"/>
              </a:rPr>
              <a:t>:</a:t>
            </a:r>
            <a:endParaRPr lang="en-US" sz="2000" b="1" dirty="0">
              <a:ln>
                <a:noFill/>
              </a:ln>
              <a:solidFill>
                <a:prstClr val="black"/>
              </a:solidFill>
              <a:latin typeface="Times New Roman" pitchFamily="18" charset="0"/>
              <a:cs typeface="Times New Roman" pitchFamily="18" charset="0"/>
            </a:endParaRPr>
          </a:p>
          <a:p>
            <a:pPr lvl="0">
              <a:lnSpc>
                <a:spcPct val="114000"/>
              </a:lnSpc>
              <a:spcBef>
                <a:spcPts val="600"/>
              </a:spcBef>
              <a:spcAft>
                <a:spcPts val="600"/>
              </a:spcAft>
              <a:buClr>
                <a:srgbClr val="C00000"/>
              </a:buClr>
            </a:pPr>
            <a:r>
              <a:rPr lang="el-GR" sz="1800" dirty="0">
                <a:ln>
                  <a:noFill/>
                </a:ln>
                <a:solidFill>
                  <a:schemeClr val="tx1"/>
                </a:solidFill>
                <a:latin typeface="Times New Roman" pitchFamily="18" charset="0"/>
                <a:cs typeface="Times New Roman" pitchFamily="18" charset="0"/>
              </a:rPr>
              <a:t>Σύμφωνα με την έκθεση του Οργανισμού της Ευρωπαϊκής Ένωσης για την </a:t>
            </a:r>
            <a:r>
              <a:rPr lang="el-GR" sz="1800" dirty="0" err="1">
                <a:ln>
                  <a:noFill/>
                </a:ln>
                <a:solidFill>
                  <a:schemeClr val="tx1"/>
                </a:solidFill>
                <a:latin typeface="Times New Roman" pitchFamily="18" charset="0"/>
                <a:cs typeface="Times New Roman" pitchFamily="18" charset="0"/>
              </a:rPr>
              <a:t>Κυβερνοασφάλεια</a:t>
            </a:r>
            <a:r>
              <a:rPr lang="el-GR" sz="1800" dirty="0">
                <a:ln>
                  <a:noFill/>
                </a:ln>
                <a:solidFill>
                  <a:schemeClr val="tx1"/>
                </a:solidFill>
                <a:latin typeface="Times New Roman" pitchFamily="18" charset="0"/>
                <a:cs typeface="Times New Roman" pitchFamily="18" charset="0"/>
              </a:rPr>
              <a:t> (ENISA), οι σημαντικότερες απειλές και τύποι επιθέσεων στον κυβερνοχώρο έχουν ως εξής:</a:t>
            </a:r>
          </a:p>
          <a:p>
            <a:pPr marL="542925" lvl="0" indent="-361950">
              <a:lnSpc>
                <a:spcPct val="150000"/>
              </a:lnSpc>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Κακόβουλο Λογισμικό</a:t>
            </a:r>
            <a:r>
              <a:rPr lang="en-US" sz="1800" dirty="0">
                <a:ln>
                  <a:noFill/>
                </a:ln>
                <a:solidFill>
                  <a:schemeClr val="tx1"/>
                </a:solidFill>
                <a:latin typeface="Times New Roman" pitchFamily="18" charset="0"/>
                <a:cs typeface="Times New Roman" pitchFamily="18" charset="0"/>
              </a:rPr>
              <a:t> (Ma</a:t>
            </a:r>
            <a:r>
              <a:rPr lang="en-US" dirty="0">
                <a:latin typeface="Times New Roman" pitchFamily="18" charset="0"/>
                <a:cs typeface="Times New Roman" pitchFamily="18" charset="0"/>
              </a:rPr>
              <a:t>l</a:t>
            </a:r>
            <a:r>
              <a:rPr lang="en-US" sz="1800" dirty="0">
                <a:ln>
                  <a:noFill/>
                </a:ln>
                <a:solidFill>
                  <a:schemeClr val="tx1"/>
                </a:solidFill>
                <a:latin typeface="Times New Roman" pitchFamily="18" charset="0"/>
                <a:cs typeface="Times New Roman" pitchFamily="18" charset="0"/>
              </a:rPr>
              <a:t>ware)</a:t>
            </a:r>
            <a:endParaRPr lang="el-GR" sz="1800" dirty="0">
              <a:ln>
                <a:noFill/>
              </a:ln>
              <a:solidFill>
                <a:schemeClr val="tx1"/>
              </a:solidFill>
              <a:latin typeface="Times New Roman" pitchFamily="18" charset="0"/>
              <a:cs typeface="Times New Roman" pitchFamily="18" charset="0"/>
            </a:endParaRPr>
          </a:p>
          <a:p>
            <a:pPr marL="542925" lvl="0" indent="-361950">
              <a:lnSpc>
                <a:spcPct val="150000"/>
              </a:lnSpc>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Επιθέσεις που Βασίζονται στο Διαδίκτυο</a:t>
            </a:r>
          </a:p>
          <a:p>
            <a:pPr marL="542925" indent="-361950">
              <a:lnSpc>
                <a:spcPct val="150000"/>
              </a:lnSpc>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Επιθέσεις</a:t>
            </a:r>
            <a:r>
              <a:rPr lang="el-GR" dirty="0">
                <a:latin typeface="Times New Roman" pitchFamily="18" charset="0"/>
                <a:cs typeface="Times New Roman" pitchFamily="18" charset="0"/>
              </a:rPr>
              <a:t> Εφαρμογών Διαδικτύου</a:t>
            </a:r>
          </a:p>
          <a:p>
            <a:pPr marL="542925" indent="-361950">
              <a:lnSpc>
                <a:spcPct val="150000"/>
              </a:lnSpc>
              <a:buClr>
                <a:srgbClr val="C00000"/>
              </a:buClr>
              <a:buFont typeface="Wingdings" panose="05000000000000000000" pitchFamily="2" charset="2"/>
              <a:buChar char="v"/>
            </a:pPr>
            <a:r>
              <a:rPr lang="el-GR" dirty="0">
                <a:latin typeface="Times New Roman" pitchFamily="18" charset="0"/>
                <a:cs typeface="Times New Roman" pitchFamily="18" charset="0"/>
              </a:rPr>
              <a:t>Επιθέσεις Ηλεκτρονικού Ψαρέματος (</a:t>
            </a:r>
            <a:r>
              <a:rPr lang="en-US" dirty="0">
                <a:latin typeface="Times New Roman" pitchFamily="18" charset="0"/>
                <a:cs typeface="Times New Roman" pitchFamily="18" charset="0"/>
              </a:rPr>
              <a:t>Phishing)</a:t>
            </a:r>
            <a:endParaRPr lang="el-GR" dirty="0">
              <a:latin typeface="Times New Roman" pitchFamily="18" charset="0"/>
              <a:cs typeface="Times New Roman" pitchFamily="18" charset="0"/>
            </a:endParaRPr>
          </a:p>
          <a:p>
            <a:pPr marL="542925" lvl="0" indent="-361950">
              <a:lnSpc>
                <a:spcPct val="150000"/>
              </a:lnSpc>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Επιθέσεις Κοινωνικής Μηχανικής (</a:t>
            </a:r>
            <a:r>
              <a:rPr lang="en-US" sz="1800" dirty="0">
                <a:ln>
                  <a:noFill/>
                </a:ln>
                <a:solidFill>
                  <a:schemeClr val="tx1"/>
                </a:solidFill>
                <a:latin typeface="Times New Roman" pitchFamily="18" charset="0"/>
                <a:cs typeface="Times New Roman" pitchFamily="18" charset="0"/>
              </a:rPr>
              <a:t>Social Engineering Attacks)</a:t>
            </a:r>
          </a:p>
          <a:p>
            <a:pPr marL="542925" indent="-361950">
              <a:lnSpc>
                <a:spcPct val="150000"/>
              </a:lnSpc>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Επιθέσεις </a:t>
            </a:r>
            <a:r>
              <a:rPr lang="el-GR" dirty="0">
                <a:latin typeface="Times New Roman" pitchFamily="18" charset="0"/>
                <a:cs typeface="Times New Roman" pitchFamily="18" charset="0"/>
              </a:rPr>
              <a:t>Άρνησης Παροχής Υπηρεσιών (</a:t>
            </a:r>
            <a:r>
              <a:rPr lang="en-US" dirty="0">
                <a:latin typeface="Times New Roman" pitchFamily="18" charset="0"/>
                <a:cs typeface="Times New Roman" pitchFamily="18" charset="0"/>
              </a:rPr>
              <a:t>DoS / </a:t>
            </a:r>
            <a:r>
              <a:rPr lang="el-GR" dirty="0" err="1">
                <a:latin typeface="Times New Roman" pitchFamily="18" charset="0"/>
                <a:cs typeface="Times New Roman" pitchFamily="18" charset="0"/>
              </a:rPr>
              <a:t>DDoS</a:t>
            </a:r>
            <a:r>
              <a:rPr lang="en-US" dirty="0">
                <a:latin typeface="Times New Roman" pitchFamily="18" charset="0"/>
                <a:cs typeface="Times New Roman" pitchFamily="18" charset="0"/>
              </a:rPr>
              <a:t> </a:t>
            </a:r>
            <a:r>
              <a:rPr lang="en-US" sz="1800" dirty="0">
                <a:ln>
                  <a:noFill/>
                </a:ln>
                <a:solidFill>
                  <a:schemeClr val="tx1"/>
                </a:solidFill>
                <a:latin typeface="Times New Roman" pitchFamily="18" charset="0"/>
                <a:cs typeface="Times New Roman" pitchFamily="18" charset="0"/>
              </a:rPr>
              <a:t>Attacks</a:t>
            </a:r>
            <a:r>
              <a:rPr lang="el-GR" dirty="0">
                <a:latin typeface="Times New Roman" pitchFamily="18" charset="0"/>
                <a:cs typeface="Times New Roman" pitchFamily="18" charset="0"/>
              </a:rPr>
              <a:t>)</a:t>
            </a:r>
          </a:p>
          <a:p>
            <a:pPr marL="542925" indent="-361950">
              <a:lnSpc>
                <a:spcPct val="150000"/>
              </a:lnSpc>
              <a:buClr>
                <a:srgbClr val="C00000"/>
              </a:buClr>
              <a:buFont typeface="Wingdings" panose="05000000000000000000" pitchFamily="2" charset="2"/>
              <a:buChar char="v"/>
            </a:pPr>
            <a:r>
              <a:rPr lang="el-GR" dirty="0">
                <a:latin typeface="Times New Roman" pitchFamily="18" charset="0"/>
                <a:cs typeface="Times New Roman" pitchFamily="18" charset="0"/>
              </a:rPr>
              <a:t>Μη εξουσιοδοτημένη πρόσβαση</a:t>
            </a:r>
          </a:p>
          <a:p>
            <a:pPr marL="542925" indent="-361950">
              <a:lnSpc>
                <a:spcPct val="150000"/>
              </a:lnSpc>
              <a:buClr>
                <a:srgbClr val="C00000"/>
              </a:buClr>
              <a:buFont typeface="Wingdings" panose="05000000000000000000" pitchFamily="2" charset="2"/>
              <a:buChar char="v"/>
            </a:pPr>
            <a:r>
              <a:rPr lang="el-GR" dirty="0">
                <a:latin typeface="Times New Roman" pitchFamily="18" charset="0"/>
                <a:cs typeface="Times New Roman" pitchFamily="18" charset="0"/>
              </a:rPr>
              <a:t>Παραβίαση / υποκλοπή δεδομένων</a:t>
            </a:r>
            <a:endParaRPr lang="el-GR" sz="1800" dirty="0">
              <a:ln>
                <a:noFill/>
              </a:ln>
              <a:solidFill>
                <a:schemeClr val="tx1"/>
              </a:solidFill>
              <a:latin typeface="Times New Roman" pitchFamily="18" charset="0"/>
              <a:cs typeface="Times New Roman" pitchFamily="18" charset="0"/>
            </a:endParaRPr>
          </a:p>
          <a:p>
            <a:endParaRPr lang="el-GR" dirty="0"/>
          </a:p>
        </p:txBody>
      </p:sp>
    </p:spTree>
    <p:extLst>
      <p:ext uri="{BB962C8B-B14F-4D97-AF65-F5344CB8AC3E}">
        <p14:creationId xmlns:p14="http://schemas.microsoft.com/office/powerpoint/2010/main" val="230982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2920E-18FC-D10C-1DDB-5BADF3765FC9}"/>
              </a:ext>
            </a:extLst>
          </p:cNvPr>
          <p:cNvSpPr>
            <a:spLocks noGrp="1"/>
          </p:cNvSpPr>
          <p:nvPr>
            <p:ph type="title"/>
          </p:nvPr>
        </p:nvSpPr>
        <p:spPr/>
        <p:txBody>
          <a:bodyPr>
            <a:normAutofit/>
          </a:bodyPr>
          <a:lstStyle/>
          <a:p>
            <a:r>
              <a:rPr lang="el-GR" sz="3600" b="1" dirty="0">
                <a:ln>
                  <a:noFill/>
                </a:ln>
                <a:solidFill>
                  <a:srgbClr val="C00000"/>
                </a:solidFill>
                <a:latin typeface="Times New Roman" pitchFamily="18" charset="0"/>
                <a:cs typeface="Times New Roman" pitchFamily="18" charset="0"/>
              </a:rPr>
              <a:t>1. ΚΥΒΕΡΝΟΑΣΦΑΛΕΙΑ</a:t>
            </a:r>
            <a:endParaRPr lang="el-GR" sz="3600" dirty="0">
              <a:solidFill>
                <a:srgbClr val="C00000"/>
              </a:solidFill>
            </a:endParaRPr>
          </a:p>
        </p:txBody>
      </p:sp>
      <p:pic>
        <p:nvPicPr>
          <p:cNvPr id="5" name="Εικόνα 4" descr="Εικόνα που περιέχει κείμενο, στιγμιότυπο οθόνης, κύκλος, διάγραμμα&#10;&#10;Περιγραφή που δημιουργήθηκε αυτόματα">
            <a:extLst>
              <a:ext uri="{FF2B5EF4-FFF2-40B4-BE49-F238E27FC236}">
                <a16:creationId xmlns:a16="http://schemas.microsoft.com/office/drawing/2014/main" id="{F45E660A-ADB7-C5EB-D967-FB039127F1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700808"/>
            <a:ext cx="7796368" cy="4416125"/>
          </a:xfrm>
          <a:prstGeom prst="rect">
            <a:avLst/>
          </a:prstGeom>
        </p:spPr>
      </p:pic>
    </p:spTree>
    <p:extLst>
      <p:ext uri="{BB962C8B-B14F-4D97-AF65-F5344CB8AC3E}">
        <p14:creationId xmlns:p14="http://schemas.microsoft.com/office/powerpoint/2010/main" val="675806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0B2920E-18FC-D10C-1DDB-5BADF3765FC9}"/>
              </a:ext>
            </a:extLst>
          </p:cNvPr>
          <p:cNvSpPr>
            <a:spLocks noGrp="1"/>
          </p:cNvSpPr>
          <p:nvPr>
            <p:ph type="title"/>
          </p:nvPr>
        </p:nvSpPr>
        <p:spPr/>
        <p:txBody>
          <a:bodyPr>
            <a:normAutofit/>
          </a:bodyPr>
          <a:lstStyle/>
          <a:p>
            <a:r>
              <a:rPr lang="el-GR" sz="3600" b="1" dirty="0">
                <a:ln>
                  <a:noFill/>
                </a:ln>
                <a:solidFill>
                  <a:srgbClr val="C00000"/>
                </a:solidFill>
                <a:latin typeface="Times New Roman" pitchFamily="18" charset="0"/>
                <a:cs typeface="Times New Roman" pitchFamily="18" charset="0"/>
              </a:rPr>
              <a:t>1. ΚΥΒΕΡΝΟΑΣΦΑΛΕΙΑ</a:t>
            </a:r>
            <a:endParaRPr lang="el-GR" sz="3600" dirty="0">
              <a:solidFill>
                <a:srgbClr val="C00000"/>
              </a:solidFill>
            </a:endParaRPr>
          </a:p>
        </p:txBody>
      </p:sp>
      <p:pic>
        <p:nvPicPr>
          <p:cNvPr id="4" name="Εικόνα 3" descr="Εικόνα που περιέχει κείμενο, στιγμιότυπο οθόνης, πολυχρωμία, γραφιστική&#10;&#10;Περιγραφή που δημιουργήθηκε αυτόματα">
            <a:extLst>
              <a:ext uri="{FF2B5EF4-FFF2-40B4-BE49-F238E27FC236}">
                <a16:creationId xmlns:a16="http://schemas.microsoft.com/office/drawing/2014/main" id="{FB6AA4AB-30EB-BD89-894D-536A3CF92E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666526"/>
            <a:ext cx="8100392" cy="4765409"/>
          </a:xfrm>
          <a:prstGeom prst="rect">
            <a:avLst/>
          </a:prstGeom>
        </p:spPr>
      </p:pic>
    </p:spTree>
    <p:extLst>
      <p:ext uri="{BB962C8B-B14F-4D97-AF65-F5344CB8AC3E}">
        <p14:creationId xmlns:p14="http://schemas.microsoft.com/office/powerpoint/2010/main" val="1632692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A760FD0-EE9B-E48C-D1DB-9FCC7D8799D8}"/>
              </a:ext>
            </a:extLst>
          </p:cNvPr>
          <p:cNvSpPr>
            <a:spLocks noChangeArrowheads="1"/>
          </p:cNvSpPr>
          <p:nvPr/>
        </p:nvSpPr>
        <p:spPr bwMode="auto">
          <a:xfrm>
            <a:off x="0" y="611977"/>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buClr>
                <a:srgbClr val="C3DCFF"/>
              </a:buClr>
            </a:pP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2. ΤΕΧΝΗΤΗ ΜΟΗΜΟΣΥΝΗ (</a:t>
            </a:r>
            <a:r>
              <a:rPr lang="en-US"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AI</a:t>
            </a: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p>
        </p:txBody>
      </p:sp>
      <p:pic>
        <p:nvPicPr>
          <p:cNvPr id="6" name="Εικόνα 5">
            <a:extLst>
              <a:ext uri="{FF2B5EF4-FFF2-40B4-BE49-F238E27FC236}">
                <a16:creationId xmlns:a16="http://schemas.microsoft.com/office/drawing/2014/main" id="{744FE043-826C-A600-5FD4-E2D456526D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207" y="2060848"/>
            <a:ext cx="7169585" cy="4052032"/>
          </a:xfrm>
          <a:prstGeom prst="rect">
            <a:avLst/>
          </a:prstGeom>
        </p:spPr>
      </p:pic>
    </p:spTree>
    <p:extLst>
      <p:ext uri="{BB962C8B-B14F-4D97-AF65-F5344CB8AC3E}">
        <p14:creationId xmlns:p14="http://schemas.microsoft.com/office/powerpoint/2010/main" val="107178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0" y="0"/>
            <a:ext cx="9144000" cy="6858000"/>
          </a:xfrm>
          <a:ln w="38100">
            <a:noFill/>
          </a:ln>
          <a:effectLst>
            <a:glow rad="63500">
              <a:schemeClr val="accent1">
                <a:satMod val="175000"/>
                <a:alpha val="40000"/>
              </a:schemeClr>
            </a:glow>
          </a:effectLst>
        </p:spPr>
        <p:txBody>
          <a:bodyPr>
            <a:normAutofit/>
          </a:bodyPr>
          <a:lstStyle/>
          <a:p>
            <a:pPr lvl="0" algn="l">
              <a:buClr>
                <a:srgbClr val="C3DCFF"/>
              </a:buClr>
            </a:pPr>
            <a:endParaRPr lang="en-US" sz="400" dirty="0">
              <a:ln>
                <a:noFill/>
              </a:ln>
              <a:solidFill>
                <a:prstClr val="black"/>
              </a:solidFill>
              <a:latin typeface="Times New Roman" pitchFamily="18" charset="0"/>
              <a:cs typeface="Times New Roman" pitchFamily="18" charset="0"/>
            </a:endParaRPr>
          </a:p>
          <a:p>
            <a:pPr lvl="0" algn="ctr">
              <a:buClr>
                <a:srgbClr val="C3DCFF"/>
              </a:buClr>
            </a:pPr>
            <a:endParaRPr lang="el-GR" sz="2800" b="1" dirty="0">
              <a:ln>
                <a:noFill/>
              </a:ln>
              <a:solidFill>
                <a:prstClr val="black"/>
              </a:solidFill>
              <a:latin typeface="Times New Roman" pitchFamily="18" charset="0"/>
              <a:cs typeface="Times New Roman" pitchFamily="18" charset="0"/>
            </a:endParaRPr>
          </a:p>
          <a:p>
            <a:pPr lvl="0" algn="ctr">
              <a:buClr>
                <a:srgbClr val="C3DCFF"/>
              </a:buClr>
            </a:pP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2. ΤΕΧΝΗΤΗ ΜΟΗΜΟΣΥΝΗ (</a:t>
            </a:r>
            <a:r>
              <a:rPr lang="en-US"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AI</a:t>
            </a: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p>
          <a:p>
            <a:pPr lvl="0" algn="l">
              <a:buClr>
                <a:srgbClr val="C3DCFF"/>
              </a:buClr>
            </a:pPr>
            <a:endParaRPr lang="el-GR" sz="2400" b="1" dirty="0">
              <a:ln>
                <a:noFill/>
              </a:ln>
              <a:solidFill>
                <a:prstClr val="black"/>
              </a:solidFill>
              <a:latin typeface="Times New Roman" pitchFamily="18" charset="0"/>
              <a:cs typeface="Times New Roman" pitchFamily="18" charset="0"/>
            </a:endParaRPr>
          </a:p>
          <a:p>
            <a:pPr lvl="0" algn="l">
              <a:buClr>
                <a:srgbClr val="C3DCFF"/>
              </a:buClr>
            </a:pPr>
            <a:endParaRPr lang="el-GR" sz="2400" b="1" dirty="0">
              <a:ln>
                <a:noFill/>
              </a:ln>
              <a:solidFill>
                <a:prstClr val="black"/>
              </a:solidFill>
              <a:latin typeface="Times New Roman" pitchFamily="18" charset="0"/>
              <a:cs typeface="Times New Roman" pitchFamily="18" charset="0"/>
            </a:endParaRPr>
          </a:p>
          <a:p>
            <a:pPr lvl="1" algn="l">
              <a:buClr>
                <a:srgbClr val="C3DCFF"/>
              </a:buClr>
            </a:pPr>
            <a:r>
              <a:rPr lang="en-US" sz="2000" b="1" dirty="0">
                <a:ln>
                  <a:noFill/>
                </a:ln>
                <a:solidFill>
                  <a:prstClr val="black"/>
                </a:solidFill>
                <a:latin typeface="Times New Roman" pitchFamily="18" charset="0"/>
                <a:cs typeface="Times New Roman" pitchFamily="18" charset="0"/>
              </a:rPr>
              <a:t> </a:t>
            </a:r>
            <a:r>
              <a:rPr lang="el-GR" sz="2000" b="1" dirty="0">
                <a:ln>
                  <a:noFill/>
                </a:ln>
                <a:solidFill>
                  <a:prstClr val="black"/>
                </a:solidFill>
                <a:latin typeface="Times New Roman" pitchFamily="18" charset="0"/>
                <a:cs typeface="Times New Roman" pitchFamily="18" charset="0"/>
              </a:rPr>
              <a:t>Ορισμοί της</a:t>
            </a:r>
            <a:r>
              <a:rPr lang="en-US" sz="2000" b="1" dirty="0">
                <a:ln>
                  <a:noFill/>
                </a:ln>
                <a:solidFill>
                  <a:prstClr val="black"/>
                </a:solidFill>
                <a:latin typeface="Times New Roman" pitchFamily="18" charset="0"/>
                <a:cs typeface="Times New Roman" pitchFamily="18" charset="0"/>
              </a:rPr>
              <a:t> AI</a:t>
            </a:r>
            <a:r>
              <a:rPr lang="el-GR" sz="2000" b="1" dirty="0">
                <a:ln>
                  <a:noFill/>
                </a:ln>
                <a:solidFill>
                  <a:prstClr val="black"/>
                </a:solidFill>
                <a:latin typeface="Times New Roman" pitchFamily="18" charset="0"/>
                <a:cs typeface="Times New Roman" pitchFamily="18" charset="0"/>
              </a:rPr>
              <a:t> </a:t>
            </a:r>
            <a:r>
              <a:rPr lang="en-US" sz="2000" b="1" dirty="0">
                <a:ln>
                  <a:noFill/>
                </a:ln>
                <a:solidFill>
                  <a:prstClr val="black"/>
                </a:solidFill>
                <a:latin typeface="Times New Roman" pitchFamily="18" charset="0"/>
                <a:cs typeface="Times New Roman" pitchFamily="18" charset="0"/>
              </a:rPr>
              <a:t> </a:t>
            </a:r>
          </a:p>
          <a:p>
            <a:pPr marL="800100" lvl="1" indent="-342900" algn="just">
              <a:buClr>
                <a:srgbClr val="C00000"/>
              </a:buClr>
              <a:buSzPct val="100000"/>
              <a:buFont typeface="Wingdings" panose="05000000000000000000" pitchFamily="2" charset="2"/>
              <a:buChar char="q"/>
            </a:pPr>
            <a:r>
              <a:rPr lang="el-GR" sz="1600" dirty="0">
                <a:ln>
                  <a:noFill/>
                </a:ln>
                <a:solidFill>
                  <a:schemeClr val="tx1"/>
                </a:solidFill>
                <a:latin typeface="Times New Roman" pitchFamily="18" charset="0"/>
                <a:cs typeface="Times New Roman" pitchFamily="18" charset="0"/>
              </a:rPr>
              <a:t>Η τεχνητή νοημοσύνη (artificial intelligence - AI) είναι η προσομοίωση των διαδικασιών ανθρώπινης νοημοσύνης από ειδικά συστήματα υπολογιστών. </a:t>
            </a:r>
          </a:p>
          <a:p>
            <a:pPr marL="800100" lvl="1" indent="-342900" algn="just">
              <a:buClr>
                <a:srgbClr val="C00000"/>
              </a:buClr>
              <a:buSzPct val="100000"/>
              <a:buFont typeface="Wingdings" panose="05000000000000000000" pitchFamily="2" charset="2"/>
              <a:buChar char="q"/>
            </a:pPr>
            <a:r>
              <a:rPr lang="el-GR" sz="1600" dirty="0">
                <a:ln>
                  <a:noFill/>
                </a:ln>
                <a:solidFill>
                  <a:schemeClr val="tx1"/>
                </a:solidFill>
                <a:latin typeface="Times New Roman" pitchFamily="18" charset="0"/>
                <a:cs typeface="Times New Roman" pitchFamily="18" charset="0"/>
              </a:rPr>
              <a:t>Οι εφαρμογές της AI περιλαμβάνουν</a:t>
            </a:r>
            <a:r>
              <a:rPr lang="en-US" sz="1600" dirty="0">
                <a:ln>
                  <a:noFill/>
                </a:ln>
                <a:solidFill>
                  <a:schemeClr val="tx1"/>
                </a:solidFill>
                <a:latin typeface="Times New Roman" pitchFamily="18" charset="0"/>
                <a:cs typeface="Times New Roman" pitchFamily="18" charset="0"/>
              </a:rPr>
              <a:t>:</a:t>
            </a:r>
            <a:r>
              <a:rPr lang="el-GR" sz="1600" dirty="0">
                <a:ln>
                  <a:noFill/>
                </a:ln>
                <a:solidFill>
                  <a:schemeClr val="tx1"/>
                </a:solidFill>
                <a:latin typeface="Times New Roman" pitchFamily="18" charset="0"/>
                <a:cs typeface="Times New Roman" pitchFamily="18" charset="0"/>
              </a:rPr>
              <a:t> </a:t>
            </a:r>
          </a:p>
          <a:p>
            <a:pPr marL="1257300" lvl="2" indent="-342900" algn="just">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έμπειρα συστήματα (expert systems), </a:t>
            </a:r>
          </a:p>
          <a:p>
            <a:pPr marL="1257300" lvl="2" indent="-342900" algn="just">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επεξεργασία φυσικής γλώσσας (natural language processing), </a:t>
            </a:r>
          </a:p>
          <a:p>
            <a:pPr marL="1257300" lvl="2" indent="-342900" algn="just">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αναγνώριση ομιλίας (speech recognition) και </a:t>
            </a:r>
          </a:p>
          <a:p>
            <a:pPr marL="1257300" lvl="2" indent="-342900" algn="just">
              <a:buClr>
                <a:srgbClr val="C00000"/>
              </a:buClr>
              <a:buFont typeface="Wingdings" panose="05000000000000000000" pitchFamily="2" charset="2"/>
              <a:buChar char="v"/>
            </a:pPr>
            <a:r>
              <a:rPr lang="el-GR" sz="1800" dirty="0">
                <a:ln>
                  <a:noFill/>
                </a:ln>
                <a:solidFill>
                  <a:schemeClr val="tx1"/>
                </a:solidFill>
                <a:latin typeface="Times New Roman" pitchFamily="18" charset="0"/>
                <a:cs typeface="Times New Roman" pitchFamily="18" charset="0"/>
              </a:rPr>
              <a:t>μηχανική όραση (machine vision). </a:t>
            </a:r>
          </a:p>
          <a:p>
            <a:pPr marL="800100" lvl="1" indent="-342900" algn="just">
              <a:buClr>
                <a:srgbClr val="0033CC"/>
              </a:buClr>
              <a:buFont typeface="Arial" panose="020B0604020202020204" pitchFamily="34" charset="0"/>
              <a:buChar char="•"/>
            </a:pPr>
            <a:endParaRPr lang="en-US" sz="800" dirty="0">
              <a:ln>
                <a:noFill/>
              </a:ln>
              <a:solidFill>
                <a:schemeClr val="tx1"/>
              </a:solidFill>
              <a:latin typeface="Times New Roman" pitchFamily="18" charset="0"/>
              <a:cs typeface="Times New Roman" pitchFamily="18" charset="0"/>
            </a:endParaRPr>
          </a:p>
          <a:p>
            <a:pPr lvl="1" algn="just">
              <a:buClr>
                <a:srgbClr val="C3DCFF"/>
              </a:buClr>
            </a:pPr>
            <a:r>
              <a:rPr lang="en-US" sz="2000" b="1" dirty="0">
                <a:ln>
                  <a:noFill/>
                </a:ln>
                <a:solidFill>
                  <a:schemeClr val="tx1"/>
                </a:solidFill>
                <a:latin typeface="Times New Roman" pitchFamily="18" charset="0"/>
                <a:cs typeface="Times New Roman" pitchFamily="18" charset="0"/>
              </a:rPr>
              <a:t> </a:t>
            </a:r>
            <a:r>
              <a:rPr lang="el-GR" sz="2000" b="1" dirty="0">
                <a:ln>
                  <a:noFill/>
                </a:ln>
                <a:solidFill>
                  <a:schemeClr val="tx1"/>
                </a:solidFill>
                <a:latin typeface="Times New Roman" pitchFamily="18" charset="0"/>
                <a:cs typeface="Times New Roman" pitchFamily="18" charset="0"/>
              </a:rPr>
              <a:t>Επιπτώσεις της ΑΙ στο Κοινωνικό Σύνολο</a:t>
            </a:r>
            <a:endParaRPr lang="en-US" sz="1400" b="1" dirty="0">
              <a:ln>
                <a:noFill/>
              </a:ln>
              <a:solidFill>
                <a:schemeClr val="tx1"/>
              </a:solidFill>
              <a:latin typeface="Times New Roman" pitchFamily="18" charset="0"/>
              <a:cs typeface="Times New Roman" pitchFamily="18" charset="0"/>
            </a:endParaRPr>
          </a:p>
          <a:p>
            <a:pPr marL="800100" lvl="1" indent="-342900" algn="just">
              <a:buClr>
                <a:srgbClr val="C00000"/>
              </a:buClr>
              <a:buSzPct val="100000"/>
              <a:buFont typeface="Wingdings" panose="05000000000000000000" pitchFamily="2" charset="2"/>
              <a:buChar char="q"/>
            </a:pPr>
            <a:r>
              <a:rPr lang="el-GR" sz="1600" dirty="0">
                <a:ln>
                  <a:noFill/>
                </a:ln>
                <a:solidFill>
                  <a:schemeClr val="tx1"/>
                </a:solidFill>
                <a:latin typeface="Times New Roman" pitchFamily="18" charset="0"/>
                <a:cs typeface="Times New Roman" pitchFamily="18" charset="0"/>
              </a:rPr>
              <a:t>Η ΑΙ επιταχύνει την υποκατάσταση του κεφαλαίου με την εργασία, και παρά τα πολλά οφέλη που θα μας προσφέρει, ο αντίκτυπος του επερχόμενου κύματος αυτοματισμών θα προκαλέσει μια στρέβλωση στις αγορές εργασίας και την οικονομία. </a:t>
            </a:r>
            <a:endParaRPr lang="en-US" sz="1400" dirty="0">
              <a:ln>
                <a:noFill/>
              </a:ln>
              <a:solidFill>
                <a:schemeClr val="tx1"/>
              </a:solidFill>
              <a:latin typeface="Times New Roman" pitchFamily="18" charset="0"/>
              <a:cs typeface="Times New Roman" pitchFamily="18" charset="0"/>
            </a:endParaRPr>
          </a:p>
          <a:p>
            <a:pPr lvl="1" algn="just">
              <a:buClr>
                <a:srgbClr val="C3DCFF"/>
              </a:buClr>
            </a:pPr>
            <a:endParaRPr lang="en-US" sz="1400" dirty="0">
              <a:ln>
                <a:noFill/>
              </a:ln>
              <a:solidFill>
                <a:schemeClr val="tx1"/>
              </a:solidFill>
              <a:latin typeface="Times New Roman" pitchFamily="18" charset="0"/>
              <a:cs typeface="Times New Roman" pitchFamily="18" charset="0"/>
            </a:endParaRPr>
          </a:p>
          <a:p>
            <a:pPr lvl="0" algn="just">
              <a:spcAft>
                <a:spcPts val="600"/>
              </a:spcAft>
              <a:buClr>
                <a:srgbClr val="C3DCFF"/>
              </a:buClr>
            </a:pPr>
            <a:endParaRPr lang="en-US" sz="1900" dirty="0">
              <a:ln>
                <a:noFill/>
              </a:ln>
              <a:solidFill>
                <a:schemeClr val="tx1"/>
              </a:solidFill>
              <a:latin typeface="Times New Roman" pitchFamily="18" charset="0"/>
              <a:cs typeface="Times New Roman" pitchFamily="18" charset="0"/>
            </a:endParaRPr>
          </a:p>
        </p:txBody>
      </p:sp>
      <p:graphicFrame>
        <p:nvGraphicFramePr>
          <p:cNvPr id="4" name="3 - Αντικείμενο"/>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name="Εξίσωση" r:id="rId2" imgW="114120" imgH="215640" progId="Equation.3">
                  <p:embed/>
                </p:oleObj>
              </mc:Choice>
              <mc:Fallback>
                <p:oleObj name="Εξίσωση" r:id="rId2" imgW="114120" imgH="21564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6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Tree>
    <p:extLst>
      <p:ext uri="{BB962C8B-B14F-4D97-AF65-F5344CB8AC3E}">
        <p14:creationId xmlns:p14="http://schemas.microsoft.com/office/powerpoint/2010/main" val="3238624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0" y="55077"/>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buClr>
                <a:srgbClr val="C3DCFF"/>
              </a:buClr>
            </a:pP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2. ΤΕΧΝΗΤΗ ΜΟΗΜΟΣΥΝΗ (</a:t>
            </a:r>
            <a:r>
              <a:rPr lang="en-US"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AI</a:t>
            </a:r>
            <a:r>
              <a:rPr lang="el-GR" sz="3600" b="1" dirty="0">
                <a:ln>
                  <a:noFill/>
                </a:ln>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3" name="2 - Θέση περιεχομένου"/>
          <p:cNvSpPr txBox="1">
            <a:spLocks/>
          </p:cNvSpPr>
          <p:nvPr/>
        </p:nvSpPr>
        <p:spPr>
          <a:xfrm>
            <a:off x="539552" y="701408"/>
            <a:ext cx="8496944" cy="6156593"/>
          </a:xfrm>
          <a:prstGeom prst="rect">
            <a:avLst/>
          </a:prstGeom>
          <a:ln w="38100">
            <a:noFill/>
          </a:ln>
          <a:effectLst>
            <a:glow rad="63500">
              <a:schemeClr val="accent1">
                <a:satMod val="175000"/>
                <a:alpha val="40000"/>
              </a:schemeClr>
            </a:glow>
          </a:effectLst>
        </p:spPr>
        <p:txBody>
          <a:bodyPr vert="horz" anchor="t">
            <a:normAutofit fontScale="92500" lnSpcReduction="10000"/>
          </a:bodyPr>
          <a:lstStyle/>
          <a:p>
            <a:pPr marR="36576" lvl="0">
              <a:buClr>
                <a:srgbClr val="C3DCFF"/>
              </a:buClr>
              <a:buSzPct val="80000"/>
            </a:pPr>
            <a:endParaRPr lang="en-US" sz="400" dirty="0">
              <a:solidFill>
                <a:prstClr val="black"/>
              </a:solidFill>
              <a:latin typeface="Times New Roman" pitchFamily="18" charset="0"/>
              <a:cs typeface="Times New Roman" pitchFamily="18" charset="0"/>
            </a:endParaRPr>
          </a:p>
          <a:p>
            <a:pPr algn="just">
              <a:buClr>
                <a:srgbClr val="C3DCFF"/>
              </a:buClr>
            </a:pPr>
            <a:endParaRPr lang="en-US" sz="400" dirty="0">
              <a:latin typeface="Times New Roman" pitchFamily="18" charset="0"/>
              <a:cs typeface="Times New Roman" pitchFamily="18" charset="0"/>
            </a:endParaRPr>
          </a:p>
          <a:p>
            <a:pPr lvl="0">
              <a:lnSpc>
                <a:spcPct val="110000"/>
              </a:lnSpc>
              <a:spcAft>
                <a:spcPts val="600"/>
              </a:spcAft>
              <a:buClr>
                <a:srgbClr val="C3DCFF"/>
              </a:buClr>
            </a:pPr>
            <a:r>
              <a:rPr lang="en-US" sz="2200" b="1" dirty="0">
                <a:ln>
                  <a:noFill/>
                </a:ln>
                <a:solidFill>
                  <a:schemeClr val="tx1"/>
                </a:solidFill>
                <a:latin typeface="Times New Roman" pitchFamily="18" charset="0"/>
                <a:cs typeface="Times New Roman" pitchFamily="18" charset="0"/>
              </a:rPr>
              <a:t> </a:t>
            </a:r>
            <a:r>
              <a:rPr lang="el-GR" sz="2200" b="1" dirty="0">
                <a:ln>
                  <a:noFill/>
                </a:ln>
                <a:solidFill>
                  <a:schemeClr val="tx1"/>
                </a:solidFill>
                <a:latin typeface="Times New Roman" pitchFamily="18" charset="0"/>
                <a:cs typeface="Times New Roman" pitchFamily="18" charset="0"/>
              </a:rPr>
              <a:t>Η ΑΙ στον 21ο Αιώνα</a:t>
            </a:r>
            <a:endParaRPr lang="en-US" sz="2200" b="1" dirty="0">
              <a:ln>
                <a:noFill/>
              </a:ln>
              <a:solidFill>
                <a:schemeClr val="tx1"/>
              </a:solidFill>
              <a:latin typeface="Times New Roman" pitchFamily="18" charset="0"/>
              <a:cs typeface="Times New Roman" pitchFamily="18" charset="0"/>
            </a:endParaRPr>
          </a:p>
          <a:p>
            <a:pPr marL="342900" lvl="0" indent="-342900">
              <a:lnSpc>
                <a:spcPct val="110000"/>
              </a:lnSpc>
              <a:buClr>
                <a:srgbClr val="C00000"/>
              </a:buClr>
              <a:buFont typeface="Wingdings" panose="05000000000000000000" pitchFamily="2" charset="2"/>
              <a:buChar char="q"/>
            </a:pPr>
            <a:r>
              <a:rPr lang="el-GR" sz="1900" dirty="0">
                <a:ln>
                  <a:noFill/>
                </a:ln>
                <a:solidFill>
                  <a:schemeClr val="tx1"/>
                </a:solidFill>
                <a:latin typeface="Times New Roman" pitchFamily="18" charset="0"/>
                <a:cs typeface="Times New Roman" pitchFamily="18" charset="0"/>
              </a:rPr>
              <a:t>Λόγω της ραγδαίας εξέλιξής της κατά τον 21ο αιώνα, η ΑΙ έχει χρησιμοποιηθεί σε πολλά σημαντικά θέματα (π.χ. όραση υπολογιστή, επεξεργασία φυσικής γλώσσας, ρομποτικής, θεωρίας παιγνίων). </a:t>
            </a:r>
          </a:p>
          <a:p>
            <a:pPr marL="342900" lvl="0" indent="-342900">
              <a:lnSpc>
                <a:spcPct val="110000"/>
              </a:lnSpc>
              <a:buClr>
                <a:srgbClr val="C00000"/>
              </a:buClr>
              <a:buFont typeface="Wingdings" panose="05000000000000000000" pitchFamily="2" charset="2"/>
              <a:buChar char="q"/>
            </a:pPr>
            <a:r>
              <a:rPr lang="el-GR" sz="1900" dirty="0">
                <a:ln>
                  <a:noFill/>
                </a:ln>
                <a:solidFill>
                  <a:schemeClr val="tx1"/>
                </a:solidFill>
                <a:latin typeface="Times New Roman" pitchFamily="18" charset="0"/>
                <a:cs typeface="Times New Roman" pitchFamily="18" charset="0"/>
              </a:rPr>
              <a:t>Σύμφωνα με μελέτη του 2018 που αφορούσε την εξέλιξη της ΑΙ αυτή γίνεται ολοένα και πιο συνεργατική, ποικιλόμορφη και δημιουργεί προκλήσεις για ευρύτατα πεδία εφαρμογών της.</a:t>
            </a:r>
          </a:p>
          <a:p>
            <a:pPr lvl="0">
              <a:lnSpc>
                <a:spcPct val="110000"/>
              </a:lnSpc>
              <a:buClr>
                <a:srgbClr val="C3DCFF"/>
              </a:buClr>
            </a:pPr>
            <a:endParaRPr lang="en-US" sz="1700" dirty="0">
              <a:latin typeface="Times New Roman" pitchFamily="18" charset="0"/>
              <a:cs typeface="Times New Roman" pitchFamily="18" charset="0"/>
            </a:endParaRPr>
          </a:p>
          <a:p>
            <a:pPr lvl="0">
              <a:lnSpc>
                <a:spcPct val="110000"/>
              </a:lnSpc>
              <a:spcAft>
                <a:spcPts val="600"/>
              </a:spcAft>
              <a:buClr>
                <a:srgbClr val="C3DCFF"/>
              </a:buClr>
            </a:pPr>
            <a:r>
              <a:rPr lang="el-GR" sz="2200" b="1" dirty="0">
                <a:ln>
                  <a:noFill/>
                </a:ln>
                <a:solidFill>
                  <a:schemeClr val="tx1"/>
                </a:solidFill>
                <a:latin typeface="Times New Roman" pitchFamily="18" charset="0"/>
                <a:cs typeface="Times New Roman" pitchFamily="18" charset="0"/>
              </a:rPr>
              <a:t>Οφέλη και Μειονεκτήματα της ΑΙ</a:t>
            </a:r>
            <a:endParaRPr lang="en-US" sz="2200" b="1" dirty="0">
              <a:ln>
                <a:noFill/>
              </a:ln>
              <a:solidFill>
                <a:schemeClr val="tx1"/>
              </a:solidFill>
              <a:latin typeface="Times New Roman" pitchFamily="18" charset="0"/>
              <a:cs typeface="Times New Roman" pitchFamily="18" charset="0"/>
            </a:endParaRPr>
          </a:p>
          <a:p>
            <a:pPr lvl="0">
              <a:lnSpc>
                <a:spcPct val="110000"/>
              </a:lnSpc>
              <a:buClr>
                <a:srgbClr val="C3DCFF"/>
              </a:buClr>
            </a:pPr>
            <a:r>
              <a:rPr lang="el-GR" sz="1900" dirty="0">
                <a:ln>
                  <a:noFill/>
                </a:ln>
                <a:solidFill>
                  <a:schemeClr val="tx1"/>
                </a:solidFill>
                <a:latin typeface="Times New Roman" pitchFamily="18" charset="0"/>
                <a:cs typeface="Times New Roman" pitchFamily="18" charset="0"/>
              </a:rPr>
              <a:t>Στον </a:t>
            </a:r>
            <a:r>
              <a:rPr lang="el-GR" sz="1900" u="sng" dirty="0">
                <a:ln>
                  <a:noFill/>
                </a:ln>
                <a:solidFill>
                  <a:srgbClr val="C00000"/>
                </a:solidFill>
                <a:latin typeface="Times New Roman" pitchFamily="18" charset="0"/>
                <a:cs typeface="Times New Roman" pitchFamily="18" charset="0"/>
              </a:rPr>
              <a:t>ιατρικό τομέα</a:t>
            </a:r>
            <a:r>
              <a:rPr lang="el-GR" sz="1900" dirty="0">
                <a:ln>
                  <a:noFill/>
                </a:ln>
                <a:solidFill>
                  <a:schemeClr val="tx1"/>
                </a:solidFill>
                <a:latin typeface="Times New Roman" pitchFamily="18" charset="0"/>
                <a:cs typeface="Times New Roman" pitchFamily="18" charset="0"/>
              </a:rPr>
              <a:t>, η ΑΙ χωρίζεται σε δύο ρόλους: </a:t>
            </a:r>
          </a:p>
          <a:p>
            <a:pPr marL="342900" lvl="0" indent="-342900">
              <a:lnSpc>
                <a:spcPct val="110000"/>
              </a:lnSpc>
              <a:buClr>
                <a:srgbClr val="C00000"/>
              </a:buClr>
              <a:buFont typeface="Wingdings" panose="05000000000000000000" pitchFamily="2" charset="2"/>
              <a:buChar char="v"/>
            </a:pPr>
            <a:r>
              <a:rPr lang="el-GR" sz="1900" dirty="0">
                <a:ln>
                  <a:noFill/>
                </a:ln>
                <a:solidFill>
                  <a:schemeClr val="tx1"/>
                </a:solidFill>
                <a:latin typeface="Times New Roman" pitchFamily="18" charset="0"/>
                <a:cs typeface="Times New Roman" pitchFamily="18" charset="0"/>
              </a:rPr>
              <a:t>στον εικονικό ως σύστημα μέσα σε έναν υπολογιστή (π.χ. deep learning, ιατρικά αρχεία σε ηλεκτρονική μορφή) και </a:t>
            </a:r>
          </a:p>
          <a:p>
            <a:pPr marL="342900" lvl="0" indent="-342900">
              <a:lnSpc>
                <a:spcPct val="110000"/>
              </a:lnSpc>
              <a:buClr>
                <a:srgbClr val="C00000"/>
              </a:buClr>
              <a:buFont typeface="Wingdings" panose="05000000000000000000" pitchFamily="2" charset="2"/>
              <a:buChar char="v"/>
            </a:pPr>
            <a:r>
              <a:rPr lang="el-GR" sz="1900" dirty="0">
                <a:ln>
                  <a:noFill/>
                </a:ln>
                <a:solidFill>
                  <a:schemeClr val="tx1"/>
                </a:solidFill>
                <a:latin typeface="Times New Roman" pitchFamily="18" charset="0"/>
                <a:cs typeface="Times New Roman" pitchFamily="18" charset="0"/>
              </a:rPr>
              <a:t>στο φυσικό (π.χ. ηλεκτρονικές συσκευές, ρομπότ ακριβείας, carebots). </a:t>
            </a:r>
          </a:p>
          <a:p>
            <a:pPr marL="342900" lvl="0" indent="-342900">
              <a:lnSpc>
                <a:spcPct val="110000"/>
              </a:lnSpc>
              <a:buClr>
                <a:srgbClr val="C3DCFF"/>
              </a:buClr>
              <a:buFont typeface="Arial" panose="020B0604020202020204" pitchFamily="34" charset="0"/>
              <a:buChar char="•"/>
            </a:pPr>
            <a:endParaRPr lang="el-GR" sz="1900" dirty="0">
              <a:ln>
                <a:noFill/>
              </a:ln>
              <a:solidFill>
                <a:schemeClr val="tx1"/>
              </a:solidFill>
              <a:latin typeface="Times New Roman" pitchFamily="18" charset="0"/>
              <a:cs typeface="Times New Roman" pitchFamily="18" charset="0"/>
            </a:endParaRPr>
          </a:p>
          <a:p>
            <a:pPr lvl="0">
              <a:lnSpc>
                <a:spcPct val="110000"/>
              </a:lnSpc>
              <a:buClr>
                <a:srgbClr val="C3DCFF"/>
              </a:buClr>
            </a:pPr>
            <a:r>
              <a:rPr lang="el-GR" sz="1900" dirty="0">
                <a:ln>
                  <a:noFill/>
                </a:ln>
                <a:solidFill>
                  <a:schemeClr val="tx1"/>
                </a:solidFill>
                <a:latin typeface="Times New Roman" pitchFamily="18" charset="0"/>
                <a:cs typeface="Times New Roman" pitchFamily="18" charset="0"/>
              </a:rPr>
              <a:t>Η ΑΙ μπορεί όμως να είναι ικανή και για τις </a:t>
            </a:r>
            <a:r>
              <a:rPr lang="el-GR" sz="1900" u="sng" dirty="0">
                <a:ln>
                  <a:noFill/>
                </a:ln>
                <a:solidFill>
                  <a:srgbClr val="C00000"/>
                </a:solidFill>
                <a:latin typeface="Times New Roman" pitchFamily="18" charset="0"/>
                <a:cs typeface="Times New Roman" pitchFamily="18" charset="0"/>
              </a:rPr>
              <a:t>επιχειρήσεις και τη βιομηχανία</a:t>
            </a:r>
            <a:r>
              <a:rPr lang="el-GR" sz="1900" u="sng" dirty="0">
                <a:ln>
                  <a:noFill/>
                </a:ln>
                <a:solidFill>
                  <a:schemeClr val="tx1"/>
                </a:solidFill>
                <a:latin typeface="Times New Roman" pitchFamily="18" charset="0"/>
                <a:cs typeface="Times New Roman" pitchFamily="18" charset="0"/>
              </a:rPr>
              <a:t> </a:t>
            </a:r>
            <a:r>
              <a:rPr lang="el-GR" sz="1900" dirty="0">
                <a:ln>
                  <a:noFill/>
                </a:ln>
                <a:solidFill>
                  <a:schemeClr val="tx1"/>
                </a:solidFill>
                <a:latin typeface="Times New Roman" pitchFamily="18" charset="0"/>
                <a:cs typeface="Times New Roman" pitchFamily="18" charset="0"/>
              </a:rPr>
              <a:t>(π.χ. ρομπότ αυξημένης παραγωγικότητας, διάφοροι αυτοματισμοί, ψηφιοποίηση).</a:t>
            </a:r>
          </a:p>
          <a:p>
            <a:pPr lvl="0">
              <a:lnSpc>
                <a:spcPct val="110000"/>
              </a:lnSpc>
              <a:buClr>
                <a:srgbClr val="C3DCFF"/>
              </a:buClr>
            </a:pPr>
            <a:r>
              <a:rPr lang="el-GR" sz="1900" dirty="0">
                <a:ln>
                  <a:noFill/>
                </a:ln>
                <a:solidFill>
                  <a:schemeClr val="tx1"/>
                </a:solidFill>
                <a:latin typeface="Times New Roman" pitchFamily="18" charset="0"/>
                <a:cs typeface="Times New Roman" pitchFamily="18" charset="0"/>
              </a:rPr>
              <a:t> </a:t>
            </a:r>
            <a:endParaRPr lang="en-US" sz="1900" dirty="0">
              <a:solidFill>
                <a:srgbClr val="FF0000"/>
              </a:solidFill>
              <a:latin typeface="Times New Roman" pitchFamily="18" charset="0"/>
              <a:cs typeface="Times New Roman" pitchFamily="18" charset="0"/>
            </a:endParaRPr>
          </a:p>
          <a:p>
            <a:pPr marR="36576">
              <a:lnSpc>
                <a:spcPct val="110000"/>
              </a:lnSpc>
              <a:buClr>
                <a:srgbClr val="C3DCFF"/>
              </a:buClr>
              <a:buSzPct val="80000"/>
            </a:pPr>
            <a:r>
              <a:rPr lang="el-GR" sz="1900" dirty="0">
                <a:solidFill>
                  <a:prstClr val="black"/>
                </a:solidFill>
                <a:latin typeface="Times New Roman" pitchFamily="18" charset="0"/>
                <a:ea typeface="Times New Roman" panose="02020603050405020304" pitchFamily="18" charset="0"/>
                <a:cs typeface="Times New Roman" pitchFamily="18" charset="0"/>
              </a:rPr>
              <a:t>Ο αρνητικός αντίκτυπος για την ανθρώπινη ζωή και ύπαρξη</a:t>
            </a:r>
            <a:r>
              <a:rPr lang="en-US" sz="1900" dirty="0">
                <a:solidFill>
                  <a:prstClr val="black"/>
                </a:solidFill>
                <a:latin typeface="Times New Roman" pitchFamily="18" charset="0"/>
                <a:ea typeface="Times New Roman" panose="02020603050405020304" pitchFamily="18" charset="0"/>
                <a:cs typeface="Times New Roman" pitchFamily="18" charset="0"/>
              </a:rPr>
              <a:t>:</a:t>
            </a:r>
            <a:r>
              <a:rPr lang="el-GR" sz="1900" dirty="0">
                <a:solidFill>
                  <a:prstClr val="black"/>
                </a:solidFill>
                <a:latin typeface="Times New Roman" pitchFamily="18" charset="0"/>
                <a:ea typeface="Times New Roman" panose="02020603050405020304" pitchFamily="18" charset="0"/>
                <a:cs typeface="Times New Roman" pitchFamily="18" charset="0"/>
              </a:rPr>
              <a:t> </a:t>
            </a:r>
          </a:p>
          <a:p>
            <a:pPr marL="342900" marR="36576" indent="-342900">
              <a:lnSpc>
                <a:spcPct val="110000"/>
              </a:lnSpc>
              <a:buClr>
                <a:srgbClr val="C00000"/>
              </a:buClr>
              <a:buSzPct val="100000"/>
              <a:buFont typeface="Wingdings" panose="05000000000000000000" pitchFamily="2" charset="2"/>
              <a:buChar char="v"/>
            </a:pPr>
            <a:r>
              <a:rPr lang="el-GR" sz="1900" dirty="0">
                <a:solidFill>
                  <a:prstClr val="black"/>
                </a:solidFill>
                <a:latin typeface="Times New Roman" pitchFamily="18" charset="0"/>
                <a:ea typeface="Times New Roman" panose="02020603050405020304" pitchFamily="18" charset="0"/>
                <a:cs typeface="Times New Roman" pitchFamily="18" charset="0"/>
              </a:rPr>
              <a:t>αύξηση της ανεργίας και</a:t>
            </a:r>
          </a:p>
          <a:p>
            <a:pPr marL="342900" marR="36576" indent="-342900">
              <a:lnSpc>
                <a:spcPct val="110000"/>
              </a:lnSpc>
              <a:buClr>
                <a:srgbClr val="C00000"/>
              </a:buClr>
              <a:buSzPct val="100000"/>
              <a:buFont typeface="Wingdings" panose="05000000000000000000" pitchFamily="2" charset="2"/>
              <a:buChar char="v"/>
            </a:pPr>
            <a:r>
              <a:rPr lang="el-GR" sz="1900" dirty="0">
                <a:solidFill>
                  <a:prstClr val="black"/>
                </a:solidFill>
                <a:latin typeface="Times New Roman" pitchFamily="18" charset="0"/>
                <a:ea typeface="Times New Roman" panose="02020603050405020304" pitchFamily="18" charset="0"/>
                <a:cs typeface="Times New Roman" pitchFamily="18" charset="0"/>
              </a:rPr>
              <a:t>μείωση </a:t>
            </a:r>
            <a:r>
              <a:rPr lang="el-GR" sz="2000" dirty="0">
                <a:solidFill>
                  <a:prstClr val="black"/>
                </a:solidFill>
                <a:latin typeface="Times New Roman" pitchFamily="18" charset="0"/>
                <a:ea typeface="Times New Roman" panose="02020603050405020304" pitchFamily="18" charset="0"/>
                <a:cs typeface="Times New Roman" pitchFamily="18" charset="0"/>
              </a:rPr>
              <a:t>της ανθρώπινης κινητικότητας και της ικανότητας του ανθρώπινου νου.</a:t>
            </a:r>
            <a:endParaRPr lang="en-US" sz="1600" dirty="0">
              <a:latin typeface="Times New Roman" pitchFamily="18" charset="0"/>
              <a:cs typeface="Times New Roman" pitchFamily="18" charset="0"/>
            </a:endParaRPr>
          </a:p>
          <a:p>
            <a:pPr marR="36576" lvl="0" algn="just">
              <a:buClr>
                <a:srgbClr val="C3DCFF"/>
              </a:buClr>
              <a:buSzPct val="80000"/>
            </a:pPr>
            <a:endParaRPr lang="en-US" dirty="0">
              <a:solidFill>
                <a:srgbClr val="FF0000"/>
              </a:solidFill>
              <a:latin typeface="Times New Roman" pitchFamily="18" charset="0"/>
              <a:cs typeface="Times New Roman" pitchFamily="18" charset="0"/>
            </a:endParaRPr>
          </a:p>
          <a:p>
            <a:pPr marR="36576" lvl="0" algn="just">
              <a:spcAft>
                <a:spcPts val="600"/>
              </a:spcAft>
              <a:buClr>
                <a:srgbClr val="C3DCFF"/>
              </a:buClr>
              <a:buSzPct val="80000"/>
            </a:pPr>
            <a:endParaRPr lang="en-US" dirty="0">
              <a:solidFill>
                <a:srgbClr val="FF0000"/>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Προσαρμοσμένος 4">
      <a:dk1>
        <a:sysClr val="windowText" lastClr="000000"/>
      </a:dk1>
      <a:lt1>
        <a:sysClr val="window" lastClr="FFFFFF"/>
      </a:lt1>
      <a:dk2>
        <a:srgbClr val="E2E2E2"/>
      </a:dk2>
      <a:lt2>
        <a:srgbClr val="E4E4E4"/>
      </a:lt2>
      <a:accent1>
        <a:srgbClr val="C3DCFF"/>
      </a:accent1>
      <a:accent2>
        <a:srgbClr val="E40059"/>
      </a:accent2>
      <a:accent3>
        <a:srgbClr val="9C007F"/>
      </a:accent3>
      <a:accent4>
        <a:srgbClr val="68007F"/>
      </a:accent4>
      <a:accent5>
        <a:srgbClr val="B8CFFF"/>
      </a:accent5>
      <a:accent6>
        <a:srgbClr val="00349E"/>
      </a:accent6>
      <a:hlink>
        <a:srgbClr val="17BBFD"/>
      </a:hlink>
      <a:folHlink>
        <a:srgbClr val="D2D2D2"/>
      </a:folHlink>
    </a:clrScheme>
    <a:fontScheme name="Ρίζες">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Ηλιοστάσιο">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Verve</Template>
  <TotalTime>9110</TotalTime>
  <Words>1895</Words>
  <Application>Microsoft Office PowerPoint</Application>
  <PresentationFormat>Προβολή στην οθόνη (4:3)</PresentationFormat>
  <Paragraphs>200</Paragraphs>
  <Slides>21</Slides>
  <Notes>0</Notes>
  <HiddenSlides>0</HiddenSlides>
  <MMClips>0</MMClips>
  <ScaleCrop>false</ScaleCrop>
  <HeadingPairs>
    <vt:vector size="8" baseType="variant">
      <vt:variant>
        <vt:lpstr>Γραμματοσειρές που χρησιμοποιούνται</vt:lpstr>
      </vt:variant>
      <vt:variant>
        <vt:i4>10</vt:i4>
      </vt:variant>
      <vt:variant>
        <vt:lpstr>Θέμα</vt:lpstr>
      </vt:variant>
      <vt:variant>
        <vt:i4>1</vt:i4>
      </vt:variant>
      <vt:variant>
        <vt:lpstr>Ενσωματωμένοι διακομιστές OLE</vt:lpstr>
      </vt:variant>
      <vt:variant>
        <vt:i4>1</vt:i4>
      </vt:variant>
      <vt:variant>
        <vt:lpstr>Τίτλοι διαφανειών</vt:lpstr>
      </vt:variant>
      <vt:variant>
        <vt:i4>21</vt:i4>
      </vt:variant>
    </vt:vector>
  </HeadingPairs>
  <TitlesOfParts>
    <vt:vector size="33" baseType="lpstr">
      <vt:lpstr>Arial</vt:lpstr>
      <vt:lpstr>Bookman Old Style</vt:lpstr>
      <vt:lpstr>Calibri</vt:lpstr>
      <vt:lpstr>Cambria</vt:lpstr>
      <vt:lpstr>Gill Sans MT</vt:lpstr>
      <vt:lpstr>Liberation Serif</vt:lpstr>
      <vt:lpstr>Times New Roman</vt:lpstr>
      <vt:lpstr>Verdana</vt:lpstr>
      <vt:lpstr>Wingdings</vt:lpstr>
      <vt:lpstr>Wingdings 2</vt:lpstr>
      <vt:lpstr>Ζωντάνια</vt:lpstr>
      <vt:lpstr>Εξίσωση</vt:lpstr>
      <vt:lpstr>Μελέτη Περιπτώσεων Αξιοποίησης  της Τεχνητής Νοημοσύνης  για την Ενίσχυση της Κυβερνο-Ασφάλειας</vt:lpstr>
      <vt:lpstr>Σκοπός και Στόχοι</vt:lpstr>
      <vt:lpstr>1. ΚΥΒΕΡΝΟΑΣΦΑΛΕΙΑ</vt:lpstr>
      <vt:lpstr>1. ΚΥΒΕΡΝΟΑΣΦΑΛΕΙΑ</vt:lpstr>
      <vt:lpstr>1. ΚΥΒΕΡΝΟΑΣΦΑΛΕΙΑ</vt:lpstr>
      <vt:lpstr>1. ΚΥΒΕΡΝΟΑΣΦΑΛΕΙΑ</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3 ΕΦΑΡΜΟΓΕΣ ΤΗΣ AI ΣΤΗΝ ΚΥΒΕΡΝΟΑΣΦΑΛΕΙA </vt:lpstr>
      <vt:lpstr>3.ΕΦΑΡΜΟΓΕΣ ΤΗΣ ΑΙ ΣΤΗΝ ΚΥΒΕΡΝΟΑΣΦΑΛΕΙΑ </vt:lpstr>
      <vt:lpstr>Παρουσίαση του PowerPoint</vt:lpstr>
      <vt:lpstr>Παρουσίαση του PowerPoint</vt:lpstr>
      <vt:lpstr>3.ΕΦΑΡΜΟΓΕΣ ΤΗΣ ΑΙ ΣΤΗΝ ΚΥΒΕΡΝΟΑΣΦΑΛΕΙΑ </vt:lpstr>
      <vt:lpstr>Παρουσίαση του PowerPoint</vt:lpstr>
      <vt:lpstr>Παρουσίαση του PowerPoint</vt:lpstr>
      <vt:lpstr>Παρουσίαση του PowerPoint</vt:lpstr>
      <vt:lpstr>Παρουσίαση του PowerPoint</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cp:lastModifiedBy>Spyros Nikolaou</cp:lastModifiedBy>
  <cp:revision>837</cp:revision>
  <dcterms:created xsi:type="dcterms:W3CDTF">2015-01-10T18:09:55Z</dcterms:created>
  <dcterms:modified xsi:type="dcterms:W3CDTF">2024-04-11T19:21:28Z</dcterms:modified>
</cp:coreProperties>
</file>